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434" autoAdjust="0"/>
  </p:normalViewPr>
  <p:slideViewPr>
    <p:cSldViewPr snapToGrid="0">
      <p:cViewPr varScale="1">
        <p:scale>
          <a:sx n="116" d="100"/>
          <a:sy n="116" d="100"/>
        </p:scale>
        <p:origin x="-354" y="-12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C5F297-C404-4598-8F96-5BF98FE2FFF0}" type="datetimeFigureOut">
              <a:rPr lang="fr-FR" smtClean="0"/>
              <a:pPr/>
              <a:t>28/11/2014</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7921CA-D5C1-4F39-8506-5DA7EE48F16D}" type="slidenum">
              <a:rPr lang="fr-FR" smtClean="0"/>
              <a:pPr/>
              <a:t>‹N°›</a:t>
            </a:fld>
            <a:endParaRPr lang="fr-FR"/>
          </a:p>
        </p:txBody>
      </p:sp>
    </p:spTree>
    <p:extLst>
      <p:ext uri="{BB962C8B-B14F-4D97-AF65-F5344CB8AC3E}">
        <p14:creationId xmlns:p14="http://schemas.microsoft.com/office/powerpoint/2010/main" xmlns="" val="2533896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387921CA-D5C1-4F39-8506-5DA7EE48F16D}" type="slidenum">
              <a:rPr lang="fr-FR" smtClean="0"/>
              <a:pPr/>
              <a:t>11</a:t>
            </a:fld>
            <a:endParaRPr lang="fr-FR"/>
          </a:p>
        </p:txBody>
      </p:sp>
    </p:spTree>
    <p:extLst>
      <p:ext uri="{BB962C8B-B14F-4D97-AF65-F5344CB8AC3E}">
        <p14:creationId xmlns:p14="http://schemas.microsoft.com/office/powerpoint/2010/main" xmlns="" val="2258377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5" name="Footer Placeholder 4"/>
          <p:cNvSpPr>
            <a:spLocks noGrp="1"/>
          </p:cNvSpPr>
          <p:nvPr>
            <p:ph type="ftr" sz="quarter" idx="11"/>
          </p:nvPr>
        </p:nvSpPr>
        <p:spPr>
          <a:xfrm>
            <a:off x="5332412" y="5883275"/>
            <a:ext cx="4324044" cy="365125"/>
          </a:xfrm>
        </p:spPr>
        <p:txBody>
          <a:bodyPr/>
          <a:lstStyle/>
          <a:p>
            <a:endParaRPr lang="fr-FR"/>
          </a:p>
        </p:txBody>
      </p:sp>
      <p:sp>
        <p:nvSpPr>
          <p:cNvPr id="6" name="Slide Number Placeholder 5"/>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2756752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1407271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2413653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6958808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1778848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214429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2122351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10341342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836390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10951856" y="5867131"/>
            <a:ext cx="551167" cy="365125"/>
          </a:xfrm>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2503198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1788310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2934327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772279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2334127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1155598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705490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4C861A-ECC6-4EAD-B9E4-A26F3490D14E}" type="datetimeFigureOut">
              <a:rPr lang="fr-FR" smtClean="0"/>
              <a:pPr/>
              <a:t>28/11/2014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3074137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F4C861A-ECC6-4EAD-B9E4-A26F3490D14E}" type="datetimeFigureOut">
              <a:rPr lang="fr-FR" smtClean="0"/>
              <a:pPr/>
              <a:t>28/11/2014</a:t>
            </a:fld>
            <a:endParaRPr lang="fr-F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r-F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475206-C7D3-4D25-87C1-25A157F846C6}" type="slidenum">
              <a:rPr lang="fr-FR" smtClean="0"/>
              <a:pPr/>
              <a:t>‹N°›</a:t>
            </a:fld>
            <a:endParaRPr lang="fr-FR"/>
          </a:p>
        </p:txBody>
      </p:sp>
    </p:spTree>
    <p:extLst>
      <p:ext uri="{BB962C8B-B14F-4D97-AF65-F5344CB8AC3E}">
        <p14:creationId xmlns:p14="http://schemas.microsoft.com/office/powerpoint/2010/main" xmlns="" val="132298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5004" y="329191"/>
            <a:ext cx="8574622" cy="2616199"/>
          </a:xfrm>
        </p:spPr>
        <p:txBody>
          <a:bodyPr>
            <a:noAutofit/>
          </a:bodyPr>
          <a:lstStyle/>
          <a:p>
            <a:r>
              <a:rPr lang="fr-FR" sz="4400" b="1" dirty="0"/>
              <a:t>LES GRANDES ORIENTATIONS DES DECISIONS DE LA CCJA SUR L’APPLICATION DES ACTES UNIFORMES</a:t>
            </a:r>
          </a:p>
        </p:txBody>
      </p:sp>
      <p:sp>
        <p:nvSpPr>
          <p:cNvPr id="3" name="Subtitle 2"/>
          <p:cNvSpPr>
            <a:spLocks noGrp="1"/>
          </p:cNvSpPr>
          <p:nvPr>
            <p:ph type="subTitle" idx="1"/>
          </p:nvPr>
        </p:nvSpPr>
        <p:spPr>
          <a:xfrm>
            <a:off x="4624559" y="4569473"/>
            <a:ext cx="6987645" cy="1388534"/>
          </a:xfrm>
        </p:spPr>
        <p:txBody>
          <a:bodyPr>
            <a:normAutofit fontScale="85000" lnSpcReduction="20000"/>
          </a:bodyPr>
          <a:lstStyle/>
          <a:p>
            <a:pPr lvl="0" algn="l">
              <a:spcBef>
                <a:spcPts val="1000"/>
              </a:spcBef>
              <a:spcAft>
                <a:spcPts val="0"/>
              </a:spcAft>
              <a:buClr>
                <a:srgbClr val="353535"/>
              </a:buClr>
              <a:buSzTx/>
            </a:pPr>
            <a:r>
              <a:rPr lang="fr-FR" sz="2800" b="1" dirty="0">
                <a:solidFill>
                  <a:prstClr val="black">
                    <a:lumMod val="65000"/>
                    <a:lumOff val="35000"/>
                  </a:prstClr>
                </a:solidFill>
                <a:latin typeface="Century Gothic" panose="020B0502020202020204"/>
              </a:rPr>
              <a:t>Dr </a:t>
            </a:r>
            <a:r>
              <a:rPr lang="fr-FR" sz="2800" b="1" dirty="0" err="1">
                <a:solidFill>
                  <a:prstClr val="black">
                    <a:lumMod val="65000"/>
                    <a:lumOff val="35000"/>
                  </a:prstClr>
                </a:solidFill>
                <a:latin typeface="Century Gothic" panose="020B0502020202020204"/>
              </a:rPr>
              <a:t>Mounetaga</a:t>
            </a:r>
            <a:r>
              <a:rPr lang="fr-FR" sz="2800" b="1" dirty="0">
                <a:solidFill>
                  <a:prstClr val="black">
                    <a:lumMod val="65000"/>
                    <a:lumOff val="35000"/>
                  </a:prstClr>
                </a:solidFill>
                <a:latin typeface="Century Gothic" panose="020B0502020202020204"/>
              </a:rPr>
              <a:t> DIOUF </a:t>
            </a:r>
          </a:p>
          <a:p>
            <a:pPr lvl="0" algn="l">
              <a:spcBef>
                <a:spcPts val="1000"/>
              </a:spcBef>
              <a:spcAft>
                <a:spcPts val="0"/>
              </a:spcAft>
              <a:buClr>
                <a:srgbClr val="353535"/>
              </a:buClr>
              <a:buSzTx/>
            </a:pPr>
            <a:r>
              <a:rPr lang="fr-FR" sz="1800" b="1" dirty="0">
                <a:solidFill>
                  <a:prstClr val="black">
                    <a:lumMod val="65000"/>
                    <a:lumOff val="35000"/>
                  </a:prstClr>
                </a:solidFill>
                <a:latin typeface="Century Gothic" panose="020B0502020202020204"/>
              </a:rPr>
              <a:t>Magistrat, Conseiller Technique au Ministère de la Justice du Sénégal </a:t>
            </a:r>
          </a:p>
          <a:p>
            <a:pPr lvl="0" algn="l">
              <a:spcBef>
                <a:spcPts val="1000"/>
              </a:spcBef>
              <a:spcAft>
                <a:spcPts val="0"/>
              </a:spcAft>
              <a:buClr>
                <a:srgbClr val="353535"/>
              </a:buClr>
              <a:buSzTx/>
            </a:pPr>
            <a:r>
              <a:rPr lang="fr-FR" sz="1800" b="1" dirty="0">
                <a:solidFill>
                  <a:prstClr val="black">
                    <a:lumMod val="65000"/>
                    <a:lumOff val="35000"/>
                  </a:prstClr>
                </a:solidFill>
                <a:latin typeface="Century Gothic" panose="020B0502020202020204"/>
              </a:rPr>
              <a:t>Secrétaire Exécutif de la Commission Nationale OHADA </a:t>
            </a:r>
          </a:p>
          <a:p>
            <a:pPr lvl="0" algn="l">
              <a:spcBef>
                <a:spcPts val="1000"/>
              </a:spcBef>
              <a:spcAft>
                <a:spcPts val="0"/>
              </a:spcAft>
              <a:buClr>
                <a:srgbClr val="353535"/>
              </a:buClr>
              <a:buSzTx/>
            </a:pPr>
            <a:r>
              <a:rPr lang="fr-FR" sz="1800" b="1" dirty="0">
                <a:solidFill>
                  <a:prstClr val="black">
                    <a:lumMod val="65000"/>
                    <a:lumOff val="35000"/>
                  </a:prstClr>
                </a:solidFill>
                <a:latin typeface="Century Gothic" panose="020B0502020202020204"/>
              </a:rPr>
              <a:t>Chargé de cours à l’UCAD </a:t>
            </a:r>
          </a:p>
          <a:p>
            <a:endParaRPr lang="fr-FR" dirty="0"/>
          </a:p>
        </p:txBody>
      </p:sp>
    </p:spTree>
    <p:extLst>
      <p:ext uri="{BB962C8B-B14F-4D97-AF65-F5344CB8AC3E}">
        <p14:creationId xmlns:p14="http://schemas.microsoft.com/office/powerpoint/2010/main" xmlns="" val="32062804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3618" y="122831"/>
            <a:ext cx="10266412" cy="6523630"/>
          </a:xfrm>
        </p:spPr>
        <p:txBody>
          <a:bodyPr>
            <a:normAutofit fontScale="92500"/>
          </a:bodyPr>
          <a:lstStyle/>
          <a:p>
            <a:pPr marL="0" indent="0">
              <a:buNone/>
            </a:pPr>
            <a:r>
              <a:rPr lang="fr-FR" b="1" dirty="0" smtClean="0"/>
              <a:t>10. </a:t>
            </a:r>
            <a:r>
              <a:rPr lang="fr-FR" b="1" dirty="0"/>
              <a:t>La </a:t>
            </a:r>
            <a:r>
              <a:rPr lang="fr-FR" b="1" dirty="0" smtClean="0"/>
              <a:t>dixième </a:t>
            </a:r>
            <a:r>
              <a:rPr lang="fr-FR" b="1" dirty="0"/>
              <a:t>orientation: </a:t>
            </a:r>
          </a:p>
          <a:p>
            <a:pPr marL="0" indent="0">
              <a:buNone/>
            </a:pPr>
            <a:r>
              <a:rPr lang="fr-FR" dirty="0"/>
              <a:t>« Selon la Cour, l’arrêt d’incompétence et de dessaisissement rendu par une cour de cassation nationale ne la lie pas.». </a:t>
            </a:r>
          </a:p>
          <a:p>
            <a:pPr marL="0" indent="0">
              <a:buNone/>
            </a:pPr>
            <a:r>
              <a:rPr lang="fr-FR" b="1" dirty="0" smtClean="0"/>
              <a:t>Application</a:t>
            </a:r>
            <a:endParaRPr lang="fr-FR" b="1" dirty="0"/>
          </a:p>
          <a:p>
            <a:pPr>
              <a:buFontTx/>
              <a:buChar char="-"/>
            </a:pPr>
            <a:r>
              <a:rPr lang="fr-FR" b="1" dirty="0" smtClean="0"/>
              <a:t>Arrêt N°36/2005 du 02 juin 2005, Société Chronopost International c/ Chérif Souleymane </a:t>
            </a:r>
          </a:p>
          <a:p>
            <a:pPr marL="0" indent="0">
              <a:buNone/>
            </a:pPr>
            <a:endParaRPr lang="fr-FR" b="1" dirty="0" smtClean="0"/>
          </a:p>
          <a:p>
            <a:pPr marL="0" indent="0">
              <a:buNone/>
            </a:pPr>
            <a:r>
              <a:rPr lang="fr-FR" b="1" dirty="0" smtClean="0"/>
              <a:t>11. La onzième orientation: </a:t>
            </a:r>
          </a:p>
          <a:p>
            <a:pPr marL="0" indent="0">
              <a:buNone/>
            </a:pPr>
            <a:r>
              <a:rPr lang="fr-FR" dirty="0"/>
              <a:t>« la CCJA est compétente pour connaître du recours en annulation dirigé contre une décision rendue par une juridiction nationale de cassation si l’incompétence de ladite juridiction a été au préalable soulevée sans succès devant </a:t>
            </a:r>
            <a:r>
              <a:rPr lang="fr-FR" dirty="0" smtClean="0"/>
              <a:t>celle-ci ». </a:t>
            </a:r>
          </a:p>
          <a:p>
            <a:pPr marL="0" indent="0">
              <a:buNone/>
            </a:pPr>
            <a:r>
              <a:rPr lang="fr-FR" b="1" dirty="0" smtClean="0"/>
              <a:t>Applications</a:t>
            </a:r>
          </a:p>
          <a:p>
            <a:pPr>
              <a:buFontTx/>
              <a:buChar char="-"/>
            </a:pPr>
            <a:r>
              <a:rPr lang="fr-FR" b="1" dirty="0" smtClean="0"/>
              <a:t>Arrêt N°9/2003 du 24 avril 2003, </a:t>
            </a:r>
            <a:r>
              <a:rPr lang="fr-FR" b="1" dirty="0" err="1" smtClean="0"/>
              <a:t>Hyjazi</a:t>
            </a:r>
            <a:r>
              <a:rPr lang="fr-FR" b="1" dirty="0" smtClean="0"/>
              <a:t> </a:t>
            </a:r>
            <a:r>
              <a:rPr lang="fr-FR" b="1" dirty="0" err="1" smtClean="0"/>
              <a:t>Samith</a:t>
            </a:r>
            <a:r>
              <a:rPr lang="fr-FR" b="1" dirty="0" smtClean="0"/>
              <a:t> c/ </a:t>
            </a:r>
            <a:r>
              <a:rPr lang="fr-FR" b="1" dirty="0" err="1" smtClean="0"/>
              <a:t>Aboa</a:t>
            </a:r>
            <a:r>
              <a:rPr lang="fr-FR" b="1" dirty="0" smtClean="0"/>
              <a:t> Habib Roland et autres </a:t>
            </a:r>
          </a:p>
          <a:p>
            <a:pPr>
              <a:buFontTx/>
              <a:buChar char="-"/>
            </a:pPr>
            <a:r>
              <a:rPr lang="fr-FR" b="1" dirty="0" smtClean="0"/>
              <a:t>Arrêt N°24/2004 du 17 juin 2004, </a:t>
            </a:r>
            <a:r>
              <a:rPr lang="fr-FR" b="1" dirty="0" err="1" smtClean="0"/>
              <a:t>Aboa</a:t>
            </a:r>
            <a:r>
              <a:rPr lang="fr-FR" b="1" dirty="0" smtClean="0"/>
              <a:t> </a:t>
            </a:r>
            <a:r>
              <a:rPr lang="fr-FR" b="1" dirty="0" err="1" smtClean="0"/>
              <a:t>Achoumou</a:t>
            </a:r>
            <a:r>
              <a:rPr lang="fr-FR" b="1" dirty="0" smtClean="0"/>
              <a:t> Etienne c/ SGBCI et Souleymane Sangaré </a:t>
            </a:r>
          </a:p>
        </p:txBody>
      </p:sp>
    </p:spTree>
    <p:extLst>
      <p:ext uri="{BB962C8B-B14F-4D97-AF65-F5344CB8AC3E}">
        <p14:creationId xmlns:p14="http://schemas.microsoft.com/office/powerpoint/2010/main" xmlns="" val="10543561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9969" y="1397758"/>
            <a:ext cx="10307356" cy="5460242"/>
          </a:xfrm>
        </p:spPr>
        <p:txBody>
          <a:bodyPr>
            <a:normAutofit fontScale="92500" lnSpcReduction="20000"/>
          </a:bodyPr>
          <a:lstStyle/>
          <a:p>
            <a:pPr marL="0" indent="0">
              <a:buNone/>
            </a:pPr>
            <a:r>
              <a:rPr lang="fr-FR" b="1" dirty="0" smtClean="0"/>
              <a:t>1. La </a:t>
            </a:r>
            <a:r>
              <a:rPr lang="fr-FR" b="1" dirty="0"/>
              <a:t>première orientation </a:t>
            </a:r>
            <a:r>
              <a:rPr lang="fr-FR" b="1" dirty="0" smtClean="0"/>
              <a:t>:</a:t>
            </a:r>
          </a:p>
          <a:p>
            <a:pPr marL="0" indent="0">
              <a:buNone/>
            </a:pPr>
            <a:r>
              <a:rPr lang="fr-FR" dirty="0" smtClean="0"/>
              <a:t>« La </a:t>
            </a:r>
            <a:r>
              <a:rPr lang="fr-FR" dirty="0"/>
              <a:t>décision objet du pourvoi n’étant ni une décision rendue par une juridiction d’appel, ni une décision rendue en premier et dernier ressort par une juridiction nationale, le pourvoi dont elle est l’objet est en conséquence manifestement </a:t>
            </a:r>
            <a:r>
              <a:rPr lang="fr-FR" dirty="0" smtClean="0"/>
              <a:t>irrecevable » .</a:t>
            </a:r>
          </a:p>
          <a:p>
            <a:pPr marL="0" indent="0">
              <a:buNone/>
            </a:pPr>
            <a:r>
              <a:rPr lang="fr-FR" b="1" dirty="0" smtClean="0"/>
              <a:t>Application</a:t>
            </a:r>
          </a:p>
          <a:p>
            <a:pPr>
              <a:buFontTx/>
              <a:buChar char="-"/>
            </a:pPr>
            <a:r>
              <a:rPr lang="fr-FR" b="1" dirty="0" smtClean="0"/>
              <a:t>Arrêt N°2/2002 du 10 janvier 2002, Société Pari mutuel urbain du Mali c/ Marcel Koné </a:t>
            </a:r>
          </a:p>
          <a:p>
            <a:pPr marL="0" indent="0">
              <a:buNone/>
            </a:pPr>
            <a:endParaRPr lang="fr-FR" b="1" dirty="0" smtClean="0"/>
          </a:p>
          <a:p>
            <a:pPr marL="0" indent="0">
              <a:buNone/>
            </a:pPr>
            <a:r>
              <a:rPr lang="fr-FR" b="1" dirty="0" smtClean="0"/>
              <a:t>2. </a:t>
            </a:r>
            <a:r>
              <a:rPr lang="fr-FR" b="1" dirty="0"/>
              <a:t>La </a:t>
            </a:r>
            <a:r>
              <a:rPr lang="fr-FR" b="1" dirty="0" smtClean="0"/>
              <a:t>deuxième </a:t>
            </a:r>
            <a:r>
              <a:rPr lang="fr-FR" b="1" dirty="0"/>
              <a:t>orientation :</a:t>
            </a:r>
          </a:p>
          <a:p>
            <a:pPr marL="0" indent="0">
              <a:buNone/>
            </a:pPr>
            <a:r>
              <a:rPr lang="fr-FR" dirty="0"/>
              <a:t>« </a:t>
            </a:r>
            <a:r>
              <a:rPr lang="fr-FR" dirty="0" smtClean="0"/>
              <a:t>Selon la Cour, la </a:t>
            </a:r>
            <a:r>
              <a:rPr lang="fr-FR" dirty="0"/>
              <a:t>représentation des parties </a:t>
            </a:r>
            <a:r>
              <a:rPr lang="fr-FR" dirty="0" smtClean="0"/>
              <a:t>par </a:t>
            </a:r>
            <a:r>
              <a:rPr lang="fr-FR" dirty="0"/>
              <a:t>ministère </a:t>
            </a:r>
            <a:r>
              <a:rPr lang="fr-FR" dirty="0" smtClean="0"/>
              <a:t>d’avocat étant obligatoire, tout </a:t>
            </a:r>
            <a:r>
              <a:rPr lang="fr-FR" dirty="0"/>
              <a:t>avocat inscrit dans l’un des barreaux des Etats membres de l’OHADA et muni d’un mandat spécial </a:t>
            </a:r>
            <a:r>
              <a:rPr lang="fr-FR" dirty="0" smtClean="0"/>
              <a:t>est habilité à </a:t>
            </a:r>
            <a:r>
              <a:rPr lang="fr-FR" dirty="0"/>
              <a:t>plaider devant elle » .</a:t>
            </a:r>
          </a:p>
          <a:p>
            <a:pPr marL="0" indent="0">
              <a:buNone/>
            </a:pPr>
            <a:r>
              <a:rPr lang="fr-FR" b="1" dirty="0" smtClean="0"/>
              <a:t>Application</a:t>
            </a:r>
            <a:endParaRPr lang="fr-FR" b="1" dirty="0"/>
          </a:p>
          <a:p>
            <a:pPr>
              <a:buFontTx/>
              <a:buChar char="-"/>
            </a:pPr>
            <a:r>
              <a:rPr lang="fr-FR" b="1" dirty="0" smtClean="0"/>
              <a:t>Arrêt N° 8/2002 du 21 mars 2002, Konan Bally Kouakou c/ Société </a:t>
            </a:r>
            <a:r>
              <a:rPr lang="fr-FR" b="1" dirty="0" err="1" smtClean="0"/>
              <a:t>Palmafrique</a:t>
            </a:r>
            <a:r>
              <a:rPr lang="fr-FR" b="1" dirty="0" smtClean="0"/>
              <a:t> </a:t>
            </a:r>
          </a:p>
          <a:p>
            <a:endParaRPr lang="fr-FR" dirty="0"/>
          </a:p>
        </p:txBody>
      </p:sp>
      <p:sp>
        <p:nvSpPr>
          <p:cNvPr id="4" name="Rectangle 3"/>
          <p:cNvSpPr/>
          <p:nvPr/>
        </p:nvSpPr>
        <p:spPr>
          <a:xfrm>
            <a:off x="1593493" y="212510"/>
            <a:ext cx="10155189" cy="954107"/>
          </a:xfrm>
          <a:prstGeom prst="rect">
            <a:avLst/>
          </a:prstGeom>
        </p:spPr>
        <p:txBody>
          <a:bodyPr wrap="square">
            <a:spAutoFit/>
          </a:bodyPr>
          <a:lstStyle/>
          <a:p>
            <a:r>
              <a:rPr lang="fr-FR" sz="2800" b="1" dirty="0"/>
              <a:t>B</a:t>
            </a:r>
            <a:r>
              <a:rPr lang="fr-FR" sz="2800" b="1" dirty="0" smtClean="0"/>
              <a:t>- Les orientations de la jurisprudence de la CCJA dans l’examen de la recevabilité du pourvoi ou des moyens </a:t>
            </a:r>
            <a:endParaRPr lang="fr-FR" sz="2800" dirty="0"/>
          </a:p>
        </p:txBody>
      </p:sp>
    </p:spTree>
    <p:extLst>
      <p:ext uri="{BB962C8B-B14F-4D97-AF65-F5344CB8AC3E}">
        <p14:creationId xmlns:p14="http://schemas.microsoft.com/office/powerpoint/2010/main" xmlns="" val="4235980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7265" y="565244"/>
            <a:ext cx="10239117" cy="6408762"/>
          </a:xfrm>
        </p:spPr>
        <p:txBody>
          <a:bodyPr>
            <a:normAutofit fontScale="92500" lnSpcReduction="20000"/>
          </a:bodyPr>
          <a:lstStyle/>
          <a:p>
            <a:pPr marL="0" indent="0">
              <a:buNone/>
            </a:pPr>
            <a:r>
              <a:rPr lang="fr-FR" sz="2500" b="1" dirty="0" smtClean="0"/>
              <a:t>3. </a:t>
            </a:r>
            <a:r>
              <a:rPr lang="fr-FR" sz="2500" b="1" dirty="0"/>
              <a:t>La </a:t>
            </a:r>
            <a:r>
              <a:rPr lang="fr-FR" sz="2500" b="1" dirty="0" smtClean="0"/>
              <a:t>troisième </a:t>
            </a:r>
            <a:r>
              <a:rPr lang="fr-FR" sz="2500" b="1" dirty="0"/>
              <a:t>orientation :</a:t>
            </a:r>
          </a:p>
          <a:p>
            <a:pPr marL="0" indent="0">
              <a:buNone/>
            </a:pPr>
            <a:r>
              <a:rPr lang="fr-FR" sz="2500" dirty="0"/>
              <a:t>« </a:t>
            </a:r>
            <a:r>
              <a:rPr lang="fr-FR" sz="2500" dirty="0" smtClean="0"/>
              <a:t>La CCJA déclare irrecevable les mémoires qui ne comportent pas la signature d’un avocat investit d’un mandat spécial de représentation » </a:t>
            </a:r>
            <a:r>
              <a:rPr lang="fr-FR" sz="2500" dirty="0"/>
              <a:t>.</a:t>
            </a:r>
          </a:p>
          <a:p>
            <a:pPr marL="0" indent="0">
              <a:buNone/>
            </a:pPr>
            <a:r>
              <a:rPr lang="fr-FR" sz="2500" b="1" dirty="0" smtClean="0"/>
              <a:t>Application</a:t>
            </a:r>
            <a:endParaRPr lang="fr-FR" sz="2500" b="1" dirty="0"/>
          </a:p>
          <a:p>
            <a:pPr>
              <a:buFontTx/>
              <a:buChar char="-"/>
            </a:pPr>
            <a:r>
              <a:rPr lang="fr-FR" sz="2500" b="1" dirty="0" smtClean="0"/>
              <a:t>Arrêt </a:t>
            </a:r>
            <a:r>
              <a:rPr lang="fr-FR" sz="2500" b="1" dirty="0"/>
              <a:t>du 26 mai 2005, Société </a:t>
            </a:r>
            <a:r>
              <a:rPr lang="fr-FR" sz="2500" b="1" dirty="0" err="1"/>
              <a:t>Satoya</a:t>
            </a:r>
            <a:r>
              <a:rPr lang="fr-FR" sz="2500" b="1" dirty="0"/>
              <a:t> Guinée SA c/ Maitre Aboubacar Camara et autres </a:t>
            </a:r>
            <a:endParaRPr lang="fr-FR" sz="2500" b="1" dirty="0" smtClean="0"/>
          </a:p>
          <a:p>
            <a:pPr marL="0" indent="0">
              <a:buNone/>
            </a:pPr>
            <a:endParaRPr lang="fr-FR" sz="2500" b="1" dirty="0" smtClean="0"/>
          </a:p>
          <a:p>
            <a:pPr marL="0" indent="0">
              <a:buNone/>
            </a:pPr>
            <a:r>
              <a:rPr lang="fr-FR" sz="2500" b="1" dirty="0" smtClean="0"/>
              <a:t>4. La quatrième orientation:</a:t>
            </a:r>
          </a:p>
          <a:p>
            <a:pPr marL="0" indent="0">
              <a:buNone/>
            </a:pPr>
            <a:r>
              <a:rPr lang="fr-FR" sz="2500" dirty="0"/>
              <a:t>« </a:t>
            </a:r>
            <a:r>
              <a:rPr lang="fr-FR" sz="2500" dirty="0" smtClean="0"/>
              <a:t>Le </a:t>
            </a:r>
            <a:r>
              <a:rPr lang="fr-FR" sz="2500" dirty="0"/>
              <a:t>pourvoi en cassation doit,  à peine d’irrecevabilité être présenté au greffe  dans les deux mois de la signification de la décision attaquée. C’est dans l’arrêt n° 17 du 7avril 2005 que la cour rappelle cette règle pour en tirer les conséquences et donc l’irrecevabilité du pourvoi formé hors </a:t>
            </a:r>
            <a:r>
              <a:rPr lang="fr-FR" sz="2500" dirty="0" smtClean="0"/>
              <a:t>délai ».</a:t>
            </a:r>
          </a:p>
          <a:p>
            <a:pPr marL="0" indent="0">
              <a:buNone/>
            </a:pPr>
            <a:r>
              <a:rPr lang="fr-FR" sz="2500" b="1" dirty="0" smtClean="0"/>
              <a:t>Applications</a:t>
            </a:r>
          </a:p>
          <a:p>
            <a:pPr>
              <a:buFontTx/>
              <a:buChar char="-"/>
            </a:pPr>
            <a:r>
              <a:rPr lang="fr-FR" sz="2500" b="1" dirty="0" smtClean="0"/>
              <a:t>Arrêt N°5/2001 du 11 octobre 2001, Scierie D’</a:t>
            </a:r>
            <a:r>
              <a:rPr lang="fr-FR" sz="2500" b="1" dirty="0" err="1" smtClean="0"/>
              <a:t>agnibilekou</a:t>
            </a:r>
            <a:r>
              <a:rPr lang="fr-FR" sz="2500" b="1" dirty="0" smtClean="0"/>
              <a:t> </a:t>
            </a:r>
            <a:r>
              <a:rPr lang="fr-FR" sz="2500" b="1" dirty="0" err="1" smtClean="0"/>
              <a:t>Wahab</a:t>
            </a:r>
            <a:r>
              <a:rPr lang="fr-FR" sz="2500" b="1" dirty="0" smtClean="0"/>
              <a:t> </a:t>
            </a:r>
            <a:r>
              <a:rPr lang="fr-FR" sz="2500" b="1" dirty="0" err="1" smtClean="0"/>
              <a:t>Nouad</a:t>
            </a:r>
            <a:r>
              <a:rPr lang="fr-FR" sz="2500" b="1" dirty="0" smtClean="0"/>
              <a:t> c/ Hassan </a:t>
            </a:r>
            <a:r>
              <a:rPr lang="fr-FR" sz="2500" b="1" dirty="0" err="1" smtClean="0"/>
              <a:t>Sahily</a:t>
            </a:r>
            <a:r>
              <a:rPr lang="fr-FR" sz="2500" b="1" dirty="0" smtClean="0"/>
              <a:t> </a:t>
            </a:r>
          </a:p>
          <a:p>
            <a:pPr>
              <a:buFontTx/>
              <a:buChar char="-"/>
            </a:pPr>
            <a:r>
              <a:rPr lang="fr-FR" sz="2500" b="1" dirty="0" smtClean="0"/>
              <a:t>Arrêt N°17/2005 du 24 février 2005, Murielle Corinne Christelle Koffi </a:t>
            </a:r>
            <a:r>
              <a:rPr lang="fr-FR" sz="2500" b="1" dirty="0" err="1" smtClean="0"/>
              <a:t>Sahouot</a:t>
            </a:r>
            <a:r>
              <a:rPr lang="fr-FR" sz="2500" b="1" dirty="0" smtClean="0"/>
              <a:t> Cédric c/ </a:t>
            </a:r>
            <a:r>
              <a:rPr lang="fr-FR" sz="2500" b="1" dirty="0" err="1" smtClean="0"/>
              <a:t>Ecobank</a:t>
            </a:r>
            <a:endParaRPr lang="fr-FR" sz="2500" b="1" dirty="0" smtClean="0"/>
          </a:p>
          <a:p>
            <a:pPr>
              <a:buFontTx/>
              <a:buChar char="-"/>
            </a:pPr>
            <a:endParaRPr lang="fr-FR" dirty="0"/>
          </a:p>
          <a:p>
            <a:pPr marL="0" indent="0">
              <a:buNone/>
            </a:pPr>
            <a:endParaRPr lang="fr-FR" dirty="0"/>
          </a:p>
        </p:txBody>
      </p:sp>
    </p:spTree>
    <p:extLst>
      <p:ext uri="{BB962C8B-B14F-4D97-AF65-F5344CB8AC3E}">
        <p14:creationId xmlns:p14="http://schemas.microsoft.com/office/powerpoint/2010/main" xmlns="" val="4067998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0095" y="169459"/>
            <a:ext cx="10018713" cy="6688541"/>
          </a:xfrm>
        </p:spPr>
        <p:txBody>
          <a:bodyPr>
            <a:normAutofit fontScale="92500" lnSpcReduction="20000"/>
          </a:bodyPr>
          <a:lstStyle/>
          <a:p>
            <a:pPr marL="0" lvl="0" indent="0">
              <a:buClr>
                <a:srgbClr val="30ACEC">
                  <a:lumMod val="75000"/>
                </a:srgbClr>
              </a:buClr>
              <a:buNone/>
            </a:pPr>
            <a:r>
              <a:rPr lang="fr-FR" sz="2500" b="1" dirty="0" smtClean="0">
                <a:solidFill>
                  <a:prstClr val="black"/>
                </a:solidFill>
              </a:rPr>
              <a:t>4. </a:t>
            </a:r>
            <a:r>
              <a:rPr lang="fr-FR" sz="2500" b="1" dirty="0">
                <a:solidFill>
                  <a:prstClr val="black"/>
                </a:solidFill>
              </a:rPr>
              <a:t>La </a:t>
            </a:r>
            <a:r>
              <a:rPr lang="fr-FR" sz="2500" b="1" dirty="0" smtClean="0">
                <a:solidFill>
                  <a:prstClr val="black"/>
                </a:solidFill>
              </a:rPr>
              <a:t>quatrième </a:t>
            </a:r>
            <a:r>
              <a:rPr lang="fr-FR" sz="2500" b="1" dirty="0">
                <a:solidFill>
                  <a:prstClr val="black"/>
                </a:solidFill>
              </a:rPr>
              <a:t>orientation :</a:t>
            </a:r>
          </a:p>
          <a:p>
            <a:pPr marL="0" lvl="0" indent="0">
              <a:buClr>
                <a:srgbClr val="30ACEC">
                  <a:lumMod val="75000"/>
                </a:srgbClr>
              </a:buClr>
              <a:buNone/>
            </a:pPr>
            <a:r>
              <a:rPr lang="fr-FR" sz="2500" dirty="0">
                <a:solidFill>
                  <a:prstClr val="black"/>
                </a:solidFill>
              </a:rPr>
              <a:t>« </a:t>
            </a:r>
            <a:r>
              <a:rPr lang="fr-FR" sz="2500" dirty="0" smtClean="0">
                <a:solidFill>
                  <a:prstClr val="black"/>
                </a:solidFill>
              </a:rPr>
              <a:t>Le jour au cours duquel survient la signification de l’arrêt n’est pas pris en compte dans le délai » </a:t>
            </a:r>
            <a:r>
              <a:rPr lang="fr-FR" sz="2500" dirty="0">
                <a:solidFill>
                  <a:prstClr val="black"/>
                </a:solidFill>
              </a:rPr>
              <a:t>.</a:t>
            </a:r>
          </a:p>
          <a:p>
            <a:pPr marL="0" lvl="0" indent="0">
              <a:buClr>
                <a:srgbClr val="30ACEC">
                  <a:lumMod val="75000"/>
                </a:srgbClr>
              </a:buClr>
              <a:buNone/>
            </a:pPr>
            <a:r>
              <a:rPr lang="fr-FR" sz="2500" b="1" dirty="0">
                <a:solidFill>
                  <a:prstClr val="black"/>
                </a:solidFill>
              </a:rPr>
              <a:t>Application</a:t>
            </a:r>
          </a:p>
          <a:p>
            <a:pPr lvl="0">
              <a:buClr>
                <a:srgbClr val="30ACEC">
                  <a:lumMod val="75000"/>
                </a:srgbClr>
              </a:buClr>
              <a:buFontTx/>
              <a:buChar char="-"/>
            </a:pPr>
            <a:r>
              <a:rPr lang="fr-FR" sz="2500" b="1" dirty="0">
                <a:solidFill>
                  <a:prstClr val="black"/>
                </a:solidFill>
              </a:rPr>
              <a:t>Arrêt </a:t>
            </a:r>
            <a:r>
              <a:rPr lang="fr-FR" sz="2500" b="1" dirty="0" smtClean="0">
                <a:solidFill>
                  <a:prstClr val="black"/>
                </a:solidFill>
              </a:rPr>
              <a:t>N°18 du 29 novembre 2011, Société </a:t>
            </a:r>
            <a:r>
              <a:rPr lang="fr-FR" sz="2500" b="1" dirty="0" err="1" smtClean="0">
                <a:solidFill>
                  <a:prstClr val="black"/>
                </a:solidFill>
              </a:rPr>
              <a:t>Catam</a:t>
            </a:r>
            <a:r>
              <a:rPr lang="fr-FR" sz="2500" b="1" dirty="0" smtClean="0">
                <a:solidFill>
                  <a:prstClr val="black"/>
                </a:solidFill>
              </a:rPr>
              <a:t> c/ </a:t>
            </a:r>
            <a:r>
              <a:rPr lang="fr-FR" sz="2500" b="1" dirty="0" err="1" smtClean="0">
                <a:solidFill>
                  <a:prstClr val="black"/>
                </a:solidFill>
              </a:rPr>
              <a:t>Diha</a:t>
            </a:r>
            <a:r>
              <a:rPr lang="fr-FR" sz="2500" b="1" dirty="0" smtClean="0">
                <a:solidFill>
                  <a:prstClr val="black"/>
                </a:solidFill>
              </a:rPr>
              <a:t> Paul </a:t>
            </a:r>
          </a:p>
          <a:p>
            <a:pPr marL="0" lvl="0" indent="0">
              <a:buClr>
                <a:srgbClr val="30ACEC">
                  <a:lumMod val="75000"/>
                </a:srgbClr>
              </a:buClr>
              <a:buNone/>
            </a:pPr>
            <a:endParaRPr lang="fr-FR" sz="2500" b="1" dirty="0">
              <a:solidFill>
                <a:prstClr val="black"/>
              </a:solidFill>
            </a:endParaRPr>
          </a:p>
          <a:p>
            <a:pPr marL="0" lvl="0" indent="0">
              <a:buClr>
                <a:srgbClr val="30ACEC">
                  <a:lumMod val="75000"/>
                </a:srgbClr>
              </a:buClr>
              <a:buNone/>
            </a:pPr>
            <a:r>
              <a:rPr lang="fr-FR" sz="2500" b="1" dirty="0" smtClean="0">
                <a:solidFill>
                  <a:prstClr val="black"/>
                </a:solidFill>
              </a:rPr>
              <a:t>5. La cinquième </a:t>
            </a:r>
            <a:r>
              <a:rPr lang="fr-FR" sz="2500" b="1" dirty="0">
                <a:solidFill>
                  <a:prstClr val="black"/>
                </a:solidFill>
              </a:rPr>
              <a:t>orientation:</a:t>
            </a:r>
          </a:p>
          <a:p>
            <a:pPr marL="0" lvl="0" indent="0">
              <a:buClr>
                <a:srgbClr val="30ACEC">
                  <a:lumMod val="75000"/>
                </a:srgbClr>
              </a:buClr>
              <a:buNone/>
            </a:pPr>
            <a:r>
              <a:rPr lang="fr-FR" sz="2500" dirty="0">
                <a:solidFill>
                  <a:prstClr val="black"/>
                </a:solidFill>
              </a:rPr>
              <a:t>« </a:t>
            </a:r>
            <a:r>
              <a:rPr lang="fr-FR" sz="2500" dirty="0" smtClean="0">
                <a:solidFill>
                  <a:prstClr val="black"/>
                </a:solidFill>
              </a:rPr>
              <a:t>Le </a:t>
            </a:r>
            <a:r>
              <a:rPr lang="fr-FR" sz="2500" dirty="0">
                <a:solidFill>
                  <a:prstClr val="black"/>
                </a:solidFill>
              </a:rPr>
              <a:t>défaut de production de certaines pièces, notamment les copies des exploits de signification des décisions et le mandat donné à l’avocat, ne permet pas de savoir si les pourvois ont été formés dans le délai légal requis et de s’assurer, par le ministère duquel la Cour est saisie, avait bien qualité pour agir au nom et pour le compte de la S.A.  Faute par les requérants d’avoir mis à la disposition de la cour les éléments essentiels d’appréciation sans lesquels il pourrait être porté atteinte inconsidérément à la sécurité des situations juridiques, leurs recours, exercés au mépris des prescriptions de l’article 28 du Règlement de procédure doivent être déclarés irrecevables ».</a:t>
            </a:r>
          </a:p>
          <a:p>
            <a:pPr marL="0" lvl="0" indent="0">
              <a:buClr>
                <a:srgbClr val="30ACEC">
                  <a:lumMod val="75000"/>
                </a:srgbClr>
              </a:buClr>
              <a:buNone/>
            </a:pPr>
            <a:r>
              <a:rPr lang="fr-FR" sz="2500" b="1" dirty="0">
                <a:solidFill>
                  <a:prstClr val="black"/>
                </a:solidFill>
              </a:rPr>
              <a:t>Applications</a:t>
            </a:r>
          </a:p>
          <a:p>
            <a:pPr lvl="0">
              <a:buClr>
                <a:srgbClr val="30ACEC">
                  <a:lumMod val="75000"/>
                </a:srgbClr>
              </a:buClr>
              <a:buFontTx/>
              <a:buChar char="-"/>
            </a:pPr>
            <a:r>
              <a:rPr lang="fr-FR" sz="2500" b="1" dirty="0">
                <a:solidFill>
                  <a:prstClr val="black"/>
                </a:solidFill>
              </a:rPr>
              <a:t>Arrêt </a:t>
            </a:r>
            <a:r>
              <a:rPr lang="fr-FR" sz="2500" b="1" dirty="0" smtClean="0">
                <a:solidFill>
                  <a:prstClr val="black"/>
                </a:solidFill>
              </a:rPr>
              <a:t>N°6/2001 du 11 octobre 2001, SA </a:t>
            </a:r>
            <a:r>
              <a:rPr lang="fr-FR" sz="2500" b="1" dirty="0" err="1" smtClean="0">
                <a:solidFill>
                  <a:prstClr val="black"/>
                </a:solidFill>
              </a:rPr>
              <a:t>Aminou</a:t>
            </a:r>
            <a:r>
              <a:rPr lang="fr-FR" sz="2500" b="1" dirty="0" smtClean="0">
                <a:solidFill>
                  <a:prstClr val="black"/>
                </a:solidFill>
              </a:rPr>
              <a:t> et Compagnies c/ CCEI Bank </a:t>
            </a:r>
            <a:endParaRPr lang="fr-FR" sz="2500" b="1" dirty="0">
              <a:solidFill>
                <a:prstClr val="black"/>
              </a:solidFill>
            </a:endParaRPr>
          </a:p>
          <a:p>
            <a:pPr marL="0" indent="0">
              <a:buNone/>
            </a:pPr>
            <a:endParaRPr lang="fr-FR" dirty="0"/>
          </a:p>
        </p:txBody>
      </p:sp>
    </p:spTree>
    <p:extLst>
      <p:ext uri="{BB962C8B-B14F-4D97-AF65-F5344CB8AC3E}">
        <p14:creationId xmlns:p14="http://schemas.microsoft.com/office/powerpoint/2010/main" xmlns="" val="42788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4560" y="346880"/>
            <a:ext cx="10266412" cy="6511120"/>
          </a:xfrm>
        </p:spPr>
        <p:txBody>
          <a:bodyPr>
            <a:normAutofit fontScale="85000" lnSpcReduction="10000"/>
          </a:bodyPr>
          <a:lstStyle/>
          <a:p>
            <a:pPr marL="0" lvl="0" indent="0">
              <a:buClr>
                <a:srgbClr val="30ACEC">
                  <a:lumMod val="75000"/>
                </a:srgbClr>
              </a:buClr>
              <a:buNone/>
            </a:pPr>
            <a:r>
              <a:rPr lang="fr-FR" sz="2500" b="1" dirty="0" smtClean="0">
                <a:solidFill>
                  <a:prstClr val="black"/>
                </a:solidFill>
              </a:rPr>
              <a:t>6. </a:t>
            </a:r>
            <a:r>
              <a:rPr lang="fr-FR" sz="2500" b="1" dirty="0">
                <a:solidFill>
                  <a:prstClr val="black"/>
                </a:solidFill>
              </a:rPr>
              <a:t>La </a:t>
            </a:r>
            <a:r>
              <a:rPr lang="fr-FR" sz="2500" b="1" dirty="0" smtClean="0">
                <a:solidFill>
                  <a:prstClr val="black"/>
                </a:solidFill>
              </a:rPr>
              <a:t>sixième </a:t>
            </a:r>
            <a:r>
              <a:rPr lang="fr-FR" sz="2500" b="1" dirty="0">
                <a:solidFill>
                  <a:prstClr val="black"/>
                </a:solidFill>
              </a:rPr>
              <a:t>orientation:</a:t>
            </a:r>
          </a:p>
          <a:p>
            <a:pPr marL="0" lvl="0" indent="0">
              <a:buClr>
                <a:srgbClr val="30ACEC">
                  <a:lumMod val="75000"/>
                </a:srgbClr>
              </a:buClr>
              <a:buNone/>
            </a:pPr>
            <a:r>
              <a:rPr lang="fr-FR" sz="2500" dirty="0">
                <a:solidFill>
                  <a:prstClr val="black"/>
                </a:solidFill>
              </a:rPr>
              <a:t>« Le </a:t>
            </a:r>
            <a:r>
              <a:rPr lang="fr-FR" sz="2500" dirty="0" smtClean="0">
                <a:solidFill>
                  <a:prstClr val="black"/>
                </a:solidFill>
              </a:rPr>
              <a:t>pourvoi en cassation est irrecevable pour défaut de production de pièces lorsqu’il est établi que le requérant, invité à régulariser son recours, n’y a pas satisfait au terme du délai convenu </a:t>
            </a:r>
            <a:r>
              <a:rPr lang="fr-FR" sz="2500" dirty="0">
                <a:solidFill>
                  <a:prstClr val="black"/>
                </a:solidFill>
              </a:rPr>
              <a:t> ».</a:t>
            </a:r>
          </a:p>
          <a:p>
            <a:pPr marL="0" lvl="0" indent="0">
              <a:buClr>
                <a:srgbClr val="30ACEC">
                  <a:lumMod val="75000"/>
                </a:srgbClr>
              </a:buClr>
              <a:buNone/>
            </a:pPr>
            <a:r>
              <a:rPr lang="fr-FR" sz="2500" b="1" dirty="0" smtClean="0">
                <a:solidFill>
                  <a:prstClr val="black"/>
                </a:solidFill>
              </a:rPr>
              <a:t>Applications</a:t>
            </a:r>
            <a:endParaRPr lang="fr-FR" sz="2500" b="1" dirty="0">
              <a:solidFill>
                <a:prstClr val="black"/>
              </a:solidFill>
            </a:endParaRPr>
          </a:p>
          <a:p>
            <a:pPr lvl="0">
              <a:buClr>
                <a:srgbClr val="30ACEC">
                  <a:lumMod val="75000"/>
                </a:srgbClr>
              </a:buClr>
              <a:buFontTx/>
              <a:buChar char="-"/>
            </a:pPr>
            <a:r>
              <a:rPr lang="fr-FR" sz="2500" b="1" dirty="0">
                <a:solidFill>
                  <a:prstClr val="black"/>
                </a:solidFill>
              </a:rPr>
              <a:t>Arrêt </a:t>
            </a:r>
            <a:r>
              <a:rPr lang="fr-FR" sz="2500" b="1" dirty="0" smtClean="0">
                <a:solidFill>
                  <a:prstClr val="black"/>
                </a:solidFill>
              </a:rPr>
              <a:t>N°4/2001 du 11 octobre 2001, BICIG c/ </a:t>
            </a:r>
            <a:r>
              <a:rPr lang="fr-FR" sz="2500" b="1" dirty="0" err="1" smtClean="0">
                <a:solidFill>
                  <a:prstClr val="black"/>
                </a:solidFill>
              </a:rPr>
              <a:t>Engatrans</a:t>
            </a:r>
            <a:r>
              <a:rPr lang="fr-FR" sz="2500" b="1" dirty="0" smtClean="0">
                <a:solidFill>
                  <a:prstClr val="black"/>
                </a:solidFill>
              </a:rPr>
              <a:t> </a:t>
            </a:r>
          </a:p>
          <a:p>
            <a:pPr lvl="0">
              <a:buClr>
                <a:srgbClr val="30ACEC">
                  <a:lumMod val="75000"/>
                </a:srgbClr>
              </a:buClr>
              <a:buFontTx/>
              <a:buChar char="-"/>
            </a:pPr>
            <a:r>
              <a:rPr lang="fr-FR" sz="2500" b="1" dirty="0" smtClean="0">
                <a:solidFill>
                  <a:prstClr val="black"/>
                </a:solidFill>
              </a:rPr>
              <a:t> Arrêt N°16/2011 du 29 novembre 2011, South </a:t>
            </a:r>
            <a:r>
              <a:rPr lang="fr-FR" sz="2500" b="1" dirty="0" err="1" smtClean="0">
                <a:solidFill>
                  <a:prstClr val="black"/>
                </a:solidFill>
              </a:rPr>
              <a:t>Africa</a:t>
            </a:r>
            <a:r>
              <a:rPr lang="fr-FR" sz="2500" b="1" dirty="0" smtClean="0">
                <a:solidFill>
                  <a:prstClr val="black"/>
                </a:solidFill>
              </a:rPr>
              <a:t> Airways c/ Société </a:t>
            </a:r>
            <a:r>
              <a:rPr lang="fr-FR" sz="2500" b="1" dirty="0" err="1" smtClean="0">
                <a:solidFill>
                  <a:prstClr val="black"/>
                </a:solidFill>
              </a:rPr>
              <a:t>Shanny</a:t>
            </a:r>
            <a:r>
              <a:rPr lang="fr-FR" sz="2500" b="1" dirty="0" smtClean="0">
                <a:solidFill>
                  <a:prstClr val="black"/>
                </a:solidFill>
              </a:rPr>
              <a:t> Consulting </a:t>
            </a:r>
          </a:p>
          <a:p>
            <a:pPr marL="0" lvl="0" indent="0">
              <a:buClr>
                <a:srgbClr val="30ACEC">
                  <a:lumMod val="75000"/>
                </a:srgbClr>
              </a:buClr>
              <a:buNone/>
            </a:pPr>
            <a:endParaRPr lang="fr-FR" sz="2500" b="1" dirty="0" smtClean="0">
              <a:solidFill>
                <a:prstClr val="black"/>
              </a:solidFill>
            </a:endParaRPr>
          </a:p>
          <a:p>
            <a:pPr marL="0" lvl="0" indent="0">
              <a:buClr>
                <a:srgbClr val="30ACEC">
                  <a:lumMod val="75000"/>
                </a:srgbClr>
              </a:buClr>
              <a:buNone/>
            </a:pPr>
            <a:r>
              <a:rPr lang="fr-FR" sz="2500" b="1" dirty="0" smtClean="0">
                <a:solidFill>
                  <a:prstClr val="black"/>
                </a:solidFill>
              </a:rPr>
              <a:t>7. La septième orientation:</a:t>
            </a:r>
          </a:p>
          <a:p>
            <a:pPr marL="0" indent="0">
              <a:buClr>
                <a:srgbClr val="30ACEC">
                  <a:lumMod val="75000"/>
                </a:srgbClr>
              </a:buClr>
              <a:buNone/>
            </a:pPr>
            <a:r>
              <a:rPr lang="fr-FR" sz="2500" dirty="0">
                <a:solidFill>
                  <a:prstClr val="black"/>
                </a:solidFill>
              </a:rPr>
              <a:t>« Pour déclarer les moyens de défense irrecevables, la CCJA fonde sa décision sur </a:t>
            </a:r>
            <a:r>
              <a:rPr lang="fr-FR" sz="2500" dirty="0" smtClean="0">
                <a:solidFill>
                  <a:prstClr val="black"/>
                </a:solidFill>
              </a:rPr>
              <a:t>leur </a:t>
            </a:r>
            <a:r>
              <a:rPr lang="fr-FR" sz="2500" dirty="0">
                <a:solidFill>
                  <a:prstClr val="black"/>
                </a:solidFill>
              </a:rPr>
              <a:t>caractère vague et </a:t>
            </a:r>
            <a:r>
              <a:rPr lang="fr-FR" sz="2500" dirty="0" smtClean="0">
                <a:solidFill>
                  <a:prstClr val="black"/>
                </a:solidFill>
              </a:rPr>
              <a:t>imprécis, et sur le fait que la requête ne </a:t>
            </a:r>
            <a:r>
              <a:rPr lang="fr-FR" sz="2500" dirty="0">
                <a:solidFill>
                  <a:prstClr val="black"/>
                </a:solidFill>
              </a:rPr>
              <a:t>fait ressortir de manière claire et précise ni les moyens de cassation invoqués, ni les parties critiquées de la décision attaquée, ce en quoi celle-ci encourt les reproches allégués ; que les dits moyens de défense étant vagues et imprécis, il convient de les déclarer irrecevables</a:t>
            </a:r>
            <a:r>
              <a:rPr lang="fr-FR" sz="2500" dirty="0" smtClean="0">
                <a:solidFill>
                  <a:prstClr val="black"/>
                </a:solidFill>
              </a:rPr>
              <a:t>… ». </a:t>
            </a:r>
          </a:p>
          <a:p>
            <a:pPr marL="0" indent="0">
              <a:buClr>
                <a:srgbClr val="30ACEC">
                  <a:lumMod val="75000"/>
                </a:srgbClr>
              </a:buClr>
              <a:buNone/>
            </a:pPr>
            <a:r>
              <a:rPr lang="fr-FR" sz="2500" b="1" dirty="0" smtClean="0">
                <a:solidFill>
                  <a:prstClr val="black"/>
                </a:solidFill>
              </a:rPr>
              <a:t>Application</a:t>
            </a:r>
          </a:p>
          <a:p>
            <a:pPr lvl="0">
              <a:buClr>
                <a:srgbClr val="30ACEC">
                  <a:lumMod val="75000"/>
                </a:srgbClr>
              </a:buClr>
              <a:buFontTx/>
              <a:buChar char="-"/>
            </a:pPr>
            <a:r>
              <a:rPr lang="fr-FR" sz="2500" b="1" dirty="0" smtClean="0">
                <a:solidFill>
                  <a:prstClr val="black"/>
                </a:solidFill>
              </a:rPr>
              <a:t>Arrêt N°3 du 5 février 2009, Cabinet </a:t>
            </a:r>
            <a:r>
              <a:rPr lang="fr-FR" sz="2500" b="1" dirty="0" err="1" smtClean="0">
                <a:solidFill>
                  <a:prstClr val="black"/>
                </a:solidFill>
              </a:rPr>
              <a:t>Caec</a:t>
            </a:r>
            <a:r>
              <a:rPr lang="fr-FR" sz="2500" b="1" dirty="0" smtClean="0">
                <a:solidFill>
                  <a:prstClr val="black"/>
                </a:solidFill>
              </a:rPr>
              <a:t> </a:t>
            </a:r>
            <a:endParaRPr lang="fr-FR" sz="2500" b="1" dirty="0">
              <a:solidFill>
                <a:prstClr val="black"/>
              </a:solidFill>
            </a:endParaRPr>
          </a:p>
          <a:p>
            <a:pPr marL="0" indent="0">
              <a:buNone/>
            </a:pPr>
            <a:endParaRPr lang="fr-FR" dirty="0"/>
          </a:p>
        </p:txBody>
      </p:sp>
    </p:spTree>
    <p:extLst>
      <p:ext uri="{BB962C8B-B14F-4D97-AF65-F5344CB8AC3E}">
        <p14:creationId xmlns:p14="http://schemas.microsoft.com/office/powerpoint/2010/main" xmlns="" val="2751667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1784560" y="346880"/>
            <a:ext cx="10266412" cy="6511120"/>
          </a:xfrm>
        </p:spPr>
        <p:txBody>
          <a:bodyPr>
            <a:normAutofit fontScale="92500" lnSpcReduction="10000"/>
          </a:bodyPr>
          <a:lstStyle/>
          <a:p>
            <a:pPr marL="0" lvl="0" indent="0">
              <a:buClr>
                <a:srgbClr val="30ACEC">
                  <a:lumMod val="75000"/>
                </a:srgbClr>
              </a:buClr>
              <a:buNone/>
            </a:pPr>
            <a:r>
              <a:rPr lang="fr-FR" sz="2500" b="1" dirty="0" smtClean="0">
                <a:solidFill>
                  <a:prstClr val="black"/>
                </a:solidFill>
              </a:rPr>
              <a:t>8. La huitième </a:t>
            </a:r>
            <a:r>
              <a:rPr lang="fr-FR" sz="2500" b="1" dirty="0">
                <a:solidFill>
                  <a:prstClr val="black"/>
                </a:solidFill>
              </a:rPr>
              <a:t>orientation:</a:t>
            </a:r>
          </a:p>
          <a:p>
            <a:pPr marL="0" lvl="0" indent="0">
              <a:buClr>
                <a:srgbClr val="30ACEC">
                  <a:lumMod val="75000"/>
                </a:srgbClr>
              </a:buClr>
              <a:buNone/>
            </a:pPr>
            <a:r>
              <a:rPr lang="fr-FR" sz="2500" dirty="0">
                <a:solidFill>
                  <a:prstClr val="black"/>
                </a:solidFill>
              </a:rPr>
              <a:t>« </a:t>
            </a:r>
            <a:r>
              <a:rPr lang="fr-FR" sz="2500" dirty="0" smtClean="0">
                <a:solidFill>
                  <a:prstClr val="black"/>
                </a:solidFill>
              </a:rPr>
              <a:t>Le </a:t>
            </a:r>
            <a:r>
              <a:rPr lang="fr-FR" sz="2500" dirty="0">
                <a:solidFill>
                  <a:prstClr val="black"/>
                </a:solidFill>
              </a:rPr>
              <a:t>recours en cassation </a:t>
            </a:r>
            <a:r>
              <a:rPr lang="fr-FR" sz="2500" dirty="0" smtClean="0">
                <a:solidFill>
                  <a:prstClr val="black"/>
                </a:solidFill>
              </a:rPr>
              <a:t>qui </a:t>
            </a:r>
            <a:r>
              <a:rPr lang="fr-FR" sz="2500" dirty="0">
                <a:solidFill>
                  <a:prstClr val="black"/>
                </a:solidFill>
              </a:rPr>
              <a:t>vise </a:t>
            </a:r>
            <a:r>
              <a:rPr lang="fr-FR" sz="2500" dirty="0" smtClean="0">
                <a:solidFill>
                  <a:prstClr val="black"/>
                </a:solidFill>
              </a:rPr>
              <a:t>des </a:t>
            </a:r>
            <a:r>
              <a:rPr lang="fr-FR" sz="2500" dirty="0">
                <a:solidFill>
                  <a:prstClr val="black"/>
                </a:solidFill>
              </a:rPr>
              <a:t>moyens </a:t>
            </a:r>
            <a:r>
              <a:rPr lang="fr-FR" sz="2500" dirty="0" smtClean="0">
                <a:solidFill>
                  <a:prstClr val="black"/>
                </a:solidFill>
              </a:rPr>
              <a:t>mais n’indiquent à l’examen un Acte uniforme pour règlement dont l’application dans l’affaires justifie la saisine de la Cour est irrecevable ».</a:t>
            </a:r>
            <a:endParaRPr lang="fr-FR" sz="2500" dirty="0">
              <a:solidFill>
                <a:prstClr val="black"/>
              </a:solidFill>
            </a:endParaRPr>
          </a:p>
          <a:p>
            <a:pPr marL="0" lvl="0" indent="0">
              <a:buClr>
                <a:srgbClr val="30ACEC">
                  <a:lumMod val="75000"/>
                </a:srgbClr>
              </a:buClr>
              <a:buNone/>
            </a:pPr>
            <a:r>
              <a:rPr lang="fr-FR" sz="2500" b="1" dirty="0" smtClean="0">
                <a:solidFill>
                  <a:prstClr val="black"/>
                </a:solidFill>
              </a:rPr>
              <a:t>Application</a:t>
            </a:r>
            <a:endParaRPr lang="fr-FR" sz="2500" b="1" dirty="0">
              <a:solidFill>
                <a:prstClr val="black"/>
              </a:solidFill>
            </a:endParaRPr>
          </a:p>
          <a:p>
            <a:pPr lvl="0">
              <a:buClr>
                <a:srgbClr val="30ACEC">
                  <a:lumMod val="75000"/>
                </a:srgbClr>
              </a:buClr>
              <a:buFontTx/>
              <a:buChar char="-"/>
            </a:pPr>
            <a:r>
              <a:rPr lang="fr-FR" sz="2500" b="1" dirty="0">
                <a:solidFill>
                  <a:prstClr val="black"/>
                </a:solidFill>
              </a:rPr>
              <a:t>Arrêt </a:t>
            </a:r>
            <a:r>
              <a:rPr lang="fr-FR" sz="2500" b="1" dirty="0" smtClean="0">
                <a:solidFill>
                  <a:prstClr val="black"/>
                </a:solidFill>
              </a:rPr>
              <a:t>N°30  du 6 décembre 2011, Banque Atlantique de Côte </a:t>
            </a:r>
            <a:r>
              <a:rPr lang="fr-FR" sz="2500" b="1" dirty="0">
                <a:solidFill>
                  <a:prstClr val="black"/>
                </a:solidFill>
              </a:rPr>
              <a:t>d’Ivoire (BACI) c/ Etablissements KOUMA </a:t>
            </a:r>
            <a:endParaRPr lang="fr-FR" sz="2500" b="1" dirty="0" smtClean="0">
              <a:solidFill>
                <a:prstClr val="black"/>
              </a:solidFill>
            </a:endParaRPr>
          </a:p>
          <a:p>
            <a:pPr marL="0" lvl="0" indent="0">
              <a:buClr>
                <a:srgbClr val="30ACEC">
                  <a:lumMod val="75000"/>
                </a:srgbClr>
              </a:buClr>
              <a:buNone/>
            </a:pPr>
            <a:endParaRPr lang="fr-FR" sz="2500" b="1" dirty="0">
              <a:solidFill>
                <a:prstClr val="black"/>
              </a:solidFill>
            </a:endParaRPr>
          </a:p>
          <a:p>
            <a:pPr marL="0" lvl="0" indent="0">
              <a:buClr>
                <a:srgbClr val="30ACEC">
                  <a:lumMod val="75000"/>
                </a:srgbClr>
              </a:buClr>
              <a:buNone/>
            </a:pPr>
            <a:r>
              <a:rPr lang="fr-FR" sz="2500" b="1" dirty="0" smtClean="0">
                <a:solidFill>
                  <a:prstClr val="black"/>
                </a:solidFill>
              </a:rPr>
              <a:t>9. La neuvième orientation:</a:t>
            </a:r>
          </a:p>
          <a:p>
            <a:pPr marL="0" indent="0">
              <a:buClr>
                <a:srgbClr val="30ACEC">
                  <a:lumMod val="75000"/>
                </a:srgbClr>
              </a:buClr>
              <a:buNone/>
            </a:pPr>
            <a:r>
              <a:rPr lang="fr-FR" sz="2500" dirty="0">
                <a:solidFill>
                  <a:prstClr val="black"/>
                </a:solidFill>
              </a:rPr>
              <a:t>« </a:t>
            </a:r>
            <a:r>
              <a:rPr lang="fr-FR" sz="2500" dirty="0" smtClean="0">
                <a:solidFill>
                  <a:prstClr val="black"/>
                </a:solidFill>
              </a:rPr>
              <a:t>Il </a:t>
            </a:r>
            <a:r>
              <a:rPr lang="fr-FR" sz="2500" dirty="0">
                <a:solidFill>
                  <a:prstClr val="black"/>
                </a:solidFill>
              </a:rPr>
              <a:t>ne saurait être reproché à une partie à une procédure devant la (cour) d’avoir produit des pièces en anglais, dès lors que depuis l’adoption du traité OHADA le 17 octobre 2008 à Québec, l’article 42 a été modifié et l’anglais est au même titre que le français, l’espagnol et le portugais, une langue de </a:t>
            </a:r>
            <a:r>
              <a:rPr lang="fr-FR" sz="2500" dirty="0" smtClean="0">
                <a:solidFill>
                  <a:prstClr val="black"/>
                </a:solidFill>
              </a:rPr>
              <a:t>travail ». </a:t>
            </a:r>
          </a:p>
          <a:p>
            <a:pPr marL="0" indent="0">
              <a:buClr>
                <a:srgbClr val="30ACEC">
                  <a:lumMod val="75000"/>
                </a:srgbClr>
              </a:buClr>
              <a:buNone/>
            </a:pPr>
            <a:r>
              <a:rPr lang="fr-FR" sz="2500" b="1" dirty="0" smtClean="0">
                <a:solidFill>
                  <a:prstClr val="black"/>
                </a:solidFill>
              </a:rPr>
              <a:t>Application</a:t>
            </a:r>
          </a:p>
          <a:p>
            <a:pPr lvl="0">
              <a:buClr>
                <a:srgbClr val="30ACEC">
                  <a:lumMod val="75000"/>
                </a:srgbClr>
              </a:buClr>
              <a:buFontTx/>
              <a:buChar char="-"/>
            </a:pPr>
            <a:r>
              <a:rPr lang="fr-FR" sz="2500" b="1" dirty="0">
                <a:solidFill>
                  <a:prstClr val="black"/>
                </a:solidFill>
              </a:rPr>
              <a:t>Arrêt </a:t>
            </a:r>
            <a:r>
              <a:rPr lang="fr-FR" sz="2500" b="1" dirty="0" smtClean="0">
                <a:solidFill>
                  <a:prstClr val="black"/>
                </a:solidFill>
              </a:rPr>
              <a:t>N°31/2011 </a:t>
            </a:r>
            <a:r>
              <a:rPr lang="fr-FR" sz="2500" b="1" dirty="0">
                <a:solidFill>
                  <a:prstClr val="black"/>
                </a:solidFill>
              </a:rPr>
              <a:t>du 06 décembre </a:t>
            </a:r>
            <a:r>
              <a:rPr lang="fr-FR" sz="2500" b="1" dirty="0" smtClean="0">
                <a:solidFill>
                  <a:prstClr val="black"/>
                </a:solidFill>
              </a:rPr>
              <a:t>2011, </a:t>
            </a:r>
            <a:r>
              <a:rPr lang="fr-FR" sz="2500" b="1" dirty="0" err="1">
                <a:solidFill>
                  <a:prstClr val="black"/>
                </a:solidFill>
              </a:rPr>
              <a:t>sté</a:t>
            </a:r>
            <a:r>
              <a:rPr lang="fr-FR" sz="2500" b="1" dirty="0">
                <a:solidFill>
                  <a:prstClr val="black"/>
                </a:solidFill>
              </a:rPr>
              <a:t> </a:t>
            </a:r>
            <a:r>
              <a:rPr lang="fr-FR" sz="2500" b="1" dirty="0" err="1">
                <a:solidFill>
                  <a:prstClr val="black"/>
                </a:solidFill>
              </a:rPr>
              <a:t>Trigon</a:t>
            </a:r>
            <a:r>
              <a:rPr lang="fr-FR" sz="2500" b="1" dirty="0">
                <a:solidFill>
                  <a:prstClr val="black"/>
                </a:solidFill>
              </a:rPr>
              <a:t> </a:t>
            </a:r>
            <a:r>
              <a:rPr lang="fr-FR" sz="2500" b="1" dirty="0" err="1">
                <a:solidFill>
                  <a:prstClr val="black"/>
                </a:solidFill>
              </a:rPr>
              <a:t>Energy</a:t>
            </a:r>
            <a:r>
              <a:rPr lang="fr-FR" sz="2500" b="1" dirty="0">
                <a:solidFill>
                  <a:prstClr val="black"/>
                </a:solidFill>
              </a:rPr>
              <a:t> Ltd c/ Banque Commerciale du Sahel</a:t>
            </a:r>
            <a:endParaRPr lang="fr-FR" dirty="0"/>
          </a:p>
        </p:txBody>
      </p:sp>
    </p:spTree>
    <p:extLst>
      <p:ext uri="{BB962C8B-B14F-4D97-AF65-F5344CB8AC3E}">
        <p14:creationId xmlns:p14="http://schemas.microsoft.com/office/powerpoint/2010/main" xmlns="" val="3880735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2129051"/>
            <a:ext cx="10018713" cy="3812275"/>
          </a:xfrm>
        </p:spPr>
        <p:txBody>
          <a:bodyPr/>
          <a:lstStyle/>
          <a:p>
            <a:pPr marL="0" indent="0" algn="ctr">
              <a:buNone/>
            </a:pPr>
            <a:r>
              <a:rPr lang="fr-FR" b="1" i="1" dirty="0" smtClean="0"/>
              <a:t>‘’La </a:t>
            </a:r>
            <a:r>
              <a:rPr lang="fr-FR" b="1" i="1" dirty="0"/>
              <a:t>CCJA doit veiller à la bonne application des actes uniformes. C’est une condition essentielle à la sécurité judiciaire. L’article 10 du traité lui donne  à cet effet une arme </a:t>
            </a:r>
            <a:r>
              <a:rPr lang="fr-FR" b="1" i="1" dirty="0" smtClean="0"/>
              <a:t>puissante. </a:t>
            </a:r>
            <a:r>
              <a:rPr lang="fr-FR" b="1" i="1" dirty="0"/>
              <a:t>Selon ce texte, « les actes uniformes sont directement applicables et obligatoires dans les Etats parties, nonobstant toute disposition interne, antérieure ou postérieure ». Le silence de l’OHADA sur  des questions complexes en droit commun a laissé le champ libre à la Cour pour orienter la compréhension que l’on doit avoir de ses silences et suppléer le </a:t>
            </a:r>
            <a:r>
              <a:rPr lang="fr-FR" b="1" i="1" dirty="0" smtClean="0"/>
              <a:t>législateur’’.</a:t>
            </a:r>
            <a:endParaRPr lang="fr-FR" b="1" i="1" dirty="0"/>
          </a:p>
        </p:txBody>
      </p:sp>
      <p:sp>
        <p:nvSpPr>
          <p:cNvPr id="4" name="Title 1"/>
          <p:cNvSpPr>
            <a:spLocks noGrp="1"/>
          </p:cNvSpPr>
          <p:nvPr>
            <p:ph type="title"/>
          </p:nvPr>
        </p:nvSpPr>
        <p:spPr>
          <a:xfrm>
            <a:off x="1484310" y="371903"/>
            <a:ext cx="10553014" cy="2295096"/>
          </a:xfrm>
        </p:spPr>
        <p:txBody>
          <a:bodyPr>
            <a:normAutofit fontScale="90000"/>
          </a:bodyPr>
          <a:lstStyle/>
          <a:p>
            <a:pPr algn="l"/>
            <a:r>
              <a:rPr lang="fr-FR" b="1" dirty="0" smtClean="0"/>
              <a:t>II- </a:t>
            </a:r>
            <a:r>
              <a:rPr lang="fr-FR" sz="3100" b="1" dirty="0"/>
              <a:t>Une jurisprudence orientée vers la mise en place progressive d’un espace judiciairement sécurisé</a:t>
            </a:r>
            <a:br>
              <a:rPr lang="fr-FR" sz="3100" b="1" dirty="0"/>
            </a:br>
            <a:r>
              <a:rPr lang="fr-FR" sz="3100" b="1" dirty="0"/>
              <a:t/>
            </a:r>
            <a:br>
              <a:rPr lang="fr-FR" sz="3100" b="1" dirty="0"/>
            </a:br>
            <a:r>
              <a:rPr lang="fr-FR" dirty="0"/>
              <a:t/>
            </a:r>
            <a:br>
              <a:rPr lang="fr-FR" dirty="0"/>
            </a:br>
            <a:endParaRPr lang="fr-FR" dirty="0"/>
          </a:p>
        </p:txBody>
      </p:sp>
    </p:spTree>
    <p:extLst>
      <p:ext uri="{BB962C8B-B14F-4D97-AF65-F5344CB8AC3E}">
        <p14:creationId xmlns:p14="http://schemas.microsoft.com/office/powerpoint/2010/main" xmlns="" val="1342545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9153" y="0"/>
            <a:ext cx="9207689" cy="954107"/>
          </a:xfrm>
          <a:prstGeom prst="rect">
            <a:avLst/>
          </a:prstGeom>
        </p:spPr>
        <p:txBody>
          <a:bodyPr wrap="square">
            <a:spAutoFit/>
          </a:bodyPr>
          <a:lstStyle/>
          <a:p>
            <a:r>
              <a:rPr lang="fr-FR" sz="2800" b="1" dirty="0" smtClean="0"/>
              <a:t>A- Les </a:t>
            </a:r>
            <a:r>
              <a:rPr lang="fr-FR" sz="2800" b="1" dirty="0"/>
              <a:t>orientations de la jurisprudence de la CCJA quant à la portée abrogatoire des actes uniformes </a:t>
            </a:r>
          </a:p>
        </p:txBody>
      </p:sp>
      <p:sp>
        <p:nvSpPr>
          <p:cNvPr id="5" name="Content Placeholder 2"/>
          <p:cNvSpPr>
            <a:spLocks noGrp="1"/>
          </p:cNvSpPr>
          <p:nvPr>
            <p:ph idx="1"/>
          </p:nvPr>
        </p:nvSpPr>
        <p:spPr>
          <a:xfrm>
            <a:off x="1729968" y="1120462"/>
            <a:ext cx="10462031" cy="5737538"/>
          </a:xfrm>
        </p:spPr>
        <p:txBody>
          <a:bodyPr>
            <a:normAutofit/>
          </a:bodyPr>
          <a:lstStyle/>
          <a:p>
            <a:pPr marL="0" indent="0">
              <a:buNone/>
            </a:pPr>
            <a:r>
              <a:rPr lang="fr-FR" b="1" dirty="0" smtClean="0"/>
              <a:t>1. La </a:t>
            </a:r>
            <a:r>
              <a:rPr lang="fr-FR" b="1" dirty="0"/>
              <a:t>première orientation </a:t>
            </a:r>
            <a:r>
              <a:rPr lang="fr-FR" b="1" dirty="0" smtClean="0"/>
              <a:t>:</a:t>
            </a:r>
          </a:p>
          <a:p>
            <a:pPr marL="0" indent="0">
              <a:buNone/>
            </a:pPr>
            <a:r>
              <a:rPr lang="fr-FR" dirty="0"/>
              <a:t>-	« Sauf dérogation prévue par les Actes uniformes eux-mêmes, l'effet abrogatoire de l'article 10 concerne l'abrogation de tout texte législatif ou réglementaire de droit interne présent, ou l'interdiction de tout texte législatif ou réglementaire de droit intérieur à venir ;</a:t>
            </a:r>
          </a:p>
          <a:p>
            <a:pPr marL="0" indent="0">
              <a:buNone/>
            </a:pPr>
            <a:r>
              <a:rPr lang="fr-FR" dirty="0"/>
              <a:t>-	Cette abrogation concerne toute disposition de droit interne ayant le même objet que celles des actes uniformes, qu'elle soit contraire ou identique ;</a:t>
            </a:r>
          </a:p>
          <a:p>
            <a:pPr marL="0" indent="0">
              <a:buNone/>
            </a:pPr>
            <a:r>
              <a:rPr lang="fr-FR" dirty="0"/>
              <a:t>-	Selon les cas d'espèce, la "disposition" peut désigner un article d'un texte, un alinéa de cet article ou une phrase de cet article.</a:t>
            </a:r>
          </a:p>
          <a:p>
            <a:pPr marL="0" indent="0">
              <a:buNone/>
            </a:pPr>
            <a:r>
              <a:rPr lang="fr-FR" dirty="0"/>
              <a:t>-	Les dispositions abrogatoires contenues dans les actes uniformes sont conformes à l'article 10 du Traité de l'OHADA ;</a:t>
            </a:r>
          </a:p>
          <a:p>
            <a:pPr marL="0" indent="0">
              <a:buNone/>
            </a:pPr>
            <a:endParaRPr lang="fr-FR" dirty="0"/>
          </a:p>
        </p:txBody>
      </p:sp>
    </p:spTree>
    <p:extLst>
      <p:ext uri="{BB962C8B-B14F-4D97-AF65-F5344CB8AC3E}">
        <p14:creationId xmlns:p14="http://schemas.microsoft.com/office/powerpoint/2010/main" xmlns="" val="672975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7493" y="232892"/>
            <a:ext cx="10018713" cy="6013362"/>
          </a:xfrm>
        </p:spPr>
        <p:txBody>
          <a:bodyPr>
            <a:normAutofit fontScale="92500" lnSpcReduction="20000"/>
          </a:bodyPr>
          <a:lstStyle/>
          <a:p>
            <a:pPr marL="0" indent="0">
              <a:buNone/>
            </a:pPr>
            <a:r>
              <a:rPr lang="fr-FR" dirty="0"/>
              <a:t>-	L'effet abrogatoire du droit uniforme de l'OHADA découlant du Traité lui-même d’une part, et les Actes uniformes dérivant de celui-ci d’autre part, il s'ensuit que les actes uniformes n'ont pas seuls compétence pour déterminer leur effet abrogatoire sur le droit interne ;</a:t>
            </a:r>
          </a:p>
          <a:p>
            <a:pPr marL="0" indent="0">
              <a:buNone/>
            </a:pPr>
            <a:r>
              <a:rPr lang="fr-FR" dirty="0"/>
              <a:t>-	Selon les cas d'espèce, une loi contraire peut s'entendre aussi bien d'un texte de droit interne ayant le même objet qu'un Acte uniforme et dont toutes les dispositions sont contraires à celles d'un autre Acte uniforme, que d'une loi ou d'un règlement dont seulement l'une des dispositions ou quelques-unes de celles-ci sont contraires ; dans ce dernier cas, les dispositions du droit interne non contraires à celles de l'Acte uniforme considéré demeurent applicables » .</a:t>
            </a:r>
          </a:p>
          <a:p>
            <a:pPr marL="0" indent="0">
              <a:buNone/>
            </a:pPr>
            <a:endParaRPr lang="fr-FR" b="1" dirty="0" smtClean="0"/>
          </a:p>
          <a:p>
            <a:pPr marL="0" indent="0">
              <a:buNone/>
            </a:pPr>
            <a:r>
              <a:rPr lang="fr-FR" b="1" dirty="0" smtClean="0"/>
              <a:t>Applications</a:t>
            </a:r>
          </a:p>
          <a:p>
            <a:pPr>
              <a:buFontTx/>
              <a:buChar char="-"/>
            </a:pPr>
            <a:r>
              <a:rPr lang="fr-FR" b="1" dirty="0" smtClean="0"/>
              <a:t>Avis du 30 janvier 2001</a:t>
            </a:r>
          </a:p>
          <a:p>
            <a:pPr>
              <a:buFontTx/>
              <a:buChar char="-"/>
            </a:pPr>
            <a:r>
              <a:rPr lang="fr-FR" b="1" dirty="0" smtClean="0"/>
              <a:t>Arrêt N°12 du 18 avril 2002</a:t>
            </a:r>
            <a:r>
              <a:rPr lang="fr-FR" b="1" dirty="0"/>
              <a:t>, </a:t>
            </a:r>
            <a:r>
              <a:rPr lang="fr-FR" b="1" dirty="0" err="1"/>
              <a:t>sté</a:t>
            </a:r>
            <a:r>
              <a:rPr lang="fr-FR" b="1" dirty="0"/>
              <a:t> ELF OIL COTE D’IVOIRE devenu TOTAL FINA ELF c/</a:t>
            </a:r>
            <a:r>
              <a:rPr lang="fr-FR" b="1" dirty="0" err="1"/>
              <a:t>sté</a:t>
            </a:r>
            <a:r>
              <a:rPr lang="fr-FR" b="1" dirty="0"/>
              <a:t> </a:t>
            </a:r>
            <a:r>
              <a:rPr lang="fr-FR" b="1" dirty="0" smtClean="0"/>
              <a:t>SOTRACOM</a:t>
            </a:r>
          </a:p>
          <a:p>
            <a:pPr>
              <a:buFontTx/>
              <a:buChar char="-"/>
            </a:pPr>
            <a:r>
              <a:rPr lang="fr-FR" b="1" dirty="0"/>
              <a:t>Arrêt n°21du 26 décembre 2002, mobil </a:t>
            </a:r>
            <a:r>
              <a:rPr lang="fr-FR" b="1" dirty="0" err="1"/>
              <a:t>oil</a:t>
            </a:r>
            <a:r>
              <a:rPr lang="fr-FR" b="1" dirty="0"/>
              <a:t> Côte d’Ivoire c/</a:t>
            </a:r>
            <a:r>
              <a:rPr lang="fr-FR" b="1" dirty="0" err="1"/>
              <a:t>Soumouhoro</a:t>
            </a:r>
            <a:r>
              <a:rPr lang="fr-FR" b="1" dirty="0"/>
              <a:t> Mamadou</a:t>
            </a:r>
            <a:endParaRPr lang="fr-FR" b="1" dirty="0" smtClean="0"/>
          </a:p>
          <a:p>
            <a:pPr marL="0" indent="0">
              <a:buNone/>
            </a:pPr>
            <a:endParaRPr lang="fr-FR" dirty="0" smtClean="0"/>
          </a:p>
        </p:txBody>
      </p:sp>
    </p:spTree>
    <p:extLst>
      <p:ext uri="{BB962C8B-B14F-4D97-AF65-F5344CB8AC3E}">
        <p14:creationId xmlns:p14="http://schemas.microsoft.com/office/powerpoint/2010/main" xmlns="" val="713410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1167" y="1558343"/>
            <a:ext cx="10530833" cy="5035639"/>
          </a:xfrm>
        </p:spPr>
        <p:txBody>
          <a:bodyPr>
            <a:normAutofit fontScale="92500"/>
          </a:bodyPr>
          <a:lstStyle/>
          <a:p>
            <a:pPr marL="0" indent="0">
              <a:buNone/>
            </a:pPr>
            <a:r>
              <a:rPr lang="fr-FR" b="1" dirty="0" smtClean="0"/>
              <a:t>1. La première </a:t>
            </a:r>
            <a:r>
              <a:rPr lang="fr-FR" b="1" dirty="0"/>
              <a:t>orientation:</a:t>
            </a:r>
          </a:p>
          <a:p>
            <a:pPr marL="0" indent="0">
              <a:buNone/>
            </a:pPr>
            <a:r>
              <a:rPr lang="fr-FR" dirty="0" smtClean="0"/>
              <a:t>« Pour </a:t>
            </a:r>
            <a:r>
              <a:rPr lang="fr-FR" dirty="0"/>
              <a:t>la CCJA, les dispositions </a:t>
            </a:r>
            <a:r>
              <a:rPr lang="fr-FR" dirty="0" smtClean="0"/>
              <a:t>nationales, </a:t>
            </a:r>
            <a:r>
              <a:rPr lang="fr-FR" dirty="0"/>
              <a:t>qui soustraient les entreprises publiques du régime de droit public pour les soumettre au droit privé, privent celles-ci, notamment de l'immunité d'exécution attachée à leur statut d'entreprises publiques; ce faisant, elles contrarient les dispositions de l'art. 30 de l’AUVE qui consacre ce principe d'immunité d'exécution des entreprises publiques, alors que d’une part, l'article 336 AUPSRVE a expressément abrogé «toutes les dispositions relatives aux matières qu'il concerne dans les Etats parties» et que d'autre part l'article 10 du Traité dispose que « les Actes uniformes sont directement applicables et obligatoires dans les Etats parties nonobstant toute disposition contraire de droit interne, antérieure ou </a:t>
            </a:r>
            <a:r>
              <a:rPr lang="fr-FR" dirty="0" smtClean="0"/>
              <a:t>postérieure</a:t>
            </a:r>
            <a:r>
              <a:rPr lang="fr-FR" dirty="0"/>
              <a:t> </a:t>
            </a:r>
            <a:r>
              <a:rPr lang="fr-FR" dirty="0" smtClean="0"/>
              <a:t>».</a:t>
            </a:r>
            <a:endParaRPr lang="fr-FR" dirty="0"/>
          </a:p>
          <a:p>
            <a:pPr marL="0" indent="0">
              <a:buNone/>
            </a:pPr>
            <a:r>
              <a:rPr lang="fr-FR" b="1" dirty="0"/>
              <a:t>Application</a:t>
            </a:r>
          </a:p>
          <a:p>
            <a:pPr marL="0" indent="0">
              <a:buNone/>
            </a:pPr>
            <a:r>
              <a:rPr lang="fr-FR" b="1" dirty="0" smtClean="0"/>
              <a:t>- </a:t>
            </a:r>
            <a:r>
              <a:rPr lang="fr-FR" b="1" dirty="0"/>
              <a:t>Arrêt de la CCJA du 7 juillet 2005, affaire </a:t>
            </a:r>
            <a:r>
              <a:rPr lang="fr-FR" b="1" dirty="0" err="1"/>
              <a:t>Aziablévi</a:t>
            </a:r>
            <a:r>
              <a:rPr lang="fr-FR" b="1" dirty="0"/>
              <a:t> YOVO et autres </a:t>
            </a:r>
            <a:r>
              <a:rPr lang="fr-FR" b="1" dirty="0" smtClean="0"/>
              <a:t>c/ </a:t>
            </a:r>
            <a:r>
              <a:rPr lang="fr-FR" b="1" dirty="0"/>
              <a:t>Société TOGO TELECOM</a:t>
            </a:r>
            <a:endParaRPr lang="fr-FR" dirty="0"/>
          </a:p>
        </p:txBody>
      </p:sp>
      <p:sp>
        <p:nvSpPr>
          <p:cNvPr id="4" name="Rectangle 3"/>
          <p:cNvSpPr/>
          <p:nvPr/>
        </p:nvSpPr>
        <p:spPr>
          <a:xfrm>
            <a:off x="1839153" y="0"/>
            <a:ext cx="9207689" cy="1384995"/>
          </a:xfrm>
          <a:prstGeom prst="rect">
            <a:avLst/>
          </a:prstGeom>
        </p:spPr>
        <p:txBody>
          <a:bodyPr wrap="square">
            <a:spAutoFit/>
          </a:bodyPr>
          <a:lstStyle/>
          <a:p>
            <a:r>
              <a:rPr lang="fr-FR" sz="2800" b="1" dirty="0"/>
              <a:t>B</a:t>
            </a:r>
            <a:r>
              <a:rPr lang="fr-FR" sz="2800" b="1" dirty="0" smtClean="0"/>
              <a:t>- Les </a:t>
            </a:r>
            <a:r>
              <a:rPr lang="fr-FR" sz="2800" b="1" dirty="0"/>
              <a:t>orientations de la jurisprudence de la CCJA quant à la </a:t>
            </a:r>
            <a:r>
              <a:rPr lang="fr-FR" sz="2800" b="1" dirty="0" smtClean="0"/>
              <a:t>portée de quelques règles de fond et de forme substantielles </a:t>
            </a:r>
            <a:endParaRPr lang="fr-FR" sz="2800" b="1" dirty="0"/>
          </a:p>
        </p:txBody>
      </p:sp>
    </p:spTree>
    <p:extLst>
      <p:ext uri="{BB962C8B-B14F-4D97-AF65-F5344CB8AC3E}">
        <p14:creationId xmlns:p14="http://schemas.microsoft.com/office/powerpoint/2010/main" xmlns="" val="562684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146713"/>
            <a:ext cx="10018713" cy="1752599"/>
          </a:xfrm>
        </p:spPr>
        <p:txBody>
          <a:bodyPr/>
          <a:lstStyle/>
          <a:p>
            <a:pPr algn="l"/>
            <a:r>
              <a:rPr lang="fr-FR" b="1" dirty="0"/>
              <a:t>P</a:t>
            </a:r>
            <a:r>
              <a:rPr lang="fr-FR" b="1" dirty="0" smtClean="0"/>
              <a:t>lan de présentation </a:t>
            </a:r>
            <a:endParaRPr lang="fr-FR" b="1" dirty="0"/>
          </a:p>
        </p:txBody>
      </p:sp>
      <p:sp>
        <p:nvSpPr>
          <p:cNvPr id="3" name="Content Placeholder 2"/>
          <p:cNvSpPr>
            <a:spLocks noGrp="1"/>
          </p:cNvSpPr>
          <p:nvPr>
            <p:ph idx="1"/>
          </p:nvPr>
        </p:nvSpPr>
        <p:spPr>
          <a:xfrm>
            <a:off x="1961981" y="1146411"/>
            <a:ext cx="10018713" cy="5213445"/>
          </a:xfrm>
        </p:spPr>
        <p:txBody>
          <a:bodyPr>
            <a:normAutofit fontScale="92500" lnSpcReduction="20000"/>
          </a:bodyPr>
          <a:lstStyle/>
          <a:p>
            <a:pPr marL="0" indent="0">
              <a:buNone/>
            </a:pPr>
            <a:r>
              <a:rPr lang="fr-FR" b="1" dirty="0" smtClean="0"/>
              <a:t>INTRODUCTION</a:t>
            </a:r>
          </a:p>
          <a:p>
            <a:r>
              <a:rPr lang="fr-FR" b="1" dirty="0" smtClean="0"/>
              <a:t>Première partie: une jurisprudence orientée vers la recherche d’un périmètre de traitement judiciaire des contentieux dans l’espace OHADA</a:t>
            </a:r>
          </a:p>
          <a:p>
            <a:pPr marL="0" indent="0">
              <a:buNone/>
            </a:pPr>
            <a:r>
              <a:rPr lang="fr-FR" dirty="0" smtClean="0"/>
              <a:t>A- Les orientations de la jurisprudence de la CCJA dans l’examen de sa propre compétence </a:t>
            </a:r>
          </a:p>
          <a:p>
            <a:pPr marL="0" indent="0">
              <a:buNone/>
            </a:pPr>
            <a:r>
              <a:rPr lang="fr-FR" dirty="0" smtClean="0"/>
              <a:t>B- Les orientations de la jurisprudence de la CCJA dans l’examen de la recevabilité du pourvoi ou des moyens</a:t>
            </a:r>
          </a:p>
          <a:p>
            <a:r>
              <a:rPr lang="fr-FR" b="1" dirty="0" smtClean="0"/>
              <a:t>Deuxième partie: Une jurisprudence orientée vers la mise en place progressive d’un espace judiciairement sécurisé</a:t>
            </a:r>
          </a:p>
          <a:p>
            <a:pPr marL="0" indent="0">
              <a:buNone/>
            </a:pPr>
            <a:r>
              <a:rPr lang="fr-FR" dirty="0" smtClean="0"/>
              <a:t>A- Les orientations de la jurisprudence de la CCJA quant à la portée abrogatoire des actes uniformes </a:t>
            </a:r>
          </a:p>
          <a:p>
            <a:pPr marL="0" indent="0">
              <a:buNone/>
            </a:pPr>
            <a:r>
              <a:rPr lang="fr-FR" dirty="0" smtClean="0"/>
              <a:t>B- Les orientations de la jurisprudence de la CCJA quant à la portée des règles de fonds et des règles de formes substantielles </a:t>
            </a:r>
          </a:p>
          <a:p>
            <a:pPr marL="0" indent="0">
              <a:buNone/>
            </a:pPr>
            <a:r>
              <a:rPr lang="fr-FR" b="1" dirty="0" smtClean="0"/>
              <a:t>CONCLUSION </a:t>
            </a:r>
            <a:endParaRPr lang="fr-FR" b="1" dirty="0"/>
          </a:p>
        </p:txBody>
      </p:sp>
    </p:spTree>
    <p:extLst>
      <p:ext uri="{BB962C8B-B14F-4D97-AF65-F5344CB8AC3E}">
        <p14:creationId xmlns:p14="http://schemas.microsoft.com/office/powerpoint/2010/main" xmlns="" val="35022984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20" y="670773"/>
            <a:ext cx="10454405" cy="6309576"/>
          </a:xfrm>
        </p:spPr>
        <p:txBody>
          <a:bodyPr>
            <a:normAutofit fontScale="55000" lnSpcReduction="20000"/>
          </a:bodyPr>
          <a:lstStyle/>
          <a:p>
            <a:pPr marL="0" indent="0">
              <a:buNone/>
            </a:pPr>
            <a:r>
              <a:rPr lang="fr-FR" sz="3700" b="1" dirty="0" smtClean="0"/>
              <a:t>2. </a:t>
            </a:r>
            <a:r>
              <a:rPr lang="fr-FR" sz="3700" b="1" dirty="0"/>
              <a:t>La </a:t>
            </a:r>
            <a:r>
              <a:rPr lang="fr-FR" sz="3700" b="1" dirty="0" smtClean="0"/>
              <a:t>deuxième orientation</a:t>
            </a:r>
            <a:r>
              <a:rPr lang="fr-FR" sz="3700" b="1" dirty="0"/>
              <a:t>:</a:t>
            </a:r>
          </a:p>
          <a:p>
            <a:pPr marL="0" indent="0">
              <a:buNone/>
            </a:pPr>
            <a:r>
              <a:rPr lang="fr-FR" sz="3700" dirty="0" smtClean="0"/>
              <a:t>«  Le </a:t>
            </a:r>
            <a:r>
              <a:rPr lang="fr-FR" sz="3700" dirty="0"/>
              <a:t>Directeur du risque et du crédit d’une Banque n’a pas qualité pour agir au nom et pour le compte de la société». </a:t>
            </a:r>
          </a:p>
          <a:p>
            <a:pPr marL="0" indent="0">
              <a:buNone/>
            </a:pPr>
            <a:r>
              <a:rPr lang="fr-FR" sz="3700" b="1" dirty="0"/>
              <a:t>Application</a:t>
            </a:r>
          </a:p>
          <a:p>
            <a:pPr>
              <a:buFontTx/>
              <a:buChar char="-"/>
            </a:pPr>
            <a:r>
              <a:rPr lang="fr-FR" sz="3700" b="1" dirty="0" smtClean="0"/>
              <a:t>Arrêt N°022/2003 </a:t>
            </a:r>
            <a:r>
              <a:rPr lang="fr-FR" sz="3700" b="1" dirty="0"/>
              <a:t>du 6 novembre 2003, </a:t>
            </a:r>
            <a:r>
              <a:rPr lang="fr-FR" sz="3700" b="1" dirty="0" smtClean="0"/>
              <a:t> </a:t>
            </a:r>
            <a:r>
              <a:rPr lang="fr-FR" sz="3700" b="1" dirty="0"/>
              <a:t>B. I A. O CI c/ S. </a:t>
            </a:r>
            <a:r>
              <a:rPr lang="fr-FR" sz="3700" b="1" dirty="0" smtClean="0"/>
              <a:t>D</a:t>
            </a:r>
          </a:p>
          <a:p>
            <a:pPr marL="0" indent="0">
              <a:buNone/>
            </a:pPr>
            <a:endParaRPr lang="fr-FR" sz="3700" b="1" dirty="0"/>
          </a:p>
          <a:p>
            <a:pPr marL="0" indent="0">
              <a:buNone/>
            </a:pPr>
            <a:r>
              <a:rPr lang="fr-FR" sz="3700" b="1" dirty="0" smtClean="0"/>
              <a:t>3. La troisième orientation:</a:t>
            </a:r>
          </a:p>
          <a:p>
            <a:pPr marL="0" indent="0">
              <a:buNone/>
            </a:pPr>
            <a:r>
              <a:rPr lang="fr-FR" sz="3700" dirty="0"/>
              <a:t>« I</a:t>
            </a:r>
            <a:r>
              <a:rPr lang="fr-FR" sz="3700" dirty="0" smtClean="0"/>
              <a:t>l </a:t>
            </a:r>
            <a:r>
              <a:rPr lang="fr-FR" sz="3700" dirty="0"/>
              <a:t>est de principe d’un recours en interprétation ne peut être fondé que si l’arrêt dont l’interprétation est demandée présente quelque obscurité ou ambiguïté dans son dispositif, qu’en statuant comme il l’ a fait, l’arrêt dont l’interprétation est demandé a strictement appliqué les dispositions impératives des articles  257 et 258 AUPC, qu’il suit que l’arrêt procédant d’une saine application aux faits de la cause des articles sus visés, et les juridictions nationales sénégalaises ayant statué sur les mêmes faits, entre les mêmes parties, il </a:t>
            </a:r>
            <a:r>
              <a:rPr lang="fr-FR" sz="3700" dirty="0" err="1"/>
              <a:t>échet</a:t>
            </a:r>
            <a:r>
              <a:rPr lang="fr-FR" sz="3700" dirty="0"/>
              <a:t> en conséquence de déclarer ledit recours en interprétation non fondé et de le </a:t>
            </a:r>
            <a:r>
              <a:rPr lang="fr-FR" sz="3700" dirty="0" smtClean="0"/>
              <a:t>rejeter »</a:t>
            </a:r>
          </a:p>
          <a:p>
            <a:pPr marL="0" indent="0">
              <a:buNone/>
            </a:pPr>
            <a:r>
              <a:rPr lang="fr-FR" sz="3700" b="1" dirty="0" smtClean="0"/>
              <a:t>Application </a:t>
            </a:r>
          </a:p>
          <a:p>
            <a:pPr>
              <a:buFontTx/>
              <a:buChar char="-"/>
            </a:pPr>
            <a:r>
              <a:rPr lang="fr-FR" sz="3700" b="1" dirty="0" smtClean="0"/>
              <a:t>Arrêt N° </a:t>
            </a:r>
            <a:r>
              <a:rPr lang="fr-FR" sz="3700" b="1" dirty="0"/>
              <a:t>1/2011 du 30 janvier 2011 , </a:t>
            </a:r>
            <a:r>
              <a:rPr lang="fr-FR" sz="3700" b="1" dirty="0" err="1"/>
              <a:t>sté</a:t>
            </a:r>
            <a:r>
              <a:rPr lang="fr-FR" sz="3700" b="1" dirty="0"/>
              <a:t> sénégalaise de matériel électrique et de téléphone (</a:t>
            </a:r>
            <a:r>
              <a:rPr lang="fr-FR" sz="3700" b="1" dirty="0" err="1"/>
              <a:t>Sénématel</a:t>
            </a:r>
            <a:r>
              <a:rPr lang="fr-FR" sz="3700" b="1" dirty="0"/>
              <a:t>) S.A et autres c/ </a:t>
            </a:r>
            <a:r>
              <a:rPr lang="fr-FR" sz="3700" b="1" dirty="0" err="1"/>
              <a:t>sté</a:t>
            </a:r>
            <a:r>
              <a:rPr lang="fr-FR" sz="3700" b="1" dirty="0"/>
              <a:t> civile immobilière Dakar </a:t>
            </a:r>
            <a:r>
              <a:rPr lang="fr-FR" sz="3700" b="1" dirty="0" err="1"/>
              <a:t>Invest</a:t>
            </a:r>
            <a:r>
              <a:rPr lang="fr-FR" sz="3700" b="1" dirty="0"/>
              <a:t> et </a:t>
            </a:r>
            <a:r>
              <a:rPr lang="fr-FR" sz="3700" b="1" dirty="0" err="1"/>
              <a:t>sté</a:t>
            </a:r>
            <a:r>
              <a:rPr lang="fr-FR" sz="3700" b="1" dirty="0"/>
              <a:t> civile Dakar  centenaire, RCCJA n° 16, p. 1O et </a:t>
            </a:r>
            <a:r>
              <a:rPr lang="fr-FR" sz="3700" b="1" dirty="0" smtClean="0"/>
              <a:t>s </a:t>
            </a:r>
          </a:p>
          <a:p>
            <a:pPr>
              <a:buFontTx/>
              <a:buChar char="-"/>
            </a:pPr>
            <a:endParaRPr lang="fr-FR" dirty="0" smtClean="0"/>
          </a:p>
          <a:p>
            <a:pPr marL="0" indent="0">
              <a:buNone/>
            </a:pPr>
            <a:endParaRPr lang="fr-FR" dirty="0"/>
          </a:p>
          <a:p>
            <a:pPr marL="0" indent="0">
              <a:buNone/>
            </a:pPr>
            <a:endParaRPr lang="fr-FR" dirty="0" smtClean="0"/>
          </a:p>
          <a:p>
            <a:pPr marL="0" indent="0">
              <a:buNone/>
            </a:pPr>
            <a:endParaRPr lang="fr-FR" dirty="0"/>
          </a:p>
        </p:txBody>
      </p:sp>
    </p:spTree>
    <p:extLst>
      <p:ext uri="{BB962C8B-B14F-4D97-AF65-F5344CB8AC3E}">
        <p14:creationId xmlns:p14="http://schemas.microsoft.com/office/powerpoint/2010/main" xmlns="" val="1033460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206062"/>
            <a:ext cx="10505921" cy="6542467"/>
          </a:xfrm>
        </p:spPr>
        <p:txBody>
          <a:bodyPr>
            <a:normAutofit lnSpcReduction="10000"/>
          </a:bodyPr>
          <a:lstStyle/>
          <a:p>
            <a:pPr marL="0" indent="0">
              <a:buNone/>
            </a:pPr>
            <a:r>
              <a:rPr lang="fr-FR" dirty="0" smtClean="0"/>
              <a:t> </a:t>
            </a:r>
            <a:r>
              <a:rPr lang="fr-FR" b="1" dirty="0" smtClean="0"/>
              <a:t>4. La quatrième orientation </a:t>
            </a:r>
            <a:r>
              <a:rPr lang="fr-FR" b="1" dirty="0"/>
              <a:t>:</a:t>
            </a:r>
          </a:p>
          <a:p>
            <a:pPr marL="0" indent="0">
              <a:buNone/>
            </a:pPr>
            <a:r>
              <a:rPr lang="fr-FR" dirty="0"/>
              <a:t>« L</a:t>
            </a:r>
            <a:r>
              <a:rPr lang="fr-FR" dirty="0" smtClean="0"/>
              <a:t>’acte </a:t>
            </a:r>
            <a:r>
              <a:rPr lang="fr-FR" dirty="0"/>
              <a:t>uniforme a expressément prévu que l’inobservation de certaines formalités prescrites est sanctionnée par la nullité. Toutefois, pour quelques unes de ces formalités limitativement énumérées, cette nullité ne peut être prononcée que si l’irrégularité cause un préjudice à celui qui l’invoque. Hormis ces cas limitativement énumérés, le juge doit prononcer la nullité lorsqu’elle est invoquée s’il constate que la formalité prévue à peine de nullité n’a pas été observée sans qu’il soit besoin de rechercher la preuve d’un quelconque préjudice » .</a:t>
            </a:r>
          </a:p>
          <a:p>
            <a:pPr marL="0" indent="0">
              <a:buNone/>
            </a:pPr>
            <a:r>
              <a:rPr lang="fr-FR" b="1" dirty="0" smtClean="0"/>
              <a:t>Applications</a:t>
            </a:r>
            <a:endParaRPr lang="fr-FR" b="1" dirty="0"/>
          </a:p>
          <a:p>
            <a:pPr>
              <a:buFontTx/>
              <a:buChar char="-"/>
            </a:pPr>
            <a:r>
              <a:rPr lang="fr-FR" b="1" dirty="0" smtClean="0"/>
              <a:t>Avis </a:t>
            </a:r>
            <a:r>
              <a:rPr lang="fr-FR" b="1" dirty="0"/>
              <a:t>n° 001/99/J.N séance du 07 juillet 1999, RCCJA, n° spécial, </a:t>
            </a:r>
            <a:r>
              <a:rPr lang="fr-FR" b="1" dirty="0" smtClean="0"/>
              <a:t>P.70</a:t>
            </a:r>
          </a:p>
          <a:p>
            <a:pPr>
              <a:buFontTx/>
              <a:buChar char="-"/>
            </a:pPr>
            <a:r>
              <a:rPr lang="fr-FR" b="1" dirty="0"/>
              <a:t> Arrêt n° 017 /2003 du 9 octobre 2003, </a:t>
            </a:r>
            <a:r>
              <a:rPr lang="fr-FR" b="1" dirty="0" smtClean="0"/>
              <a:t>Société </a:t>
            </a:r>
            <a:r>
              <a:rPr lang="fr-FR" b="1" dirty="0"/>
              <a:t>ivoirienne de banque c/complexe industriel d’élevage et de nutrition : RJCCJA n° 2-P.19 et s</a:t>
            </a:r>
          </a:p>
          <a:p>
            <a:pPr>
              <a:buFontTx/>
              <a:buChar char="-"/>
            </a:pPr>
            <a:r>
              <a:rPr lang="fr-FR" b="1" dirty="0"/>
              <a:t>  Arrêt n° 008/ 2004 du 26 </a:t>
            </a:r>
            <a:r>
              <a:rPr lang="fr-FR" b="1" dirty="0" err="1"/>
              <a:t>fev</a:t>
            </a:r>
            <a:r>
              <a:rPr lang="fr-FR" b="1" dirty="0"/>
              <a:t>. 2004, </a:t>
            </a:r>
            <a:r>
              <a:rPr lang="fr-FR" b="1" dirty="0" smtClean="0"/>
              <a:t>Société </a:t>
            </a:r>
            <a:r>
              <a:rPr lang="fr-FR" b="1" dirty="0"/>
              <a:t>banque commerciale du Niger c/ </a:t>
            </a:r>
            <a:r>
              <a:rPr lang="fr-FR" b="1" dirty="0" err="1"/>
              <a:t>Hamady</a:t>
            </a:r>
            <a:r>
              <a:rPr lang="fr-FR" b="1" dirty="0"/>
              <a:t> BEN </a:t>
            </a:r>
            <a:r>
              <a:rPr lang="fr-FR" b="1" dirty="0" err="1"/>
              <a:t>Damma</a:t>
            </a:r>
            <a:r>
              <a:rPr lang="fr-FR" b="1" dirty="0"/>
              <a:t> : RJCCJA n°03 jan-juin 2004, P. 90 et s</a:t>
            </a:r>
          </a:p>
          <a:p>
            <a:pPr>
              <a:buFontTx/>
              <a:buChar char="-"/>
            </a:pPr>
            <a:r>
              <a:rPr lang="fr-FR" b="1" dirty="0"/>
              <a:t>  Arrêt n° 12/2004 du 18 mars 2004, </a:t>
            </a:r>
            <a:r>
              <a:rPr lang="fr-FR" b="1" dirty="0" smtClean="0"/>
              <a:t>Société </a:t>
            </a:r>
            <a:r>
              <a:rPr lang="fr-FR" b="1" dirty="0"/>
              <a:t>banque commerciale du Niger c/ </a:t>
            </a:r>
            <a:r>
              <a:rPr lang="fr-FR" b="1" dirty="0" err="1"/>
              <a:t>Hamady</a:t>
            </a:r>
            <a:r>
              <a:rPr lang="fr-FR" b="1" dirty="0"/>
              <a:t> Ben </a:t>
            </a:r>
            <a:r>
              <a:rPr lang="fr-FR" b="1" dirty="0" err="1"/>
              <a:t>Damma</a:t>
            </a:r>
            <a:r>
              <a:rPr lang="fr-FR" b="1" dirty="0"/>
              <a:t> : RJCCJA n°3, janvier juin 2004, p.96 et </a:t>
            </a:r>
            <a:r>
              <a:rPr lang="fr-FR" b="1" dirty="0" err="1"/>
              <a:t>ss</a:t>
            </a:r>
            <a:r>
              <a:rPr lang="fr-FR" b="1" dirty="0"/>
              <a:t>.</a:t>
            </a:r>
          </a:p>
        </p:txBody>
      </p:sp>
    </p:spTree>
    <p:extLst>
      <p:ext uri="{BB962C8B-B14F-4D97-AF65-F5344CB8AC3E}">
        <p14:creationId xmlns:p14="http://schemas.microsoft.com/office/powerpoint/2010/main" xmlns="" val="3596789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5978" y="335923"/>
            <a:ext cx="10018713" cy="6283818"/>
          </a:xfrm>
        </p:spPr>
        <p:txBody>
          <a:bodyPr>
            <a:normAutofit fontScale="85000" lnSpcReduction="10000"/>
          </a:bodyPr>
          <a:lstStyle/>
          <a:p>
            <a:pPr marL="0" indent="0">
              <a:buNone/>
            </a:pPr>
            <a:r>
              <a:rPr lang="fr-FR" b="1" dirty="0" smtClean="0"/>
              <a:t>5. </a:t>
            </a:r>
            <a:r>
              <a:rPr lang="fr-FR" b="1" dirty="0"/>
              <a:t>La </a:t>
            </a:r>
            <a:r>
              <a:rPr lang="fr-FR" b="1" dirty="0" smtClean="0"/>
              <a:t>cinquième </a:t>
            </a:r>
            <a:r>
              <a:rPr lang="fr-FR" b="1" dirty="0"/>
              <a:t>orientation:</a:t>
            </a:r>
          </a:p>
          <a:p>
            <a:pPr marL="0" indent="0">
              <a:buNone/>
            </a:pPr>
            <a:r>
              <a:rPr lang="fr-FR" dirty="0"/>
              <a:t>« </a:t>
            </a:r>
            <a:r>
              <a:rPr lang="fr-FR" dirty="0" smtClean="0"/>
              <a:t>Malgré </a:t>
            </a:r>
            <a:r>
              <a:rPr lang="fr-FR" dirty="0"/>
              <a:t>l’inexactitude de l’erreur effectivement commise sur l’orthographe de son nom, le défendeur a accepté de recevoir et de signer lui-même l’exploit de signification de l’acte d’appel à lui servi par l’huissier de justice et de conclure au fond  si à l’évidence l’inexactitude constatée dans la reproduction de son nom est imputable audit huissier, celle-ci n’a pu être commise dans  le dessein rédhibitoire de faire échec à ses droits »</a:t>
            </a:r>
          </a:p>
          <a:p>
            <a:pPr marL="0" indent="0">
              <a:buNone/>
            </a:pPr>
            <a:r>
              <a:rPr lang="fr-FR" b="1" dirty="0"/>
              <a:t>Application </a:t>
            </a:r>
          </a:p>
          <a:p>
            <a:pPr>
              <a:buFontTx/>
              <a:buChar char="-"/>
            </a:pPr>
            <a:r>
              <a:rPr lang="fr-FR" b="1" dirty="0" smtClean="0"/>
              <a:t>Arrêt N° </a:t>
            </a:r>
            <a:r>
              <a:rPr lang="fr-FR" b="1" dirty="0"/>
              <a:t>008 du 21 mars 2002, </a:t>
            </a:r>
            <a:r>
              <a:rPr lang="fr-FR" b="1" dirty="0" smtClean="0"/>
              <a:t>Société </a:t>
            </a:r>
            <a:r>
              <a:rPr lang="fr-FR" b="1" dirty="0"/>
              <a:t>Palma Afrique c/Konan </a:t>
            </a:r>
            <a:r>
              <a:rPr lang="fr-FR" b="1" dirty="0" err="1"/>
              <a:t>Baly</a:t>
            </a:r>
            <a:r>
              <a:rPr lang="fr-FR" b="1" dirty="0"/>
              <a:t> Kouakou : RJCCJA n° spécial, jan. 2003, </a:t>
            </a:r>
            <a:r>
              <a:rPr lang="fr-FR" b="1" dirty="0" smtClean="0"/>
              <a:t>P.49 </a:t>
            </a:r>
          </a:p>
          <a:p>
            <a:pPr marL="0" indent="0">
              <a:buNone/>
            </a:pPr>
            <a:endParaRPr lang="fr-FR" b="1" dirty="0"/>
          </a:p>
          <a:p>
            <a:pPr marL="0" indent="0">
              <a:buNone/>
            </a:pPr>
            <a:r>
              <a:rPr lang="fr-FR" b="1" dirty="0" smtClean="0"/>
              <a:t>6. La sixième orientation: </a:t>
            </a:r>
          </a:p>
          <a:p>
            <a:pPr marL="0" indent="0">
              <a:buNone/>
            </a:pPr>
            <a:r>
              <a:rPr lang="fr-FR" dirty="0"/>
              <a:t>« </a:t>
            </a:r>
            <a:r>
              <a:rPr lang="fr-FR" dirty="0" smtClean="0"/>
              <a:t>N’étant </a:t>
            </a:r>
            <a:r>
              <a:rPr lang="fr-FR" dirty="0"/>
              <a:t>pas contesté que le débiteur avait lui-même saisie la juridiction compétente pour connaître de l’opposition … l’erreur dans la désignation de (cette juridiction) reprochée à l’exploit de signification de l’ordonnance d’injonction a été réparée… et le dit exploit est par conséquent conforme aux prescriptions de l’article 8, alinéa 2 et ne peut être frappé de </a:t>
            </a:r>
            <a:r>
              <a:rPr lang="fr-FR" dirty="0" smtClean="0"/>
              <a:t>nullité » </a:t>
            </a:r>
          </a:p>
          <a:p>
            <a:pPr marL="0" indent="0">
              <a:buNone/>
            </a:pPr>
            <a:r>
              <a:rPr lang="fr-FR" b="1" dirty="0" smtClean="0"/>
              <a:t>Application</a:t>
            </a:r>
            <a:r>
              <a:rPr lang="fr-FR" dirty="0" smtClean="0"/>
              <a:t> </a:t>
            </a:r>
          </a:p>
          <a:p>
            <a:pPr>
              <a:buFontTx/>
              <a:buChar char="-"/>
            </a:pPr>
            <a:r>
              <a:rPr lang="fr-FR" b="1" dirty="0" smtClean="0"/>
              <a:t>Arrêt N° </a:t>
            </a:r>
            <a:r>
              <a:rPr lang="fr-FR" b="1" dirty="0"/>
              <a:t>026/2005 du 7 avril 2005, </a:t>
            </a:r>
            <a:r>
              <a:rPr lang="fr-FR" b="1" dirty="0" smtClean="0"/>
              <a:t>Bou </a:t>
            </a:r>
            <a:r>
              <a:rPr lang="fr-FR" b="1" dirty="0" err="1"/>
              <a:t>Chebel</a:t>
            </a:r>
            <a:r>
              <a:rPr lang="fr-FR" b="1" dirty="0"/>
              <a:t> </a:t>
            </a:r>
            <a:r>
              <a:rPr lang="fr-FR" b="1" dirty="0" err="1"/>
              <a:t>Malekc</a:t>
            </a:r>
            <a:r>
              <a:rPr lang="fr-FR" b="1" dirty="0"/>
              <a:t>/station mobil de </a:t>
            </a:r>
            <a:r>
              <a:rPr lang="fr-FR" b="1" dirty="0" smtClean="0"/>
              <a:t>Yamoussoukro</a:t>
            </a:r>
          </a:p>
          <a:p>
            <a:pPr marL="0" indent="0">
              <a:buNone/>
            </a:pPr>
            <a:endParaRPr lang="fr-FR" b="1" dirty="0" smtClean="0"/>
          </a:p>
        </p:txBody>
      </p:sp>
    </p:spTree>
    <p:extLst>
      <p:ext uri="{BB962C8B-B14F-4D97-AF65-F5344CB8AC3E}">
        <p14:creationId xmlns:p14="http://schemas.microsoft.com/office/powerpoint/2010/main" xmlns="" val="1329953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3099" y="348801"/>
            <a:ext cx="10018713" cy="5974725"/>
          </a:xfrm>
        </p:spPr>
        <p:txBody>
          <a:bodyPr>
            <a:normAutofit/>
          </a:bodyPr>
          <a:lstStyle/>
          <a:p>
            <a:pPr marL="0" indent="0">
              <a:buNone/>
            </a:pPr>
            <a:r>
              <a:rPr lang="fr-FR" b="1" dirty="0" smtClean="0"/>
              <a:t>7. </a:t>
            </a:r>
            <a:r>
              <a:rPr lang="fr-FR" b="1" dirty="0"/>
              <a:t>La </a:t>
            </a:r>
            <a:r>
              <a:rPr lang="fr-FR" b="1" dirty="0" smtClean="0"/>
              <a:t>septième orientation</a:t>
            </a:r>
            <a:r>
              <a:rPr lang="fr-FR" b="1" dirty="0"/>
              <a:t>: </a:t>
            </a:r>
          </a:p>
          <a:p>
            <a:pPr marL="0" indent="0">
              <a:buNone/>
            </a:pPr>
            <a:r>
              <a:rPr lang="fr-FR" dirty="0"/>
              <a:t>« </a:t>
            </a:r>
            <a:r>
              <a:rPr lang="fr-FR" dirty="0" smtClean="0"/>
              <a:t>Nonobstant </a:t>
            </a:r>
            <a:r>
              <a:rPr lang="fr-FR" dirty="0"/>
              <a:t>le défaut d’indication de la juridiction compétente dans l’exploit de la saisie-attribution </a:t>
            </a:r>
            <a:r>
              <a:rPr lang="fr-FR" dirty="0" smtClean="0"/>
              <a:t>litigieuse, </a:t>
            </a:r>
            <a:r>
              <a:rPr lang="fr-FR" dirty="0"/>
              <a:t>il apparaît en tout état de cause que l’ordonnance attaquée n’a pas violé les dispositions de l’article 160 de l’Acte uniforme dès lors que ladite ordonnance a été rendue par le juge compétent saisi </a:t>
            </a:r>
            <a:r>
              <a:rPr lang="fr-FR" dirty="0" smtClean="0"/>
              <a:t>» </a:t>
            </a:r>
            <a:endParaRPr lang="fr-FR" dirty="0"/>
          </a:p>
          <a:p>
            <a:pPr marL="0" indent="0">
              <a:buNone/>
            </a:pPr>
            <a:r>
              <a:rPr lang="fr-FR" b="1" dirty="0"/>
              <a:t>Application </a:t>
            </a:r>
          </a:p>
          <a:p>
            <a:pPr>
              <a:buFontTx/>
              <a:buChar char="-"/>
            </a:pPr>
            <a:r>
              <a:rPr lang="fr-FR" b="1" dirty="0" smtClean="0"/>
              <a:t>Arrêt N° </a:t>
            </a:r>
            <a:r>
              <a:rPr lang="fr-FR" b="1" dirty="0"/>
              <a:t>027/2005 du 7 avril 2005, </a:t>
            </a:r>
            <a:r>
              <a:rPr lang="fr-FR" b="1" dirty="0" smtClean="0"/>
              <a:t>Société </a:t>
            </a:r>
            <a:r>
              <a:rPr lang="fr-FR" b="1" dirty="0"/>
              <a:t>Nationale d’Assurances et de Réassurances (SONAR) c/projet d’appui à la création des petites et moyennes entreprises dit </a:t>
            </a:r>
            <a:r>
              <a:rPr lang="fr-FR" b="1" dirty="0" smtClean="0"/>
              <a:t>PAPME </a:t>
            </a:r>
          </a:p>
          <a:p>
            <a:pPr marL="0" indent="0">
              <a:buNone/>
            </a:pPr>
            <a:endParaRPr lang="fr-FR" b="1" dirty="0"/>
          </a:p>
        </p:txBody>
      </p:sp>
    </p:spTree>
    <p:extLst>
      <p:ext uri="{BB962C8B-B14F-4D97-AF65-F5344CB8AC3E}">
        <p14:creationId xmlns:p14="http://schemas.microsoft.com/office/powerpoint/2010/main" xmlns="" val="3371588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342" y="0"/>
            <a:ext cx="10018713" cy="1130121"/>
          </a:xfrm>
        </p:spPr>
        <p:txBody>
          <a:bodyPr/>
          <a:lstStyle/>
          <a:p>
            <a:pPr algn="l"/>
            <a:r>
              <a:rPr lang="fr-FR" b="1" dirty="0" smtClean="0"/>
              <a:t>CONCLUSION</a:t>
            </a:r>
            <a:r>
              <a:rPr lang="fr-FR" dirty="0" smtClean="0"/>
              <a:t> </a:t>
            </a:r>
            <a:endParaRPr lang="fr-FR" dirty="0"/>
          </a:p>
        </p:txBody>
      </p:sp>
      <p:sp>
        <p:nvSpPr>
          <p:cNvPr id="3" name="Content Placeholder 2"/>
          <p:cNvSpPr>
            <a:spLocks noGrp="1"/>
          </p:cNvSpPr>
          <p:nvPr>
            <p:ph idx="1"/>
          </p:nvPr>
        </p:nvSpPr>
        <p:spPr>
          <a:xfrm>
            <a:off x="1484310" y="1130121"/>
            <a:ext cx="10018713" cy="4935828"/>
          </a:xfrm>
        </p:spPr>
        <p:txBody>
          <a:bodyPr>
            <a:normAutofit/>
          </a:bodyPr>
          <a:lstStyle/>
          <a:p>
            <a:pPr marL="0" indent="0">
              <a:buNone/>
            </a:pPr>
            <a:endParaRPr lang="fr-FR" dirty="0" smtClean="0"/>
          </a:p>
          <a:p>
            <a:pPr marL="0" indent="0">
              <a:buNone/>
            </a:pPr>
            <a:r>
              <a:rPr lang="fr-FR" dirty="0" smtClean="0"/>
              <a:t>Au </a:t>
            </a:r>
            <a:r>
              <a:rPr lang="fr-FR" dirty="0"/>
              <a:t>total, on peut être tenté de reprocher à la CCJA sa faible production. </a:t>
            </a:r>
            <a:r>
              <a:rPr lang="fr-FR" dirty="0" smtClean="0"/>
              <a:t>On </a:t>
            </a:r>
            <a:r>
              <a:rPr lang="fr-FR" dirty="0"/>
              <a:t>peut aussi être tenté de s’attaquer à la qualité de certaines décisions. Il faut juste se garder d’être trop sévère. Malgré les attentes légitimes qu’on peut avoir, la Cour est encore une jeune fille qui sort presque de l’adolescence. </a:t>
            </a:r>
          </a:p>
          <a:p>
            <a:pPr marL="0" indent="0">
              <a:buNone/>
            </a:pPr>
            <a:r>
              <a:rPr lang="fr-FR" dirty="0"/>
              <a:t>Mieux, quelle est la seule  Cour Suprême nationale qui fonctionne avec sept ou neuf juges ? </a:t>
            </a:r>
          </a:p>
          <a:p>
            <a:pPr marL="0" indent="0">
              <a:buNone/>
            </a:pPr>
            <a:r>
              <a:rPr lang="fr-FR" dirty="0" smtClean="0"/>
              <a:t>Pour remplir correctement sa mission; la cour doit disposer de moyens humains suffisants, en nombre et en qualité.</a:t>
            </a:r>
          </a:p>
          <a:p>
            <a:pPr marL="0" indent="0">
              <a:buNone/>
            </a:pPr>
            <a:endParaRPr lang="fr-FR" dirty="0"/>
          </a:p>
        </p:txBody>
      </p:sp>
    </p:spTree>
    <p:extLst>
      <p:ext uri="{BB962C8B-B14F-4D97-AF65-F5344CB8AC3E}">
        <p14:creationId xmlns:p14="http://schemas.microsoft.com/office/powerpoint/2010/main" xmlns="" val="33982792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5674" y="2617631"/>
            <a:ext cx="10018713" cy="1752599"/>
          </a:xfrm>
        </p:spPr>
        <p:txBody>
          <a:bodyPr/>
          <a:lstStyle/>
          <a:p>
            <a:r>
              <a:rPr lang="fr-FR" b="1" dirty="0" smtClean="0"/>
              <a:t>JE VOUS REMERCIE DE VOTRE AIMABLE ATTENTION</a:t>
            </a:r>
            <a:endParaRPr lang="fr-FR" b="1" dirty="0"/>
          </a:p>
        </p:txBody>
      </p:sp>
    </p:spTree>
    <p:extLst>
      <p:ext uri="{BB962C8B-B14F-4D97-AF65-F5344CB8AC3E}">
        <p14:creationId xmlns:p14="http://schemas.microsoft.com/office/powerpoint/2010/main" xmlns="" val="1371025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0"/>
            <a:ext cx="10018713" cy="1752599"/>
          </a:xfrm>
        </p:spPr>
        <p:txBody>
          <a:bodyPr>
            <a:normAutofit/>
          </a:bodyPr>
          <a:lstStyle/>
          <a:p>
            <a:r>
              <a:rPr lang="fr-FR" sz="4400" b="1" dirty="0" smtClean="0"/>
              <a:t>INTRODUCTION</a:t>
            </a:r>
            <a:endParaRPr lang="fr-FR" sz="4400" b="1" dirty="0"/>
          </a:p>
        </p:txBody>
      </p:sp>
      <p:sp>
        <p:nvSpPr>
          <p:cNvPr id="3" name="Content Placeholder 2"/>
          <p:cNvSpPr>
            <a:spLocks noGrp="1"/>
          </p:cNvSpPr>
          <p:nvPr>
            <p:ph idx="1"/>
          </p:nvPr>
        </p:nvSpPr>
        <p:spPr>
          <a:xfrm>
            <a:off x="1484310" y="1910687"/>
            <a:ext cx="10018713" cy="4490113"/>
          </a:xfrm>
        </p:spPr>
        <p:txBody>
          <a:bodyPr>
            <a:normAutofit/>
          </a:bodyPr>
          <a:lstStyle/>
          <a:p>
            <a:r>
              <a:rPr lang="fr-FR" sz="3200" dirty="0"/>
              <a:t>Justification de la création de la CCJA</a:t>
            </a:r>
          </a:p>
          <a:p>
            <a:r>
              <a:rPr lang="fr-FR" sz="3200" dirty="0"/>
              <a:t>Missions de la CCJA: l’interprétation et l’application uniforme du droit des affaires harmonisé </a:t>
            </a:r>
          </a:p>
          <a:p>
            <a:r>
              <a:rPr lang="fr-FR" sz="3200" dirty="0"/>
              <a:t>Les moyens d’unification de l’interprétation et de l’application </a:t>
            </a:r>
          </a:p>
          <a:p>
            <a:r>
              <a:rPr lang="fr-FR" sz="3200" dirty="0"/>
              <a:t>Production de la CCJA </a:t>
            </a:r>
          </a:p>
          <a:p>
            <a:endParaRPr lang="fr-FR" dirty="0"/>
          </a:p>
        </p:txBody>
      </p:sp>
    </p:spTree>
    <p:extLst>
      <p:ext uri="{BB962C8B-B14F-4D97-AF65-F5344CB8AC3E}">
        <p14:creationId xmlns:p14="http://schemas.microsoft.com/office/powerpoint/2010/main" xmlns="" val="2738061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71903"/>
            <a:ext cx="10553014" cy="1552432"/>
          </a:xfrm>
        </p:spPr>
        <p:txBody>
          <a:bodyPr>
            <a:normAutofit fontScale="90000"/>
          </a:bodyPr>
          <a:lstStyle/>
          <a:p>
            <a:pPr algn="l"/>
            <a:r>
              <a:rPr lang="fr-FR" b="1" dirty="0" smtClean="0"/>
              <a:t>I- </a:t>
            </a:r>
            <a:r>
              <a:rPr lang="fr-FR" sz="3100" b="1" dirty="0" smtClean="0"/>
              <a:t>Une jurisprudence orientée vers la recherche d’un périmètre de traitement judiciaire des contentieux dans l’espace OHADA</a:t>
            </a:r>
            <a:r>
              <a:rPr lang="fr-FR" dirty="0"/>
              <a:t/>
            </a:r>
            <a:br>
              <a:rPr lang="fr-FR" dirty="0"/>
            </a:br>
            <a:r>
              <a:rPr lang="fr-FR" dirty="0"/>
              <a:t/>
            </a:r>
            <a:br>
              <a:rPr lang="fr-FR" dirty="0"/>
            </a:br>
            <a:endParaRPr lang="fr-FR" dirty="0"/>
          </a:p>
        </p:txBody>
      </p:sp>
      <p:sp>
        <p:nvSpPr>
          <p:cNvPr id="3" name="Content Placeholder 2"/>
          <p:cNvSpPr>
            <a:spLocks noGrp="1"/>
          </p:cNvSpPr>
          <p:nvPr>
            <p:ph idx="1"/>
          </p:nvPr>
        </p:nvSpPr>
        <p:spPr>
          <a:xfrm>
            <a:off x="1484310" y="1715068"/>
            <a:ext cx="10553014" cy="4180764"/>
          </a:xfrm>
        </p:spPr>
        <p:txBody>
          <a:bodyPr>
            <a:normAutofit/>
          </a:bodyPr>
          <a:lstStyle/>
          <a:p>
            <a:pPr marL="0" indent="0" algn="ctr">
              <a:buNone/>
            </a:pPr>
            <a:r>
              <a:rPr lang="fr-FR" sz="2800" i="1" dirty="0" smtClean="0"/>
              <a:t>«  L’examen </a:t>
            </a:r>
            <a:r>
              <a:rPr lang="fr-FR" sz="2800" i="1" dirty="0"/>
              <a:t>des décisions de la CCJA permet de constater la formulation par cette Cour d’un certain nombre de principes jurisprudentiels  par lesquels la Cour essaie de déterminer dans quels cas et à quelles conditions peut-elle être amenée à traiter un litige. La réponse à ce questionnement passe nécessairement par l’examen de sa compétence et de la recevabilité du pourvoi  devant </a:t>
            </a:r>
            <a:r>
              <a:rPr lang="fr-FR" sz="2800" i="1" dirty="0" smtClean="0"/>
              <a:t>elle ». </a:t>
            </a:r>
            <a:endParaRPr lang="fr-FR" sz="2800" i="1" dirty="0"/>
          </a:p>
        </p:txBody>
      </p:sp>
    </p:spTree>
    <p:extLst>
      <p:ext uri="{BB962C8B-B14F-4D97-AF65-F5344CB8AC3E}">
        <p14:creationId xmlns:p14="http://schemas.microsoft.com/office/powerpoint/2010/main" xmlns="" val="4162623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9153" y="1152970"/>
            <a:ext cx="10018713" cy="5705030"/>
          </a:xfrm>
        </p:spPr>
        <p:txBody>
          <a:bodyPr>
            <a:normAutofit/>
          </a:bodyPr>
          <a:lstStyle/>
          <a:p>
            <a:pPr marL="0" indent="0">
              <a:buNone/>
            </a:pPr>
            <a:r>
              <a:rPr lang="fr-FR" sz="2200" b="1" dirty="0" smtClean="0"/>
              <a:t>Postulat </a:t>
            </a:r>
          </a:p>
          <a:p>
            <a:pPr marL="0" indent="0">
              <a:buNone/>
            </a:pPr>
            <a:r>
              <a:rPr lang="fr-FR" sz="2200" b="1" dirty="0" smtClean="0"/>
              <a:t>1. La </a:t>
            </a:r>
            <a:r>
              <a:rPr lang="fr-FR" sz="2200" b="1" dirty="0"/>
              <a:t>première orientation </a:t>
            </a:r>
            <a:r>
              <a:rPr lang="fr-FR" sz="2200" dirty="0"/>
              <a:t>dégagée sous forme de règle est celle de  l’incompétence de la CCJA lorsque le pourvoi n’est fondé sur aucun moyen tiré de la violation ou de l’erreur d’interprétation d’un Acte </a:t>
            </a:r>
            <a:r>
              <a:rPr lang="fr-FR" sz="2200" dirty="0" smtClean="0"/>
              <a:t>uniforme</a:t>
            </a:r>
          </a:p>
          <a:p>
            <a:pPr marL="457200" lvl="1" indent="0">
              <a:buNone/>
            </a:pPr>
            <a:r>
              <a:rPr lang="fr-FR" sz="2200" b="1" dirty="0" smtClean="0"/>
              <a:t>Applications</a:t>
            </a:r>
          </a:p>
          <a:p>
            <a:pPr lvl="1">
              <a:buFontTx/>
              <a:buChar char="-"/>
            </a:pPr>
            <a:r>
              <a:rPr lang="fr-FR" sz="2200" b="1" dirty="0" smtClean="0"/>
              <a:t>Arrêt N°19 de la CCJA en date du 17 juin 2004, SOGAM c/ SONAM</a:t>
            </a:r>
          </a:p>
          <a:p>
            <a:pPr lvl="1">
              <a:buFontTx/>
              <a:buChar char="-"/>
            </a:pPr>
            <a:r>
              <a:rPr lang="fr-FR" sz="2200" b="1" dirty="0" smtClean="0"/>
              <a:t> Arrêt N°01/2005 du 27 janvier 2005, Chérif Souleymane c/ Société </a:t>
            </a:r>
            <a:r>
              <a:rPr lang="fr-FR" sz="2200" b="1" dirty="0" err="1" smtClean="0"/>
              <a:t>Chronospost</a:t>
            </a:r>
            <a:r>
              <a:rPr lang="fr-FR" sz="2200" b="1" dirty="0" smtClean="0"/>
              <a:t> International </a:t>
            </a:r>
          </a:p>
          <a:p>
            <a:pPr lvl="1">
              <a:buFontTx/>
              <a:buChar char="-"/>
            </a:pPr>
            <a:r>
              <a:rPr lang="fr-FR" sz="2200" b="1" dirty="0" smtClean="0"/>
              <a:t>Arrêt du 31 mars 2005, Société Générale Prestation de Service dite GPS c/ </a:t>
            </a:r>
            <a:r>
              <a:rPr lang="fr-FR" sz="2200" b="1" dirty="0" err="1" smtClean="0"/>
              <a:t>Cartering</a:t>
            </a:r>
            <a:r>
              <a:rPr lang="fr-FR" sz="2200" b="1" dirty="0" smtClean="0"/>
              <a:t> International Service</a:t>
            </a:r>
          </a:p>
          <a:p>
            <a:pPr lvl="1">
              <a:buFontTx/>
              <a:buChar char="-"/>
            </a:pPr>
            <a:r>
              <a:rPr lang="fr-FR" sz="2200" b="1" dirty="0" smtClean="0"/>
              <a:t>Arrêt N°26/2011 du 06 décembre 2011, SOMAVIE c/ Caisse Nationale d’Epargne </a:t>
            </a:r>
          </a:p>
          <a:p>
            <a:pPr marL="0" indent="0">
              <a:buNone/>
            </a:pPr>
            <a:endParaRPr lang="fr-FR" b="1" dirty="0"/>
          </a:p>
        </p:txBody>
      </p:sp>
      <p:sp>
        <p:nvSpPr>
          <p:cNvPr id="4" name="Rectangle 3"/>
          <p:cNvSpPr/>
          <p:nvPr/>
        </p:nvSpPr>
        <p:spPr>
          <a:xfrm>
            <a:off x="1839153" y="198862"/>
            <a:ext cx="9207689" cy="954107"/>
          </a:xfrm>
          <a:prstGeom prst="rect">
            <a:avLst/>
          </a:prstGeom>
        </p:spPr>
        <p:txBody>
          <a:bodyPr wrap="square">
            <a:spAutoFit/>
          </a:bodyPr>
          <a:lstStyle/>
          <a:p>
            <a:r>
              <a:rPr lang="fr-FR" sz="2800" b="1" dirty="0" smtClean="0"/>
              <a:t>A- Les orientations de la jurisprudence de la CCJA dans l’examen de sa propre compétence </a:t>
            </a:r>
            <a:endParaRPr lang="fr-FR" sz="2800" dirty="0"/>
          </a:p>
        </p:txBody>
      </p:sp>
    </p:spTree>
    <p:extLst>
      <p:ext uri="{BB962C8B-B14F-4D97-AF65-F5344CB8AC3E}">
        <p14:creationId xmlns:p14="http://schemas.microsoft.com/office/powerpoint/2010/main" xmlns="" val="239187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5379" y="442414"/>
            <a:ext cx="10375595" cy="6661245"/>
          </a:xfrm>
        </p:spPr>
        <p:txBody>
          <a:bodyPr>
            <a:normAutofit lnSpcReduction="10000"/>
          </a:bodyPr>
          <a:lstStyle/>
          <a:p>
            <a:pPr marL="0" indent="0">
              <a:buNone/>
            </a:pPr>
            <a:r>
              <a:rPr lang="fr-FR" b="1" dirty="0" smtClean="0"/>
              <a:t>2. La deuxième orientation: </a:t>
            </a:r>
          </a:p>
          <a:p>
            <a:pPr marL="0" indent="0">
              <a:buNone/>
            </a:pPr>
            <a:r>
              <a:rPr lang="fr-FR" dirty="0" smtClean="0"/>
              <a:t>«  </a:t>
            </a:r>
            <a:r>
              <a:rPr lang="fr-FR" dirty="0"/>
              <a:t>Selon la Cour,  la simple référence à une disposition de l’OHADA sans exposer de grief relativement  l’application ou l’interprétation dudit article ne saurait fonder la compétence de la  </a:t>
            </a:r>
            <a:r>
              <a:rPr lang="fr-FR" dirty="0" smtClean="0"/>
              <a:t>CCJA ». </a:t>
            </a:r>
          </a:p>
          <a:p>
            <a:pPr marL="0" indent="0">
              <a:buNone/>
            </a:pPr>
            <a:r>
              <a:rPr lang="fr-FR" b="1" dirty="0" smtClean="0"/>
              <a:t>Applications</a:t>
            </a:r>
          </a:p>
          <a:p>
            <a:pPr>
              <a:buFontTx/>
              <a:buChar char="-"/>
            </a:pPr>
            <a:r>
              <a:rPr lang="fr-FR" b="1" dirty="0" smtClean="0"/>
              <a:t>Arrêt N°14/2005 du 25 février 2005, Brou </a:t>
            </a:r>
            <a:r>
              <a:rPr lang="fr-FR" b="1" dirty="0" err="1" smtClean="0"/>
              <a:t>Kouassi</a:t>
            </a:r>
            <a:r>
              <a:rPr lang="fr-FR" b="1" dirty="0" smtClean="0"/>
              <a:t> Firmin c/ Koffi </a:t>
            </a:r>
            <a:r>
              <a:rPr lang="fr-FR" b="1" dirty="0" err="1" smtClean="0"/>
              <a:t>Assé</a:t>
            </a:r>
            <a:r>
              <a:rPr lang="fr-FR" b="1" dirty="0" smtClean="0"/>
              <a:t>  </a:t>
            </a:r>
          </a:p>
          <a:p>
            <a:pPr>
              <a:buFontTx/>
              <a:buChar char="-"/>
            </a:pPr>
            <a:r>
              <a:rPr lang="fr-FR" b="1" dirty="0" smtClean="0"/>
              <a:t>Arrêt N°4 du 27 mars 2003, Fofana Mamadou c/ </a:t>
            </a:r>
            <a:r>
              <a:rPr lang="fr-FR" b="1" dirty="0" err="1" smtClean="0"/>
              <a:t>Poty</a:t>
            </a:r>
            <a:r>
              <a:rPr lang="fr-FR" b="1" dirty="0" smtClean="0"/>
              <a:t> Pau Blaise </a:t>
            </a:r>
          </a:p>
          <a:p>
            <a:pPr marL="0" indent="0">
              <a:buNone/>
            </a:pPr>
            <a:endParaRPr lang="fr-FR" b="1" dirty="0" smtClean="0"/>
          </a:p>
          <a:p>
            <a:pPr marL="0" indent="0">
              <a:buNone/>
            </a:pPr>
            <a:r>
              <a:rPr lang="fr-FR" b="1" dirty="0" smtClean="0"/>
              <a:t>3. La troisième orientation :</a:t>
            </a:r>
          </a:p>
          <a:p>
            <a:pPr marL="0" indent="0">
              <a:buNone/>
            </a:pPr>
            <a:r>
              <a:rPr lang="fr-FR" dirty="0"/>
              <a:t>« Pour la Cour, le simple fait que la décision soit intervenue dans une matière régie pat un Acte uniforme est insuffisant pour fonder la compétence de la </a:t>
            </a:r>
            <a:r>
              <a:rPr lang="fr-FR" dirty="0" smtClean="0"/>
              <a:t>Cour ». </a:t>
            </a:r>
          </a:p>
          <a:p>
            <a:pPr marL="0" indent="0">
              <a:buNone/>
            </a:pPr>
            <a:r>
              <a:rPr lang="fr-FR" b="1" dirty="0" smtClean="0"/>
              <a:t>Application</a:t>
            </a:r>
            <a:r>
              <a:rPr lang="fr-FR" dirty="0" smtClean="0"/>
              <a:t> </a:t>
            </a:r>
          </a:p>
          <a:p>
            <a:pPr>
              <a:buFontTx/>
              <a:buChar char="-"/>
            </a:pPr>
            <a:r>
              <a:rPr lang="fr-FR" b="1" dirty="0" smtClean="0"/>
              <a:t>Arrêt N°47/2005 du 07 juillet 2005, Société </a:t>
            </a:r>
            <a:r>
              <a:rPr lang="fr-FR" b="1" dirty="0" err="1" smtClean="0"/>
              <a:t>Kindi</a:t>
            </a:r>
            <a:r>
              <a:rPr lang="fr-FR" b="1" dirty="0" smtClean="0"/>
              <a:t> Mali Sarl c/ BIM</a:t>
            </a:r>
          </a:p>
          <a:p>
            <a:pPr marL="0" indent="0">
              <a:buNone/>
            </a:pPr>
            <a:r>
              <a:rPr lang="fr-FR" dirty="0" smtClean="0"/>
              <a:t> </a:t>
            </a:r>
          </a:p>
          <a:p>
            <a:pPr>
              <a:buFontTx/>
              <a:buChar char="-"/>
            </a:pPr>
            <a:endParaRPr lang="fr-FR" dirty="0"/>
          </a:p>
        </p:txBody>
      </p:sp>
    </p:spTree>
    <p:extLst>
      <p:ext uri="{BB962C8B-B14F-4D97-AF65-F5344CB8AC3E}">
        <p14:creationId xmlns:p14="http://schemas.microsoft.com/office/powerpoint/2010/main" xmlns="" val="2703752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7266" y="0"/>
            <a:ext cx="10334650" cy="6429234"/>
          </a:xfrm>
        </p:spPr>
        <p:txBody>
          <a:bodyPr>
            <a:normAutofit/>
          </a:bodyPr>
          <a:lstStyle/>
          <a:p>
            <a:pPr marL="0" indent="0">
              <a:buNone/>
            </a:pPr>
            <a:r>
              <a:rPr lang="fr-FR" b="1" dirty="0" smtClean="0"/>
              <a:t>4. La quatrième orientation: </a:t>
            </a:r>
          </a:p>
          <a:p>
            <a:pPr marL="0" indent="0">
              <a:buNone/>
            </a:pPr>
            <a:r>
              <a:rPr lang="fr-FR" dirty="0" smtClean="0"/>
              <a:t>« La </a:t>
            </a:r>
            <a:r>
              <a:rPr lang="fr-FR" dirty="0"/>
              <a:t>CCJA est incompétente pour statuer sur le pourvoi formé contre une décision pour violation d’un Acte uniforme  alors qu’au jour où les juridictions nationales ont été saisies du contentieux, ledit Acte uniforme n’était pas encore entre en </a:t>
            </a:r>
            <a:r>
              <a:rPr lang="fr-FR" dirty="0" smtClean="0"/>
              <a:t>vigueur ».</a:t>
            </a:r>
          </a:p>
          <a:p>
            <a:pPr marL="0" indent="0">
              <a:buNone/>
            </a:pPr>
            <a:r>
              <a:rPr lang="fr-FR" b="1" dirty="0" smtClean="0"/>
              <a:t>Application</a:t>
            </a:r>
          </a:p>
          <a:p>
            <a:pPr>
              <a:buFontTx/>
              <a:buChar char="-"/>
            </a:pPr>
            <a:r>
              <a:rPr lang="fr-FR" b="1" dirty="0" smtClean="0"/>
              <a:t>Arrêt N°1/2001 du 11 octobre 2001, Etablissement </a:t>
            </a:r>
            <a:r>
              <a:rPr lang="fr-FR" b="1" dirty="0" err="1" smtClean="0"/>
              <a:t>Thiam</a:t>
            </a:r>
            <a:r>
              <a:rPr lang="fr-FR" b="1" dirty="0" smtClean="0"/>
              <a:t> </a:t>
            </a:r>
            <a:r>
              <a:rPr lang="fr-FR" b="1" dirty="0" err="1" smtClean="0"/>
              <a:t>Baboye</a:t>
            </a:r>
            <a:r>
              <a:rPr lang="fr-FR" b="1" dirty="0" smtClean="0"/>
              <a:t> ETB c/ Compagnie Française et Financière </a:t>
            </a:r>
          </a:p>
          <a:p>
            <a:pPr marL="0" indent="0">
              <a:buNone/>
            </a:pPr>
            <a:endParaRPr lang="fr-FR" b="1" dirty="0" smtClean="0"/>
          </a:p>
          <a:p>
            <a:pPr marL="0" indent="0">
              <a:buNone/>
            </a:pPr>
            <a:r>
              <a:rPr lang="fr-FR" b="1" dirty="0" smtClean="0"/>
              <a:t>5. La cinquième orientation :</a:t>
            </a:r>
          </a:p>
          <a:p>
            <a:pPr marL="0" indent="0">
              <a:buNone/>
            </a:pPr>
            <a:r>
              <a:rPr lang="fr-FR" dirty="0"/>
              <a:t>« </a:t>
            </a:r>
            <a:r>
              <a:rPr lang="fr-FR" dirty="0" smtClean="0"/>
              <a:t>La </a:t>
            </a:r>
            <a:r>
              <a:rPr lang="fr-FR" dirty="0"/>
              <a:t>CCJA est compétente chaque fois que le pourvoi relève d’un contentieux relatif à l’application d’un l’Acte </a:t>
            </a:r>
            <a:r>
              <a:rPr lang="fr-FR" dirty="0" smtClean="0"/>
              <a:t>uniforme ». </a:t>
            </a:r>
          </a:p>
          <a:p>
            <a:pPr marL="0" indent="0">
              <a:buNone/>
            </a:pPr>
            <a:r>
              <a:rPr lang="fr-FR" b="1" dirty="0" smtClean="0"/>
              <a:t>Application</a:t>
            </a:r>
          </a:p>
          <a:p>
            <a:pPr marL="0" indent="0">
              <a:buNone/>
            </a:pPr>
            <a:r>
              <a:rPr lang="fr-FR" b="1" dirty="0" smtClean="0"/>
              <a:t>- Arrêt N°1/2004 du 09 mars 2004, Société Abidjan </a:t>
            </a:r>
            <a:r>
              <a:rPr lang="fr-FR" b="1" dirty="0" err="1" smtClean="0"/>
              <a:t>Catering</a:t>
            </a:r>
            <a:r>
              <a:rPr lang="fr-FR" b="1" dirty="0" smtClean="0"/>
              <a:t> SA c/ Ly Moussa </a:t>
            </a:r>
            <a:endParaRPr lang="fr-FR" b="1" dirty="0"/>
          </a:p>
        </p:txBody>
      </p:sp>
    </p:spTree>
    <p:extLst>
      <p:ext uri="{BB962C8B-B14F-4D97-AF65-F5344CB8AC3E}">
        <p14:creationId xmlns:p14="http://schemas.microsoft.com/office/powerpoint/2010/main" xmlns="" val="1670878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0220" y="730155"/>
            <a:ext cx="10018713" cy="6127845"/>
          </a:xfrm>
        </p:spPr>
        <p:txBody>
          <a:bodyPr>
            <a:normAutofit lnSpcReduction="10000"/>
          </a:bodyPr>
          <a:lstStyle/>
          <a:p>
            <a:pPr marL="0" indent="0">
              <a:buNone/>
            </a:pPr>
            <a:r>
              <a:rPr lang="fr-FR" b="1" dirty="0" smtClean="0"/>
              <a:t>6. </a:t>
            </a:r>
            <a:r>
              <a:rPr lang="fr-FR" b="1" dirty="0"/>
              <a:t>La </a:t>
            </a:r>
            <a:r>
              <a:rPr lang="fr-FR" b="1" dirty="0" smtClean="0"/>
              <a:t>sixième </a:t>
            </a:r>
            <a:r>
              <a:rPr lang="fr-FR" b="1" dirty="0"/>
              <a:t>orientation: </a:t>
            </a:r>
          </a:p>
          <a:p>
            <a:pPr marL="0" indent="0">
              <a:buNone/>
            </a:pPr>
            <a:r>
              <a:rPr lang="fr-FR" dirty="0"/>
              <a:t>« La CCJA est </a:t>
            </a:r>
            <a:r>
              <a:rPr lang="fr-FR" dirty="0" smtClean="0"/>
              <a:t>incompétente lorsque la partie du litige qui lui est soumis porte principalement sur une question réglementée par la loi nationale même si la matière est régie par un Acte uniforme</a:t>
            </a:r>
            <a:r>
              <a:rPr lang="fr-FR" dirty="0"/>
              <a:t> ».</a:t>
            </a:r>
          </a:p>
          <a:p>
            <a:pPr marL="0" indent="0">
              <a:buNone/>
            </a:pPr>
            <a:r>
              <a:rPr lang="fr-FR" b="1" dirty="0" smtClean="0"/>
              <a:t>Application </a:t>
            </a:r>
          </a:p>
          <a:p>
            <a:pPr>
              <a:buFontTx/>
              <a:buChar char="-"/>
            </a:pPr>
            <a:r>
              <a:rPr lang="fr-FR" b="1" dirty="0" smtClean="0"/>
              <a:t>Arrêt N°11/2009 du 26 février 2009, Société Tam </a:t>
            </a:r>
            <a:r>
              <a:rPr lang="fr-FR" b="1" dirty="0" err="1" smtClean="0"/>
              <a:t>Oil</a:t>
            </a:r>
            <a:r>
              <a:rPr lang="fr-FR" b="1" dirty="0" smtClean="0"/>
              <a:t> </a:t>
            </a:r>
          </a:p>
          <a:p>
            <a:pPr marL="0" indent="0">
              <a:buNone/>
            </a:pPr>
            <a:endParaRPr lang="fr-FR" b="1" dirty="0" smtClean="0"/>
          </a:p>
          <a:p>
            <a:pPr marL="0" indent="0">
              <a:buNone/>
            </a:pPr>
            <a:r>
              <a:rPr lang="fr-FR" b="1" dirty="0" smtClean="0"/>
              <a:t>7. La septième orientation: </a:t>
            </a:r>
          </a:p>
          <a:p>
            <a:pPr marL="0" indent="0">
              <a:buNone/>
            </a:pPr>
            <a:r>
              <a:rPr lang="fr-FR" dirty="0"/>
              <a:t>« </a:t>
            </a:r>
            <a:r>
              <a:rPr lang="fr-FR" dirty="0" smtClean="0"/>
              <a:t>La </a:t>
            </a:r>
            <a:r>
              <a:rPr lang="fr-FR" dirty="0"/>
              <a:t>cour s’est déclarée nécessairement compétente lorsque le litige a trait à une matière régie par un Acte uniforme et doit nécessairement être apprécié au regard de ce texte, même si l’arrêt querellé ne fait pas spécifiquement référence à la norme </a:t>
            </a:r>
            <a:r>
              <a:rPr lang="fr-FR" dirty="0" smtClean="0"/>
              <a:t>communautaire »</a:t>
            </a:r>
            <a:r>
              <a:rPr lang="fr-FR" b="1" dirty="0" smtClean="0"/>
              <a:t>.</a:t>
            </a:r>
          </a:p>
          <a:p>
            <a:pPr marL="0" indent="0">
              <a:buNone/>
            </a:pPr>
            <a:r>
              <a:rPr lang="fr-FR" b="1" dirty="0" smtClean="0"/>
              <a:t>Application </a:t>
            </a:r>
          </a:p>
          <a:p>
            <a:pPr lvl="0">
              <a:buClr>
                <a:srgbClr val="30ACEC">
                  <a:lumMod val="75000"/>
                </a:srgbClr>
              </a:buClr>
              <a:buFontTx/>
              <a:buChar char="-"/>
            </a:pPr>
            <a:r>
              <a:rPr lang="fr-FR" sz="2200" b="1" dirty="0" smtClean="0">
                <a:solidFill>
                  <a:prstClr val="black"/>
                </a:solidFill>
              </a:rPr>
              <a:t>Arrêt </a:t>
            </a:r>
            <a:r>
              <a:rPr lang="fr-FR" sz="2200" b="1" dirty="0">
                <a:solidFill>
                  <a:prstClr val="black"/>
                </a:solidFill>
              </a:rPr>
              <a:t>N°18/2005 du 31 mars 2005, </a:t>
            </a:r>
            <a:r>
              <a:rPr lang="fr-FR" sz="2200" b="1" dirty="0" err="1">
                <a:solidFill>
                  <a:prstClr val="black"/>
                </a:solidFill>
              </a:rPr>
              <a:t>Africof</a:t>
            </a:r>
            <a:r>
              <a:rPr lang="fr-FR" sz="2200" b="1" dirty="0">
                <a:solidFill>
                  <a:prstClr val="black"/>
                </a:solidFill>
              </a:rPr>
              <a:t> </a:t>
            </a:r>
            <a:r>
              <a:rPr lang="fr-FR" sz="2200" b="1" dirty="0" err="1">
                <a:solidFill>
                  <a:prstClr val="black"/>
                </a:solidFill>
              </a:rPr>
              <a:t>Zaer</a:t>
            </a:r>
            <a:r>
              <a:rPr lang="fr-FR" sz="2200" b="1" dirty="0">
                <a:solidFill>
                  <a:prstClr val="black"/>
                </a:solidFill>
              </a:rPr>
              <a:t> </a:t>
            </a:r>
            <a:r>
              <a:rPr lang="fr-FR" sz="2200" b="1" dirty="0" err="1">
                <a:solidFill>
                  <a:prstClr val="black"/>
                </a:solidFill>
              </a:rPr>
              <a:t>Nagib</a:t>
            </a:r>
            <a:r>
              <a:rPr lang="fr-FR" sz="2200" b="1" dirty="0">
                <a:solidFill>
                  <a:prstClr val="black"/>
                </a:solidFill>
              </a:rPr>
              <a:t> c/ SGBCI </a:t>
            </a:r>
          </a:p>
          <a:p>
            <a:pPr marL="0" indent="0">
              <a:buNone/>
            </a:pPr>
            <a:endParaRPr lang="fr-FR" b="1" dirty="0"/>
          </a:p>
          <a:p>
            <a:pPr marL="0" indent="0">
              <a:buNone/>
            </a:pPr>
            <a:endParaRPr lang="fr-FR" dirty="0"/>
          </a:p>
        </p:txBody>
      </p:sp>
    </p:spTree>
    <p:extLst>
      <p:ext uri="{BB962C8B-B14F-4D97-AF65-F5344CB8AC3E}">
        <p14:creationId xmlns:p14="http://schemas.microsoft.com/office/powerpoint/2010/main" xmlns="" val="2617525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0996" y="217226"/>
            <a:ext cx="10321004" cy="6640774"/>
          </a:xfrm>
        </p:spPr>
        <p:txBody>
          <a:bodyPr>
            <a:normAutofit fontScale="92500" lnSpcReduction="20000"/>
          </a:bodyPr>
          <a:lstStyle/>
          <a:p>
            <a:pPr marL="0" indent="0">
              <a:buNone/>
            </a:pPr>
            <a:r>
              <a:rPr lang="fr-FR" b="1" dirty="0" smtClean="0"/>
              <a:t>8. </a:t>
            </a:r>
            <a:r>
              <a:rPr lang="fr-FR" b="1" dirty="0"/>
              <a:t>La </a:t>
            </a:r>
            <a:r>
              <a:rPr lang="fr-FR" b="1" dirty="0" smtClean="0"/>
              <a:t>huitième </a:t>
            </a:r>
            <a:r>
              <a:rPr lang="fr-FR" b="1" dirty="0"/>
              <a:t>orientation: </a:t>
            </a:r>
          </a:p>
          <a:p>
            <a:pPr marL="0" indent="0">
              <a:buNone/>
            </a:pPr>
            <a:r>
              <a:rPr lang="fr-FR" dirty="0"/>
              <a:t>« </a:t>
            </a:r>
            <a:r>
              <a:rPr lang="fr-FR" dirty="0" smtClean="0"/>
              <a:t>La Cour </a:t>
            </a:r>
            <a:r>
              <a:rPr lang="fr-FR" dirty="0"/>
              <a:t>déclare qu’en matière mobilière, l’exécution forcée pouvant être poursuivie jusqu’à son terme aux risques et périls du créancier en vertu d’un titre exécutoire par provision, la juridiction supérieure saisie ne peut se référant au droit national qui organise les défenses à exécution, en ordonner la suspension sans se mettre en contradiction avec les dispositions en vigueur du droit uniforme ».</a:t>
            </a:r>
          </a:p>
          <a:p>
            <a:pPr marL="0" indent="0">
              <a:buNone/>
            </a:pPr>
            <a:r>
              <a:rPr lang="fr-FR" b="1" dirty="0" smtClean="0"/>
              <a:t>Application </a:t>
            </a:r>
          </a:p>
          <a:p>
            <a:pPr>
              <a:buFontTx/>
              <a:buChar char="-"/>
            </a:pPr>
            <a:r>
              <a:rPr lang="fr-FR" b="1" dirty="0" smtClean="0"/>
              <a:t>Arrêt N°2/2001 du 11 octobre 2001, Epoux </a:t>
            </a:r>
            <a:r>
              <a:rPr lang="fr-FR" b="1" dirty="0" err="1" smtClean="0"/>
              <a:t>Karnib</a:t>
            </a:r>
            <a:r>
              <a:rPr lang="fr-FR" b="1" dirty="0" smtClean="0"/>
              <a:t> c/ SGBCI </a:t>
            </a:r>
          </a:p>
          <a:p>
            <a:pPr marL="0" indent="0">
              <a:buNone/>
            </a:pPr>
            <a:endParaRPr lang="fr-FR" b="1" dirty="0" smtClean="0"/>
          </a:p>
          <a:p>
            <a:pPr marL="0" indent="0">
              <a:buNone/>
            </a:pPr>
            <a:r>
              <a:rPr lang="fr-FR" b="1" dirty="0" smtClean="0"/>
              <a:t>9. La neuvième orientation: </a:t>
            </a:r>
          </a:p>
          <a:p>
            <a:pPr marL="0" indent="0">
              <a:buNone/>
            </a:pPr>
            <a:r>
              <a:rPr lang="fr-FR" dirty="0" smtClean="0"/>
              <a:t>« La cour est incompétente lorsque la procédure introduite n’a pas eu pour objet de suspendre une exécution forcée déjà engagée mais plutôt d’empêcher qu’une telle exécution puisse être entreprise sur la base d’une décision assortie de l’exécution provisoire et frappée d’appel ». </a:t>
            </a:r>
          </a:p>
          <a:p>
            <a:pPr marL="0" indent="0">
              <a:buNone/>
            </a:pPr>
            <a:r>
              <a:rPr lang="fr-FR" b="1" dirty="0" smtClean="0"/>
              <a:t>Applications</a:t>
            </a:r>
          </a:p>
          <a:p>
            <a:pPr>
              <a:buFontTx/>
              <a:buChar char="-"/>
            </a:pPr>
            <a:r>
              <a:rPr lang="fr-FR" b="1" dirty="0" smtClean="0"/>
              <a:t>Arrêt N°14/2003 du 19 juin 2003, </a:t>
            </a:r>
            <a:r>
              <a:rPr lang="fr-FR" b="1" dirty="0" err="1" smtClean="0"/>
              <a:t>Socom</a:t>
            </a:r>
            <a:r>
              <a:rPr lang="fr-FR" b="1" dirty="0" smtClean="0"/>
              <a:t> c/ SGBC et BEAC</a:t>
            </a:r>
          </a:p>
          <a:p>
            <a:pPr>
              <a:buFontTx/>
              <a:buChar char="-"/>
            </a:pPr>
            <a:r>
              <a:rPr lang="fr-FR" b="1" dirty="0" smtClean="0"/>
              <a:t>Arrêt N°12/2003 du 19 juin 2003, Société d’exploitation hôtelière dite SEHIC Hollywood c/ SGBC</a:t>
            </a:r>
          </a:p>
          <a:p>
            <a:pPr>
              <a:buFontTx/>
              <a:buChar char="-"/>
            </a:pPr>
            <a:endParaRPr lang="fr-FR" dirty="0"/>
          </a:p>
        </p:txBody>
      </p:sp>
    </p:spTree>
    <p:extLst>
      <p:ext uri="{BB962C8B-B14F-4D97-AF65-F5344CB8AC3E}">
        <p14:creationId xmlns:p14="http://schemas.microsoft.com/office/powerpoint/2010/main" xmlns="" val="3747753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196</TotalTime>
  <Words>853</Words>
  <Application>Microsoft Office PowerPoint</Application>
  <PresentationFormat>Personnalisé</PresentationFormat>
  <Paragraphs>184</Paragraphs>
  <Slides>25</Slides>
  <Notes>1</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Parallax</vt:lpstr>
      <vt:lpstr>LES GRANDES ORIENTATIONS DES DECISIONS DE LA CCJA SUR L’APPLICATION DES ACTES UNIFORMES</vt:lpstr>
      <vt:lpstr>Plan de présentation </vt:lpstr>
      <vt:lpstr>INTRODUCTION</vt:lpstr>
      <vt:lpstr>I- Une jurisprudence orientée vers la recherche d’un périmètre de traitement judiciaire des contentieux dans l’espace OHADA  </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II- Une jurisprudence orientée vers la mise en place progressive d’un espace judiciairement sécurisé   </vt:lpstr>
      <vt:lpstr>Diapositive 17</vt:lpstr>
      <vt:lpstr>Diapositive 18</vt:lpstr>
      <vt:lpstr>Diapositive 19</vt:lpstr>
      <vt:lpstr>Diapositive 20</vt:lpstr>
      <vt:lpstr>Diapositive 21</vt:lpstr>
      <vt:lpstr>Diapositive 22</vt:lpstr>
      <vt:lpstr>Diapositive 23</vt:lpstr>
      <vt:lpstr>CONCLUSION </vt:lpstr>
      <vt:lpstr>JE VOUS REMERCIE DE VOTRE AIMABLE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GRANDES ORIENTATIONS DES DECISIONS DE LA CCJA SUR L’APPLICATION DES ACTES UNIFORMES</dc:title>
  <dc:creator>GhislainOT</dc:creator>
  <cp:lastModifiedBy>hp</cp:lastModifiedBy>
  <cp:revision>23</cp:revision>
  <dcterms:created xsi:type="dcterms:W3CDTF">2014-04-09T16:08:05Z</dcterms:created>
  <dcterms:modified xsi:type="dcterms:W3CDTF">2014-11-28T18:17:41Z</dcterms:modified>
</cp:coreProperties>
</file>