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2"/>
  </p:notesMasterIdLst>
  <p:handoutMasterIdLst>
    <p:handoutMasterId r:id="rId13"/>
  </p:handoutMasterIdLst>
  <p:sldIdLst>
    <p:sldId id="256" r:id="rId2"/>
    <p:sldId id="315" r:id="rId3"/>
    <p:sldId id="308" r:id="rId4"/>
    <p:sldId id="314" r:id="rId5"/>
    <p:sldId id="312" r:id="rId6"/>
    <p:sldId id="313" r:id="rId7"/>
    <p:sldId id="311" r:id="rId8"/>
    <p:sldId id="303" r:id="rId9"/>
    <p:sldId id="302" r:id="rId10"/>
    <p:sldId id="310"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3"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6626A028-9DB4-4CD8-939B-CF45771EEE03}"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24989F-F659-4E0D-B8CE-833612E2D729}" type="datetimeFigureOut">
              <a:rPr lang="en-US" smtClean="0"/>
              <a:pPr/>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C33AB0-3242-4E7F-A8B9-D3412A007D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8674" name="Group 2"/>
          <p:cNvGrpSpPr>
            <a:grpSpLocks/>
          </p:cNvGrpSpPr>
          <p:nvPr/>
        </p:nvGrpSpPr>
        <p:grpSpPr bwMode="auto">
          <a:xfrm>
            <a:off x="0" y="0"/>
            <a:ext cx="9148763" cy="6851650"/>
            <a:chOff x="1" y="0"/>
            <a:chExt cx="5763" cy="4316"/>
          </a:xfrm>
        </p:grpSpPr>
        <p:sp>
          <p:nvSpPr>
            <p:cNvPr id="2867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7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7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8678" name="Group 6"/>
            <p:cNvGrpSpPr>
              <a:grpSpLocks/>
            </p:cNvGrpSpPr>
            <p:nvPr/>
          </p:nvGrpSpPr>
          <p:grpSpPr bwMode="auto">
            <a:xfrm>
              <a:off x="288" y="0"/>
              <a:ext cx="5098" cy="4316"/>
              <a:chOff x="288" y="0"/>
              <a:chExt cx="5098" cy="4316"/>
            </a:xfrm>
          </p:grpSpPr>
          <p:sp>
            <p:nvSpPr>
              <p:cNvPr id="28679"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0"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1"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2"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3"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4"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5"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6"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7"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8"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89"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90"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8691"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8692"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93"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8694"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8695"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8696"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8697"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8698"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8699"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8700"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8701"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8702"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8703" name="Group 31"/>
            <p:cNvGrpSpPr>
              <a:grpSpLocks/>
            </p:cNvGrpSpPr>
            <p:nvPr/>
          </p:nvGrpSpPr>
          <p:grpSpPr bwMode="auto">
            <a:xfrm>
              <a:off x="1" y="392"/>
              <a:ext cx="5758" cy="1571"/>
              <a:chOff x="1" y="392"/>
              <a:chExt cx="5758" cy="1571"/>
            </a:xfrm>
          </p:grpSpPr>
          <p:sp>
            <p:nvSpPr>
              <p:cNvPr id="2870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870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870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870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870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8709"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8710"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8711"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2871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8713" name="Rectangle 41"/>
          <p:cNvSpPr>
            <a:spLocks noGrp="1" noChangeArrowheads="1"/>
          </p:cNvSpPr>
          <p:nvPr>
            <p:ph type="dt" sz="quarter" idx="2"/>
          </p:nvPr>
        </p:nvSpPr>
        <p:spPr/>
        <p:txBody>
          <a:bodyPr/>
          <a:lstStyle>
            <a:lvl1pPr>
              <a:defRPr/>
            </a:lvl1pPr>
          </a:lstStyle>
          <a:p>
            <a:endParaRPr lang="en-US"/>
          </a:p>
        </p:txBody>
      </p:sp>
      <p:sp>
        <p:nvSpPr>
          <p:cNvPr id="28714" name="Rectangle 42"/>
          <p:cNvSpPr>
            <a:spLocks noGrp="1" noChangeArrowheads="1"/>
          </p:cNvSpPr>
          <p:nvPr>
            <p:ph type="ftr" sz="quarter" idx="3"/>
          </p:nvPr>
        </p:nvSpPr>
        <p:spPr/>
        <p:txBody>
          <a:bodyPr/>
          <a:lstStyle>
            <a:lvl1pPr>
              <a:defRPr/>
            </a:lvl1pPr>
          </a:lstStyle>
          <a:p>
            <a:endParaRPr lang="en-US"/>
          </a:p>
        </p:txBody>
      </p:sp>
      <p:sp>
        <p:nvSpPr>
          <p:cNvPr id="28715" name="Rectangle 43"/>
          <p:cNvSpPr>
            <a:spLocks noGrp="1" noChangeArrowheads="1"/>
          </p:cNvSpPr>
          <p:nvPr>
            <p:ph type="sldNum" sz="quarter" idx="4"/>
          </p:nvPr>
        </p:nvSpPr>
        <p:spPr/>
        <p:txBody>
          <a:bodyPr/>
          <a:lstStyle>
            <a:lvl1pPr>
              <a:defRPr/>
            </a:lvl1pPr>
          </a:lstStyle>
          <a:p>
            <a:fld id="{F11993E5-91F2-40E7-AFE3-E94D37D04F0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208397-1A1F-43F8-9411-2A04EACA3E9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67F458-EB0B-48E0-A253-1C816FB0137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9D14781E-25F9-418D-9B8F-CB904165644E}"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4D1E4A83-FABF-451D-8FF5-09268719E5C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fld id="{81C116B9-A5D5-4F3C-844F-4911D5936E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99A0175-F675-4F51-984E-6E1D935E4E4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48F863-1BE8-4F7A-ADAA-F0B410B20E7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3EADE7E-15E1-4C2C-BEB7-EA6EDF491E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3734CA6-031C-4167-8FCE-39A0B84191A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7132201-55B6-41BF-89B3-685629C7E50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96C986F-C8FA-4312-8BB2-D5B6A24E3A5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136A2C-FCBD-4E9B-857C-32AEF4834CD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7336E18-6823-4199-B8D4-27A4B42B00A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7650" name="Group 2"/>
          <p:cNvGrpSpPr>
            <a:grpSpLocks/>
          </p:cNvGrpSpPr>
          <p:nvPr/>
        </p:nvGrpSpPr>
        <p:grpSpPr bwMode="auto">
          <a:xfrm>
            <a:off x="1588" y="0"/>
            <a:ext cx="9148762" cy="6851650"/>
            <a:chOff x="1" y="0"/>
            <a:chExt cx="5763" cy="4316"/>
          </a:xfrm>
        </p:grpSpPr>
        <p:sp>
          <p:nvSpPr>
            <p:cNvPr id="2765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5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5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7654" name="Group 6"/>
            <p:cNvGrpSpPr>
              <a:grpSpLocks/>
            </p:cNvGrpSpPr>
            <p:nvPr/>
          </p:nvGrpSpPr>
          <p:grpSpPr bwMode="auto">
            <a:xfrm>
              <a:off x="288" y="0"/>
              <a:ext cx="5098" cy="4316"/>
              <a:chOff x="288" y="0"/>
              <a:chExt cx="5098" cy="4316"/>
            </a:xfrm>
          </p:grpSpPr>
          <p:sp>
            <p:nvSpPr>
              <p:cNvPr id="2765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5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766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766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6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767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767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767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767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767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767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767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767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767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7679" name="Group 31"/>
            <p:cNvGrpSpPr>
              <a:grpSpLocks/>
            </p:cNvGrpSpPr>
            <p:nvPr/>
          </p:nvGrpSpPr>
          <p:grpSpPr bwMode="auto">
            <a:xfrm>
              <a:off x="1" y="392"/>
              <a:ext cx="5758" cy="1571"/>
              <a:chOff x="1" y="392"/>
              <a:chExt cx="5758" cy="1571"/>
            </a:xfrm>
          </p:grpSpPr>
          <p:sp>
            <p:nvSpPr>
              <p:cNvPr id="2768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768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768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768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768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768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768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7687"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7688"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a:p>
        </p:txBody>
      </p:sp>
      <p:sp>
        <p:nvSpPr>
          <p:cNvPr id="27689"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US"/>
          </a:p>
        </p:txBody>
      </p:sp>
      <p:sp>
        <p:nvSpPr>
          <p:cNvPr id="27690"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8AF8BF08-C3A1-47C3-9CC7-045C156C15EE}" type="slidenum">
              <a:rPr lang="en-US"/>
              <a:pPr/>
              <a:t>‹#›</a:t>
            </a:fld>
            <a:endParaRPr lang="en-US"/>
          </a:p>
        </p:txBody>
      </p:sp>
      <p:sp>
        <p:nvSpPr>
          <p:cNvPr id="2769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r>
              <a:rPr lang="en-US" sz="2800" b="1" cap="all" dirty="0" smtClean="0">
                <a:solidFill>
                  <a:srgbClr val="92D050"/>
                </a:solidFill>
              </a:rPr>
              <a:t>Making a living in the film industry COPYRIGHT for film professionals</a:t>
            </a:r>
            <a:br>
              <a:rPr lang="en-US" sz="2800" b="1" cap="all" dirty="0" smtClean="0">
                <a:solidFill>
                  <a:srgbClr val="92D050"/>
                </a:solidFill>
              </a:rPr>
            </a:br>
            <a:r>
              <a:rPr lang="en-US" sz="4000" b="1" cap="all" dirty="0" smtClean="0">
                <a:solidFill>
                  <a:srgbClr val="92D050"/>
                </a:solidFill>
              </a:rPr>
              <a:t/>
            </a:r>
            <a:br>
              <a:rPr lang="en-US" sz="4000" b="1" cap="all" dirty="0" smtClean="0">
                <a:solidFill>
                  <a:srgbClr val="92D050"/>
                </a:solidFill>
              </a:rPr>
            </a:br>
            <a:r>
              <a:rPr lang="en-US" sz="3200" b="1" dirty="0" smtClean="0">
                <a:solidFill>
                  <a:srgbClr val="92D050"/>
                </a:solidFill>
              </a:rPr>
              <a:t>C</a:t>
            </a:r>
            <a:r>
              <a:rPr lang="en-US" sz="3200" b="1" dirty="0" smtClean="0">
                <a:solidFill>
                  <a:srgbClr val="92D050"/>
                </a:solidFill>
              </a:rPr>
              <a:t>olombo</a:t>
            </a:r>
            <a:r>
              <a:rPr lang="en-US" sz="3200" b="1" dirty="0" smtClean="0">
                <a:solidFill>
                  <a:srgbClr val="92D050"/>
                </a:solidFill>
              </a:rPr>
              <a:t>, Sri </a:t>
            </a:r>
            <a:r>
              <a:rPr lang="en-US" sz="3200" b="1" dirty="0" smtClean="0">
                <a:solidFill>
                  <a:srgbClr val="92D050"/>
                </a:solidFill>
              </a:rPr>
              <a:t>Lanka</a:t>
            </a:r>
            <a:br>
              <a:rPr lang="en-US" sz="3200" b="1" dirty="0" smtClean="0">
                <a:solidFill>
                  <a:srgbClr val="92D050"/>
                </a:solidFill>
              </a:rPr>
            </a:br>
            <a:r>
              <a:rPr lang="en-US" sz="3200" b="1" dirty="0" smtClean="0">
                <a:solidFill>
                  <a:srgbClr val="92D050"/>
                </a:solidFill>
              </a:rPr>
              <a:t>December </a:t>
            </a:r>
            <a:r>
              <a:rPr lang="en-US" sz="3200" b="1" dirty="0" smtClean="0">
                <a:solidFill>
                  <a:srgbClr val="92D050"/>
                </a:solidFill>
              </a:rPr>
              <a:t>15-17, 2014</a:t>
            </a:r>
            <a:r>
              <a:rPr lang="en-US" sz="3200" dirty="0" smtClean="0"/>
              <a:t/>
            </a:r>
            <a:br>
              <a:rPr lang="en-US" sz="3200" dirty="0" smtClean="0"/>
            </a:br>
            <a:r>
              <a:rPr lang="en-US" sz="3200" b="1" cap="all" dirty="0" smtClean="0">
                <a:solidFill>
                  <a:srgbClr val="92D050"/>
                </a:solidFill>
              </a:rPr>
              <a:t> </a:t>
            </a:r>
            <a:endParaRPr lang="en-US" sz="4800" dirty="0"/>
          </a:p>
        </p:txBody>
      </p:sp>
      <p:sp>
        <p:nvSpPr>
          <p:cNvPr id="2051" name="Rectangle 3"/>
          <p:cNvSpPr>
            <a:spLocks noGrp="1" noChangeArrowheads="1"/>
          </p:cNvSpPr>
          <p:nvPr>
            <p:ph type="subTitle" sz="quarter" idx="1"/>
          </p:nvPr>
        </p:nvSpPr>
        <p:spPr>
          <a:xfrm>
            <a:off x="1371600" y="3505200"/>
            <a:ext cx="6400800" cy="2133600"/>
          </a:xfrm>
        </p:spPr>
        <p:txBody>
          <a:bodyPr/>
          <a:lstStyle/>
          <a:p>
            <a:r>
              <a:rPr lang="en-US" sz="2400" dirty="0" smtClean="0"/>
              <a:t>Session 7:</a:t>
            </a:r>
            <a:endParaRPr lang="en-US" sz="2400" dirty="0" smtClean="0"/>
          </a:p>
          <a:p>
            <a:r>
              <a:rPr lang="en-US" sz="2400" dirty="0" smtClean="0"/>
              <a:t>Dispute Resolution </a:t>
            </a:r>
          </a:p>
          <a:p>
            <a:r>
              <a:rPr lang="en-US" sz="2400" dirty="0" smtClean="0"/>
              <a:t>and Trouble-Shooting</a:t>
            </a:r>
          </a:p>
          <a:p>
            <a:endParaRPr lang="en-US" sz="2000" dirty="0" smtClean="0"/>
          </a:p>
          <a:p>
            <a:r>
              <a:rPr lang="en-US" sz="2000" dirty="0" smtClean="0"/>
              <a:t>By Rob Aft</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295400"/>
            <a:ext cx="8229600" cy="4835525"/>
          </a:xfrm>
        </p:spPr>
        <p:txBody>
          <a:bodyPr/>
          <a:lstStyle/>
          <a:p>
            <a:pPr lvl="0">
              <a:buNone/>
            </a:pPr>
            <a:r>
              <a:rPr lang="en-US" sz="2400" dirty="0" smtClean="0"/>
              <a:t>Conclusion:</a:t>
            </a:r>
          </a:p>
          <a:p>
            <a:pPr lvl="0">
              <a:buNone/>
            </a:pPr>
            <a:endParaRPr lang="en-US" sz="2400" dirty="0" smtClean="0"/>
          </a:p>
          <a:p>
            <a:pPr lvl="0">
              <a:buNone/>
            </a:pPr>
            <a:r>
              <a:rPr lang="en-US" sz="2400" dirty="0" smtClean="0"/>
              <a:t>Know the people you’re working with</a:t>
            </a:r>
          </a:p>
          <a:p>
            <a:pPr lvl="0">
              <a:buNone/>
            </a:pPr>
            <a:r>
              <a:rPr lang="en-US" sz="2400" dirty="0" smtClean="0"/>
              <a:t>Educate yourself on agreements and general business issues</a:t>
            </a:r>
          </a:p>
          <a:p>
            <a:pPr lvl="0">
              <a:buNone/>
            </a:pPr>
            <a:r>
              <a:rPr lang="en-US" sz="2400" dirty="0" smtClean="0"/>
              <a:t>Negotiate a favorable dispute resolution clause in all contracts</a:t>
            </a:r>
          </a:p>
          <a:p>
            <a:pPr lvl="0">
              <a:buNone/>
            </a:pPr>
            <a:r>
              <a:rPr lang="en-US" sz="2400" dirty="0" smtClean="0"/>
              <a:t>Understand your options for enforcing your rights</a:t>
            </a:r>
          </a:p>
          <a:p>
            <a:pPr lvl="0">
              <a:buNone/>
            </a:pPr>
            <a:endParaRPr lang="en-US" sz="2400" dirty="0" smtClean="0"/>
          </a:p>
          <a:p>
            <a:pPr lvl="0">
              <a:buNone/>
            </a:pPr>
            <a:r>
              <a:rPr lang="en-US" sz="2400" dirty="0" smtClean="0"/>
              <a:t>Read “From Script to Screen” and “Rights, Camera, Action” from WIPO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Copyright in the Film-Making Process</a:t>
            </a:r>
            <a:endParaRPr lang="en-US" sz="2400" dirty="0"/>
          </a:p>
        </p:txBody>
      </p:sp>
      <p:sp>
        <p:nvSpPr>
          <p:cNvPr id="3" name="Content Placeholder 2"/>
          <p:cNvSpPr>
            <a:spLocks noGrp="1"/>
          </p:cNvSpPr>
          <p:nvPr>
            <p:ph idx="1"/>
          </p:nvPr>
        </p:nvSpPr>
        <p:spPr/>
        <p:txBody>
          <a:bodyPr/>
          <a:lstStyle/>
          <a:p>
            <a:r>
              <a:rPr lang="en-US" dirty="0" smtClean="0"/>
              <a:t>Dispute Resolution Varies by Agreement Topic</a:t>
            </a:r>
          </a:p>
          <a:p>
            <a:pPr lvl="1"/>
            <a:r>
              <a:rPr lang="en-US" dirty="0" smtClean="0"/>
              <a:t>Forum, Legal System, Enforceability</a:t>
            </a:r>
          </a:p>
          <a:p>
            <a:pPr lvl="1"/>
            <a:r>
              <a:rPr lang="en-US" dirty="0" smtClean="0"/>
              <a:t>Labor, Production, Distribution</a:t>
            </a:r>
          </a:p>
          <a:p>
            <a:pPr lvl="1"/>
            <a:r>
              <a:rPr lang="en-US" dirty="0" smtClean="0"/>
              <a:t>Insurers might be involved</a:t>
            </a:r>
          </a:p>
          <a:p>
            <a:pPr lvl="1"/>
            <a:r>
              <a:rPr lang="en-US" dirty="0" smtClean="0"/>
              <a:t>Unions/Guilds might be involved</a:t>
            </a:r>
          </a:p>
          <a:p>
            <a:pPr lvl="1">
              <a:buNone/>
            </a:pPr>
            <a:endParaRPr lang="en-US" dirty="0" smtClean="0"/>
          </a:p>
          <a:p>
            <a:r>
              <a:rPr lang="en-US" dirty="0" smtClean="0"/>
              <a:t>We Will Use Distribution as Example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Copyright in the Film-Making Process</a:t>
            </a:r>
            <a:endParaRPr lang="en-US" sz="2400" dirty="0"/>
          </a:p>
        </p:txBody>
      </p:sp>
      <p:sp>
        <p:nvSpPr>
          <p:cNvPr id="3" name="Content Placeholder 2"/>
          <p:cNvSpPr>
            <a:spLocks noGrp="1"/>
          </p:cNvSpPr>
          <p:nvPr>
            <p:ph idx="1"/>
          </p:nvPr>
        </p:nvSpPr>
        <p:spPr/>
        <p:txBody>
          <a:bodyPr/>
          <a:lstStyle/>
          <a:p>
            <a:r>
              <a:rPr lang="en-US" dirty="0" smtClean="0"/>
              <a:t>Picking The Right Partners</a:t>
            </a:r>
          </a:p>
          <a:p>
            <a:pPr>
              <a:buNone/>
            </a:pPr>
            <a:endParaRPr lang="en-US" dirty="0" smtClean="0"/>
          </a:p>
          <a:p>
            <a:pPr lvl="1"/>
            <a:r>
              <a:rPr lang="en-US" dirty="0" smtClean="0"/>
              <a:t>Producing Partners</a:t>
            </a:r>
          </a:p>
          <a:p>
            <a:pPr lvl="1">
              <a:buNone/>
            </a:pPr>
            <a:endParaRPr lang="en-US" dirty="0" smtClean="0"/>
          </a:p>
          <a:p>
            <a:pPr lvl="1"/>
            <a:r>
              <a:rPr lang="en-US" dirty="0" smtClean="0"/>
              <a:t>Distributors</a:t>
            </a:r>
          </a:p>
          <a:p>
            <a:pPr lvl="1">
              <a:buNone/>
            </a:pPr>
            <a:endParaRPr lang="en-US" dirty="0" smtClean="0"/>
          </a:p>
          <a:p>
            <a:pPr lvl="1"/>
            <a:r>
              <a:rPr lang="en-US" dirty="0" smtClean="0"/>
              <a:t>Finance Partners</a:t>
            </a:r>
          </a:p>
          <a:p>
            <a:pPr lvl="1"/>
            <a:endParaRPr lang="en-US" dirty="0" smtClean="0"/>
          </a:p>
          <a:p>
            <a:pPr lvl="1"/>
            <a:r>
              <a:rPr lang="en-US" dirty="0" smtClean="0"/>
              <a:t>Legal Team</a:t>
            </a:r>
          </a:p>
          <a:p>
            <a:pPr lvl="1">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600200"/>
            <a:ext cx="8382000" cy="4530725"/>
          </a:xfrm>
        </p:spPr>
        <p:txBody>
          <a:bodyPr/>
          <a:lstStyle/>
          <a:p>
            <a:r>
              <a:rPr lang="en-US" dirty="0" smtClean="0"/>
              <a:t>The Most Common Distribution Disputes:</a:t>
            </a:r>
          </a:p>
          <a:p>
            <a:pPr lvl="1"/>
            <a:r>
              <a:rPr lang="en-US" dirty="0" smtClean="0"/>
              <a:t>Non-Payment</a:t>
            </a:r>
          </a:p>
          <a:p>
            <a:pPr lvl="1"/>
            <a:r>
              <a:rPr lang="en-US" dirty="0" smtClean="0"/>
              <a:t>Non-Delivery/Late Delivery/Deficient</a:t>
            </a:r>
          </a:p>
          <a:p>
            <a:pPr lvl="1"/>
            <a:r>
              <a:rPr lang="en-US" dirty="0" smtClean="0"/>
              <a:t>Film Does Not Conform to Pitch</a:t>
            </a:r>
          </a:p>
          <a:p>
            <a:pPr lvl="2"/>
            <a:r>
              <a:rPr lang="en-US" dirty="0" smtClean="0"/>
              <a:t>Essential Elements</a:t>
            </a:r>
          </a:p>
          <a:p>
            <a:pPr lvl="2"/>
            <a:r>
              <a:rPr lang="en-US" dirty="0" smtClean="0"/>
              <a:t>Verbal vs. Written</a:t>
            </a:r>
          </a:p>
          <a:p>
            <a:pPr lvl="2"/>
            <a:r>
              <a:rPr lang="en-US" dirty="0" smtClean="0"/>
              <a:t>Promise vs. Guarantee</a:t>
            </a:r>
          </a:p>
          <a:p>
            <a:pPr lvl="1"/>
            <a:r>
              <a:rPr lang="en-US" dirty="0" smtClean="0"/>
              <a:t>Reporting Violations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143000"/>
            <a:ext cx="8382000" cy="4987925"/>
          </a:xfrm>
        </p:spPr>
        <p:txBody>
          <a:bodyPr/>
          <a:lstStyle/>
          <a:p>
            <a:r>
              <a:rPr lang="en-US" sz="2000" b="1" dirty="0" smtClean="0"/>
              <a:t>Dispute Resolution; Governing Law; Forum</a:t>
            </a:r>
            <a:r>
              <a:rPr lang="en-US" sz="2000" dirty="0" smtClean="0"/>
              <a:t>:  </a:t>
            </a:r>
          </a:p>
          <a:p>
            <a:endParaRPr lang="en-US" sz="2000" dirty="0" smtClean="0"/>
          </a:p>
          <a:p>
            <a:pPr>
              <a:buNone/>
            </a:pPr>
            <a:r>
              <a:rPr lang="en-US" sz="2000" dirty="0" smtClean="0"/>
              <a:t>	Any dispute arising out of or relating to this Agreement will be resolved by binding arbitration under the IFTA Rules of International Arbitration in effect at the time the notice of arbitration is filed; provided, however, that Distributor expressly acknowledges and agrees that Licensor shall be entitled to injunctive or other equitable relief to restrain, prevent or enjoin any breach by Distributor of this Agreement or any infringement of Licensor’s rights in the Pictures.  Distributor further agrees that its remedies will be limited to an action at law for damages, and in no event shall Distributor have the right to seek or obtain any injunctive relief against Licensor relating to this Agreement or the Picture(s), and Distributor hereby waives any right to such relief.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143000"/>
            <a:ext cx="8382000" cy="4987925"/>
          </a:xfrm>
        </p:spPr>
        <p:txBody>
          <a:bodyPr/>
          <a:lstStyle/>
          <a:p>
            <a:r>
              <a:rPr lang="en-US" sz="2000" b="1" dirty="0" smtClean="0"/>
              <a:t>Dispute Resolution; Governing Law; Forum</a:t>
            </a:r>
            <a:r>
              <a:rPr lang="en-US" sz="2000" dirty="0" smtClean="0"/>
              <a:t> Cont’d:  </a:t>
            </a:r>
          </a:p>
          <a:p>
            <a:pPr>
              <a:buNone/>
            </a:pPr>
            <a:r>
              <a:rPr lang="en-US" sz="2000" dirty="0" smtClean="0"/>
              <a:t>	</a:t>
            </a:r>
          </a:p>
          <a:p>
            <a:pPr>
              <a:buNone/>
            </a:pPr>
            <a:r>
              <a:rPr lang="en-US" sz="2000" dirty="0" smtClean="0"/>
              <a:t>	The prevailing party in any arbitration or other legal proceeding brought pursuant hereto shall be entitled to recover all of its attorneys' fees and expenses actually incurred.  This Agreement shall be governed by and interpreted in accordance with the laws of the State of California (without regard to the conflict of laws provisions thereof).  Distributor hereby consents and submits to the jurisdiction of the state and federal courts located in Los Angeles County, California with respect to any action arising out of or relating to this Agreement or the Pictures.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600200"/>
            <a:ext cx="8382000" cy="4530725"/>
          </a:xfrm>
        </p:spPr>
        <p:txBody>
          <a:bodyPr/>
          <a:lstStyle/>
          <a:p>
            <a:r>
              <a:rPr lang="en-US" dirty="0" smtClean="0"/>
              <a:t>The Dispute Resolution Clause:</a:t>
            </a:r>
          </a:p>
          <a:p>
            <a:pPr lvl="1"/>
            <a:r>
              <a:rPr lang="en-US" dirty="0" smtClean="0"/>
              <a:t>Forum</a:t>
            </a:r>
          </a:p>
          <a:p>
            <a:pPr lvl="2"/>
            <a:r>
              <a:rPr lang="en-US" dirty="0" smtClean="0"/>
              <a:t>WIPO Arbitration/Mediation</a:t>
            </a:r>
          </a:p>
          <a:p>
            <a:pPr lvl="2"/>
            <a:r>
              <a:rPr lang="en-US" dirty="0" smtClean="0"/>
              <a:t>Other Alternate Dispute Resolution Mechanism (ADR) – IFTA Arbitration</a:t>
            </a:r>
          </a:p>
          <a:p>
            <a:pPr lvl="2"/>
            <a:r>
              <a:rPr lang="en-US" dirty="0" smtClean="0"/>
              <a:t>Courts</a:t>
            </a:r>
          </a:p>
          <a:p>
            <a:pPr lvl="1"/>
            <a:r>
              <a:rPr lang="en-US" dirty="0" smtClean="0"/>
              <a:t>Governing Law - Choice of Legal System</a:t>
            </a:r>
          </a:p>
          <a:p>
            <a:pPr lvl="1"/>
            <a:r>
              <a:rPr lang="en-US" dirty="0" smtClean="0"/>
              <a:t>When can action be initiated?</a:t>
            </a:r>
          </a:p>
          <a:p>
            <a:pPr lvl="1"/>
            <a:r>
              <a:rPr lang="en-US" dirty="0" smtClean="0"/>
              <a:t>How is action enforced?</a:t>
            </a:r>
          </a:p>
          <a:p>
            <a:pPr lvl="1"/>
            <a:r>
              <a:rPr lang="en-US" dirty="0" smtClean="0"/>
              <a:t>What happens once action is initiated?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295400"/>
            <a:ext cx="8229600" cy="4835525"/>
          </a:xfrm>
        </p:spPr>
        <p:txBody>
          <a:bodyPr/>
          <a:lstStyle/>
          <a:p>
            <a:r>
              <a:rPr lang="en-US" sz="2400" dirty="0" smtClean="0"/>
              <a:t>Understanding the System</a:t>
            </a:r>
          </a:p>
          <a:p>
            <a:pPr lvl="1"/>
            <a:r>
              <a:rPr lang="en-US" sz="2000" dirty="0" smtClean="0"/>
              <a:t>Get to know local legal systems</a:t>
            </a:r>
          </a:p>
          <a:p>
            <a:pPr lvl="2"/>
            <a:r>
              <a:rPr lang="en-US" sz="1800" dirty="0" smtClean="0"/>
              <a:t>How enforceable are judgments?</a:t>
            </a:r>
          </a:p>
          <a:p>
            <a:pPr lvl="2"/>
            <a:r>
              <a:rPr lang="en-US" sz="1800" dirty="0" smtClean="0"/>
              <a:t>Do you need to engage local lawyers?</a:t>
            </a:r>
          </a:p>
          <a:p>
            <a:pPr lvl="1"/>
            <a:r>
              <a:rPr lang="en-US" sz="2000" dirty="0" smtClean="0"/>
              <a:t>Understanding the parties involved</a:t>
            </a:r>
          </a:p>
          <a:p>
            <a:pPr lvl="2"/>
            <a:r>
              <a:rPr lang="en-US" sz="1800" dirty="0" smtClean="0"/>
              <a:t>Are they reasonable?</a:t>
            </a:r>
            <a:r>
              <a:rPr lang="en-US" sz="1600" dirty="0" smtClean="0"/>
              <a:t>	</a:t>
            </a:r>
          </a:p>
          <a:p>
            <a:pPr lvl="3"/>
            <a:r>
              <a:rPr lang="en-US" sz="1800" dirty="0" smtClean="0"/>
              <a:t>Do they have a good reputation for fairness?</a:t>
            </a:r>
          </a:p>
          <a:p>
            <a:pPr lvl="3"/>
            <a:r>
              <a:rPr lang="en-US" sz="1800" dirty="0" smtClean="0"/>
              <a:t>Is there any way to avoid arbitration/litigation?</a:t>
            </a:r>
          </a:p>
          <a:p>
            <a:pPr lvl="2"/>
            <a:r>
              <a:rPr lang="en-US" sz="1800" dirty="0" smtClean="0"/>
              <a:t>Some entities probably shouldn’t be sued</a:t>
            </a:r>
          </a:p>
          <a:p>
            <a:pPr lvl="3"/>
            <a:r>
              <a:rPr lang="en-US" sz="1800" dirty="0" smtClean="0"/>
              <a:t>Fraud (can’t collect judgment)</a:t>
            </a:r>
          </a:p>
          <a:p>
            <a:pPr lvl="3"/>
            <a:r>
              <a:rPr lang="en-US" sz="1800" dirty="0" smtClean="0"/>
              <a:t>Studios (too expensive)</a:t>
            </a:r>
          </a:p>
          <a:p>
            <a:pPr lvl="1"/>
            <a:r>
              <a:rPr lang="en-US" sz="2000" dirty="0" smtClean="0"/>
              <a:t>Understanding the potential costs</a:t>
            </a:r>
          </a:p>
          <a:p>
            <a:pPr lvl="2"/>
            <a:r>
              <a:rPr lang="en-US" sz="1800" dirty="0" smtClean="0"/>
              <a:t>Experts</a:t>
            </a:r>
          </a:p>
          <a:p>
            <a:pPr lvl="2"/>
            <a:r>
              <a:rPr lang="en-US" sz="1800" dirty="0" smtClean="0"/>
              <a:t>Arbitration Fees</a:t>
            </a:r>
          </a:p>
          <a:p>
            <a:pPr lvl="2"/>
            <a:r>
              <a:rPr lang="en-US" sz="1800" dirty="0" smtClean="0"/>
              <a:t>Outside lawyers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Dispute Resolution</a:t>
            </a:r>
            <a:endParaRPr lang="en-US" sz="3200" dirty="0"/>
          </a:p>
        </p:txBody>
      </p:sp>
      <p:sp>
        <p:nvSpPr>
          <p:cNvPr id="3" name="Content Placeholder 2"/>
          <p:cNvSpPr>
            <a:spLocks noGrp="1"/>
          </p:cNvSpPr>
          <p:nvPr>
            <p:ph idx="1"/>
          </p:nvPr>
        </p:nvSpPr>
        <p:spPr>
          <a:xfrm>
            <a:off x="457200" y="1600200"/>
            <a:ext cx="8382000" cy="4530725"/>
          </a:xfrm>
        </p:spPr>
        <p:txBody>
          <a:bodyPr/>
          <a:lstStyle/>
          <a:p>
            <a:r>
              <a:rPr lang="en-US" dirty="0" smtClean="0"/>
              <a:t>Initiating Action:</a:t>
            </a:r>
          </a:p>
          <a:p>
            <a:pPr>
              <a:buNone/>
            </a:pPr>
            <a:endParaRPr lang="en-US" dirty="0" smtClean="0"/>
          </a:p>
          <a:p>
            <a:pPr lvl="1"/>
            <a:r>
              <a:rPr lang="en-US" dirty="0" smtClean="0"/>
              <a:t>Try to Resolve in a Friendly Way First</a:t>
            </a:r>
          </a:p>
          <a:p>
            <a:pPr lvl="1">
              <a:buNone/>
            </a:pPr>
            <a:endParaRPr lang="en-US" dirty="0" smtClean="0"/>
          </a:p>
          <a:p>
            <a:pPr lvl="1"/>
            <a:r>
              <a:rPr lang="en-US" dirty="0" smtClean="0"/>
              <a:t>Initiate Action Only on Expert Advice (Usually a Lawyer)</a:t>
            </a:r>
          </a:p>
        </p:txBody>
      </p:sp>
    </p:spTree>
  </p:cSld>
  <p:clrMapOvr>
    <a:masterClrMapping/>
  </p:clrMapOvr>
</p:sld>
</file>

<file path=ppt/theme/theme1.xml><?xml version="1.0" encoding="utf-8"?>
<a:theme xmlns:a="http://schemas.openxmlformats.org/drawingml/2006/main" name="Globe">
  <a:themeElements>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9354</TotalTime>
  <Words>277</Words>
  <Application>Microsoft Office PowerPoint</Application>
  <PresentationFormat>On-screen Show (4:3)</PresentationFormat>
  <Paragraphs>82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Globe</vt:lpstr>
      <vt:lpstr>Making a living in the film industry COPYRIGHT for film professionals  Colombo, Sri Lanka December 15-17, 2014  </vt:lpstr>
      <vt:lpstr>Copyright in the Film-Making Process</vt:lpstr>
      <vt:lpstr>Copyright in the Film-Making Process</vt:lpstr>
      <vt:lpstr>Dispute Resolution</vt:lpstr>
      <vt:lpstr>Dispute Resolution</vt:lpstr>
      <vt:lpstr>Dispute Resolution</vt:lpstr>
      <vt:lpstr>Dispute Resolution</vt:lpstr>
      <vt:lpstr>Dispute Resolution</vt:lpstr>
      <vt:lpstr>Dispute Resolution</vt:lpstr>
      <vt:lpstr>Dispute Resolution</vt:lpstr>
    </vt:vector>
  </TitlesOfParts>
  <Company>none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Leadership Academy  at the  SNU School of  Business Administration</dc:title>
  <dc:creator>Rob Aft</dc:creator>
  <cp:lastModifiedBy>Rob</cp:lastModifiedBy>
  <cp:revision>159</cp:revision>
  <dcterms:created xsi:type="dcterms:W3CDTF">2006-02-09T17:39:30Z</dcterms:created>
  <dcterms:modified xsi:type="dcterms:W3CDTF">2014-12-03T19:35:56Z</dcterms:modified>
</cp:coreProperties>
</file>