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9" r:id="rId3"/>
    <p:sldId id="308" r:id="rId4"/>
    <p:sldId id="316" r:id="rId5"/>
    <p:sldId id="317" r:id="rId6"/>
    <p:sldId id="313" r:id="rId7"/>
    <p:sldId id="314" r:id="rId8"/>
    <p:sldId id="315" r:id="rId9"/>
    <p:sldId id="318" r:id="rId10"/>
    <p:sldId id="310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93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6626A028-9DB4-4CD8-939B-CF45771EEE0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4989F-F659-4E0D-B8CE-833612E2D729}" type="datetimeFigureOut">
              <a:rPr lang="en-US" smtClean="0"/>
              <a:pPr/>
              <a:t>8/22/2014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33AB0-3242-4E7F-A8B9-D3412A007D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2867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7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7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67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67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8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69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9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0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03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870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0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70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871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71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871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8713" name="Rectangle 4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714" name="Rectangle 4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8715" name="Rectangle 4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11993E5-91F2-40E7-AFE3-E94D37D04F0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08397-1A1F-43F8-9411-2A04EACA3E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7F458-EB0B-48E0-A253-1C816FB013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D14781E-25F9-418D-9B8F-CB9041656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D1E4A83-FABF-451D-8FF5-09268719E5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1C116B9-A5D5-4F3C-844F-4911D5936E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A0175-F675-4F51-984E-6E1D935E4E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8F863-1BE8-4F7A-ADAA-F0B410B20E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ADE7E-15E1-4C2C-BEB7-EA6EDF491E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34CA6-031C-4167-8FCE-39A0B84191A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132201-55B6-41BF-89B3-685629C7E5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C986F-C8FA-4312-8BB2-D5B6A24E3A5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36A2C-FCBD-4E9B-857C-32AEF4834CD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336E18-6823-4199-B8D4-27A4B42B00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2765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5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54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765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6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6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6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767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7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7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27679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768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8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8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768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8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768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768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769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AF8BF08-C3A1-47C3-9CC7-045C156C15E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769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gif"/><Relationship Id="rId17" Type="http://schemas.openxmlformats.org/officeDocument/2006/relationships/image" Target="../media/image16.png"/><Relationship Id="rId2" Type="http://schemas.openxmlformats.org/officeDocument/2006/relationships/image" Target="../media/image1.jpeg"/><Relationship Id="rId16" Type="http://schemas.openxmlformats.org/officeDocument/2006/relationships/image" Target="../media/image15.jpe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5.gif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5" Type="http://schemas.openxmlformats.org/officeDocument/2006/relationships/image" Target="../media/image1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gif"/><Relationship Id="rId14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fr-CH" sz="2800" b="1" dirty="0" smtClean="0"/>
              <a:t/>
            </a:r>
            <a:br>
              <a:rPr lang="fr-CH" sz="2800" b="1" dirty="0" smtClean="0"/>
            </a:br>
            <a:r>
              <a:rPr lang="fr-CH" sz="2800" b="1" dirty="0" smtClean="0"/>
              <a:t/>
            </a:r>
            <a:br>
              <a:rPr lang="fr-CH" sz="2800" b="1" dirty="0" smtClean="0"/>
            </a:br>
            <a:r>
              <a:rPr lang="fr-CH" sz="2800" b="1" dirty="0" smtClean="0"/>
              <a:t/>
            </a:r>
            <a:br>
              <a:rPr lang="fr-CH" sz="2800" b="1" dirty="0" smtClean="0"/>
            </a:br>
            <a:r>
              <a:rPr lang="fr-CH" sz="2800" b="1" dirty="0" smtClean="0"/>
              <a:t/>
            </a:r>
            <a:br>
              <a:rPr lang="fr-CH" sz="2800" b="1" dirty="0" smtClean="0"/>
            </a:br>
            <a:r>
              <a:rPr lang="fr-CH" sz="2400" b="1" dirty="0" smtClean="0"/>
              <a:t>Séminaire </a:t>
            </a:r>
            <a:r>
              <a:rPr lang="fr-CH" sz="2400" b="1" dirty="0" smtClean="0"/>
              <a:t>de Formation des Acteurs du Cinéma et de </a:t>
            </a:r>
            <a:r>
              <a:rPr lang="fr-CH" sz="2400" b="1" dirty="0" smtClean="0"/>
              <a:t>l’Audiovisuel</a:t>
            </a:r>
            <a:br>
              <a:rPr lang="fr-CH" sz="2400" b="1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fr-CH" sz="2400" b="1" i="1" dirty="0" smtClean="0"/>
              <a:t>«</a:t>
            </a:r>
            <a:r>
              <a:rPr lang="fr-CH" sz="2400" b="1" i="1" dirty="0" smtClean="0"/>
              <a:t> Renforcement du Secteur Audiovisuel au Sénégal et dans Certains Pays d’Afrique »</a:t>
            </a:r>
            <a:r>
              <a:rPr lang="fr-CH" sz="3200" b="1" i="1" dirty="0" smtClean="0"/>
              <a:t/>
            </a:r>
            <a:br>
              <a:rPr lang="fr-CH" sz="3200" b="1" i="1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2400" b="1" cap="all" dirty="0" err="1" smtClean="0">
                <a:solidFill>
                  <a:srgbClr val="92D050"/>
                </a:solidFill>
              </a:rPr>
              <a:t>dakar</a:t>
            </a:r>
            <a:r>
              <a:rPr lang="en-US" sz="2400" b="1" cap="all" dirty="0" smtClean="0">
                <a:solidFill>
                  <a:srgbClr val="92D050"/>
                </a:solidFill>
              </a:rPr>
              <a:t> – 1, 2 </a:t>
            </a:r>
            <a:r>
              <a:rPr lang="en-US" sz="2400" b="1" cap="all" dirty="0" err="1" smtClean="0">
                <a:solidFill>
                  <a:srgbClr val="92D050"/>
                </a:solidFill>
              </a:rPr>
              <a:t>Septembre</a:t>
            </a:r>
            <a:r>
              <a:rPr lang="en-US" sz="2400" b="1" cap="all" dirty="0" smtClean="0">
                <a:solidFill>
                  <a:srgbClr val="92D050"/>
                </a:solidFill>
              </a:rPr>
              <a:t>, 2014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cap="all" dirty="0" smtClean="0">
                <a:solidFill>
                  <a:srgbClr val="92D050"/>
                </a:solidFill>
              </a:rPr>
              <a:t> </a:t>
            </a:r>
            <a:endParaRPr lang="en-US" sz="4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352800"/>
            <a:ext cx="6400800" cy="2286000"/>
          </a:xfrm>
        </p:spPr>
        <p:txBody>
          <a:bodyPr/>
          <a:lstStyle/>
          <a:p>
            <a:r>
              <a:rPr lang="en-US" b="1" dirty="0" smtClean="0"/>
              <a:t>The </a:t>
            </a:r>
            <a:r>
              <a:rPr lang="en-US" b="1" dirty="0" smtClean="0"/>
              <a:t>Future of  Film, TV, New Media Industries: A Window of Opportunity </a:t>
            </a:r>
            <a:endParaRPr lang="en-US" dirty="0" smtClean="0"/>
          </a:p>
          <a:p>
            <a:endParaRPr lang="en-US" sz="2000" dirty="0" smtClean="0"/>
          </a:p>
          <a:p>
            <a:r>
              <a:rPr lang="en-US" sz="2000" dirty="0" smtClean="0"/>
              <a:t>Rob Aft</a:t>
            </a:r>
            <a:endParaRPr lang="en-US" sz="2000" dirty="0" smtClean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The Future of  Film, TV, New Media Industries: A Window of Opportunity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sz="2800" dirty="0" smtClean="0"/>
              <a:t>Conclusion:</a:t>
            </a:r>
          </a:p>
          <a:p>
            <a:pPr lvl="0">
              <a:buNone/>
            </a:pPr>
            <a:endParaRPr lang="en-US" sz="2800" dirty="0" smtClean="0"/>
          </a:p>
          <a:p>
            <a:pPr lvl="0">
              <a:buNone/>
            </a:pPr>
            <a:r>
              <a:rPr lang="en-US" sz="2800" u="sng" dirty="0" smtClean="0"/>
              <a:t>Understand </a:t>
            </a:r>
            <a:r>
              <a:rPr lang="en-US" sz="2800" dirty="0" smtClean="0"/>
              <a:t>the Available Release Platforms and how to maximize revenues from each window</a:t>
            </a:r>
          </a:p>
          <a:p>
            <a:pPr lvl="0">
              <a:buNone/>
            </a:pPr>
            <a:r>
              <a:rPr lang="en-US" sz="2800" u="sng" dirty="0" smtClean="0"/>
              <a:t>Educate yourself </a:t>
            </a:r>
            <a:r>
              <a:rPr lang="en-US" sz="2800" dirty="0" smtClean="0"/>
              <a:t>on agreements and general business issues – ask people actively engaged in the business (recently)</a:t>
            </a:r>
          </a:p>
          <a:p>
            <a:pPr lvl="0">
              <a:buNone/>
            </a:pPr>
            <a:r>
              <a:rPr lang="en-US" sz="2800" u="sng" dirty="0" smtClean="0"/>
              <a:t>Be Proactive </a:t>
            </a:r>
            <a:r>
              <a:rPr lang="en-US" sz="2800" dirty="0" smtClean="0"/>
              <a:t>and Take Risks – Don’t Wait Until the Business Model is Perfect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The Future of  Film, TV, New Media Industries: A Window of Opportunity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68400" lvl="1" indent="-711200">
              <a:lnSpc>
                <a:spcPct val="90000"/>
              </a:lnSpc>
            </a:pPr>
            <a:r>
              <a:rPr lang="en-US" dirty="0" smtClean="0"/>
              <a:t>Release Windows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Ultra VOD (rare)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Theatrical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Premium Video-on-Demand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DVD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Transactional VOD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sz="1800" dirty="0" smtClean="0"/>
              <a:t>Cable/Satellite/iTunes/Amazon</a:t>
            </a:r>
          </a:p>
          <a:p>
            <a:pPr marL="2482850" lvl="4" indent="-711200">
              <a:lnSpc>
                <a:spcPct val="90000"/>
              </a:lnSpc>
            </a:pPr>
            <a:r>
              <a:rPr lang="en-US" sz="1800" dirty="0" smtClean="0"/>
              <a:t>Digital Purchase</a:t>
            </a:r>
          </a:p>
          <a:p>
            <a:pPr marL="2482850" lvl="4" indent="-711200">
              <a:lnSpc>
                <a:spcPct val="90000"/>
              </a:lnSpc>
            </a:pPr>
            <a:r>
              <a:rPr lang="en-US" sz="1800" dirty="0" smtClean="0"/>
              <a:t>Digital Rental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Pay TV (Satellite and Cable)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sz="1800" dirty="0" smtClean="0"/>
              <a:t>HBO Asia, AXN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Subscription VOD (Streaming)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sz="1800" dirty="0" smtClean="0"/>
              <a:t>Netflix, Amazon Prime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Other TV – Cable/Satellite/Broadcast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800" dirty="0" smtClean="0"/>
              <a:t>Ad-Supported VOD Streaming (YouTube)</a:t>
            </a: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The Future of  Film, TV, New Media Industries: A Window of Opportunity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Distribution Platforms</a:t>
            </a:r>
          </a:p>
          <a:p>
            <a:pPr>
              <a:buNone/>
            </a:pPr>
            <a:endParaRPr lang="en-US" sz="2800" dirty="0" smtClean="0"/>
          </a:p>
          <a:p>
            <a:pPr lvl="1"/>
            <a:r>
              <a:rPr lang="en-US" dirty="0" smtClean="0"/>
              <a:t>Device Generally Irrelevant</a:t>
            </a:r>
          </a:p>
          <a:p>
            <a:pPr lvl="2"/>
            <a:r>
              <a:rPr lang="en-US" sz="2000" dirty="0" smtClean="0"/>
              <a:t>TV</a:t>
            </a:r>
          </a:p>
          <a:p>
            <a:pPr lvl="2"/>
            <a:r>
              <a:rPr lang="en-US" sz="2000" dirty="0" smtClean="0"/>
              <a:t>Computer</a:t>
            </a:r>
          </a:p>
          <a:p>
            <a:pPr lvl="2"/>
            <a:r>
              <a:rPr lang="en-US" sz="2000" dirty="0" smtClean="0"/>
              <a:t>Tablet</a:t>
            </a:r>
          </a:p>
          <a:p>
            <a:pPr lvl="2"/>
            <a:r>
              <a:rPr lang="en-US" sz="2000" dirty="0" smtClean="0"/>
              <a:t>Game Consoles</a:t>
            </a:r>
          </a:p>
          <a:p>
            <a:pPr lvl="2"/>
            <a:r>
              <a:rPr lang="en-US" sz="2000" dirty="0" smtClean="0"/>
              <a:t>Phone</a:t>
            </a:r>
          </a:p>
          <a:p>
            <a:pPr lvl="2"/>
            <a:r>
              <a:rPr lang="en-US" sz="2000" dirty="0" smtClean="0"/>
              <a:t>Cloud - </a:t>
            </a:r>
            <a:r>
              <a:rPr lang="en-US" sz="2000" dirty="0" err="1" smtClean="0">
                <a:cs typeface="Arial" pitchFamily="34" charset="0"/>
              </a:rPr>
              <a:t>UltraViolet</a:t>
            </a:r>
            <a:r>
              <a:rPr lang="en-US" sz="2000" dirty="0" smtClean="0">
                <a:cs typeface="Arial" pitchFamily="34" charset="0"/>
              </a:rPr>
              <a:t> industry standard for fully interoperable cloud storage and access</a:t>
            </a:r>
            <a:endParaRPr lang="en-US" sz="20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3765550"/>
          </a:xfrm>
        </p:spPr>
        <p:txBody>
          <a:bodyPr/>
          <a:lstStyle/>
          <a:p>
            <a:r>
              <a:rPr lang="en-US" sz="3200" dirty="0" smtClean="0"/>
              <a:t>New Distribution Platforms</a:t>
            </a:r>
            <a:endParaRPr lang="en-US" sz="3200" dirty="0"/>
          </a:p>
        </p:txBody>
      </p:sp>
      <p:sp>
        <p:nvSpPr>
          <p:cNvPr id="39" name="Content Placeholder 3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0" name="Text Placeholder 3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505200" y="228600"/>
            <a:ext cx="5334001" cy="6248400"/>
          </a:xfrm>
          <a:prstGeom prst="rect">
            <a:avLst/>
          </a:prstGeom>
          <a:solidFill>
            <a:schemeClr val="tx1"/>
          </a:solidFill>
          <a:ln>
            <a:solidFill>
              <a:srgbClr val="0B4354"/>
            </a:solidFill>
          </a:ln>
          <a:effectLst>
            <a:outerShdw blurRad="50800" dist="38100" dir="2700000" algn="tl" rotWithShape="0">
              <a:srgbClr val="336699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635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 descr="apple-itunes-logo-prima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91200" y="457200"/>
            <a:ext cx="1616545" cy="1616545"/>
          </a:xfrm>
          <a:prstGeom prst="rect">
            <a:avLst/>
          </a:prstGeom>
        </p:spPr>
      </p:pic>
      <p:pic>
        <p:nvPicPr>
          <p:cNvPr id="22" name="Picture 21" descr="comcast-xfinity-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39000" y="609600"/>
            <a:ext cx="1362293" cy="709619"/>
          </a:xfrm>
          <a:prstGeom prst="rect">
            <a:avLst/>
          </a:prstGeom>
        </p:spPr>
      </p:pic>
      <p:pic>
        <p:nvPicPr>
          <p:cNvPr id="23" name="Picture 22" descr="google-play-logo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038600" y="3200400"/>
            <a:ext cx="2026165" cy="1284513"/>
          </a:xfrm>
          <a:prstGeom prst="rect">
            <a:avLst/>
          </a:prstGeom>
        </p:spPr>
      </p:pic>
      <p:pic>
        <p:nvPicPr>
          <p:cNvPr id="24" name="Picture 23" descr="IN2MOVIES-logo-Warner-Bros-Entertainment-Inc-00457-2006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96000" y="2057400"/>
            <a:ext cx="1624013" cy="642938"/>
          </a:xfrm>
          <a:prstGeom prst="rect">
            <a:avLst/>
          </a:prstGeom>
        </p:spPr>
      </p:pic>
      <p:pic>
        <p:nvPicPr>
          <p:cNvPr id="25" name="Picture 24" descr="amazon_vod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114800" y="762000"/>
            <a:ext cx="1694495" cy="362459"/>
          </a:xfrm>
          <a:prstGeom prst="rect">
            <a:avLst/>
          </a:prstGeom>
        </p:spPr>
      </p:pic>
      <p:pic>
        <p:nvPicPr>
          <p:cNvPr id="26" name="Picture 25" descr="LoveFilm-Logo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114800" y="2286000"/>
            <a:ext cx="1503291" cy="483871"/>
          </a:xfrm>
          <a:prstGeom prst="rect">
            <a:avLst/>
          </a:prstGeom>
        </p:spPr>
      </p:pic>
      <p:pic>
        <p:nvPicPr>
          <p:cNvPr id="27" name="Picture 26" descr="logo_movistar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553200" y="3048000"/>
            <a:ext cx="582795" cy="603775"/>
          </a:xfrm>
          <a:prstGeom prst="rect">
            <a:avLst/>
          </a:prstGeom>
        </p:spPr>
      </p:pic>
      <p:pic>
        <p:nvPicPr>
          <p:cNvPr id="28" name="Picture 27" descr="twc_logo_detail.gif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096000" y="5105400"/>
            <a:ext cx="1284886" cy="703405"/>
          </a:xfrm>
          <a:prstGeom prst="rect">
            <a:avLst/>
          </a:prstGeom>
        </p:spPr>
      </p:pic>
      <p:pic>
        <p:nvPicPr>
          <p:cNvPr id="29" name="Picture 28" descr="DirecTV_logo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181600" y="4267200"/>
            <a:ext cx="788212" cy="595008"/>
          </a:xfrm>
          <a:prstGeom prst="rect">
            <a:avLst/>
          </a:prstGeom>
        </p:spPr>
      </p:pic>
      <p:pic>
        <p:nvPicPr>
          <p:cNvPr id="30" name="Picture 29" descr="orange logo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7696200" y="3124200"/>
            <a:ext cx="651638" cy="651638"/>
          </a:xfrm>
          <a:prstGeom prst="rect">
            <a:avLst/>
          </a:prstGeom>
        </p:spPr>
      </p:pic>
      <p:pic>
        <p:nvPicPr>
          <p:cNvPr id="31" name="Picture 30" descr="netflix_logo.gif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343400" y="5334000"/>
            <a:ext cx="972901" cy="451328"/>
          </a:xfrm>
          <a:prstGeom prst="rect">
            <a:avLst/>
          </a:prstGeom>
        </p:spPr>
      </p:pic>
      <p:pic>
        <p:nvPicPr>
          <p:cNvPr id="32" name="Picture 31" descr="youku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705600" y="4191000"/>
            <a:ext cx="1612360" cy="475740"/>
          </a:xfrm>
          <a:prstGeom prst="rect">
            <a:avLst/>
          </a:prstGeom>
        </p:spPr>
      </p:pic>
      <p:pic>
        <p:nvPicPr>
          <p:cNvPr id="33" name="Picture 32" descr="facebook-logo1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001000" y="5181600"/>
            <a:ext cx="631783" cy="631783"/>
          </a:xfrm>
          <a:prstGeom prst="rect">
            <a:avLst/>
          </a:prstGeom>
        </p:spPr>
      </p:pic>
      <p:pic>
        <p:nvPicPr>
          <p:cNvPr id="34" name="Picture 33" descr="Xbox Logo (1)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7696200" y="1600200"/>
            <a:ext cx="980160" cy="744922"/>
          </a:xfrm>
          <a:prstGeom prst="rect">
            <a:avLst/>
          </a:prstGeom>
        </p:spPr>
      </p:pic>
      <p:pic>
        <p:nvPicPr>
          <p:cNvPr id="35" name="Picture 34" descr="vudu_logo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4572000" y="2895600"/>
            <a:ext cx="1045013" cy="586949"/>
          </a:xfrm>
          <a:prstGeom prst="rect">
            <a:avLst/>
          </a:prstGeom>
        </p:spPr>
      </p:pic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24000"/>
            <a:ext cx="1298248" cy="298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The Future of  Film, TV, New Media Industries: A Window of Opportunity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Distribution Platforms</a:t>
            </a:r>
          </a:p>
          <a:p>
            <a:pPr lvl="1"/>
            <a:r>
              <a:rPr lang="en-US" dirty="0" smtClean="0"/>
              <a:t>VOD for Full-Length Feature Films</a:t>
            </a:r>
          </a:p>
          <a:p>
            <a:pPr lvl="2"/>
            <a:r>
              <a:rPr lang="en-US" dirty="0" smtClean="0"/>
              <a:t>Transactional (iTunes, Amazon, Cable/Satellite)</a:t>
            </a:r>
          </a:p>
          <a:p>
            <a:pPr lvl="3"/>
            <a:r>
              <a:rPr lang="en-US" sz="2400" dirty="0" smtClean="0"/>
              <a:t>Ultra (before theatrical run)</a:t>
            </a:r>
          </a:p>
          <a:p>
            <a:pPr lvl="3"/>
            <a:r>
              <a:rPr lang="en-US" sz="2400" dirty="0" smtClean="0"/>
              <a:t>Premium (during theatrical run)</a:t>
            </a:r>
          </a:p>
          <a:p>
            <a:pPr lvl="3"/>
            <a:r>
              <a:rPr lang="en-US" sz="2400" dirty="0" smtClean="0"/>
              <a:t>Standard (after theatrical)</a:t>
            </a:r>
          </a:p>
          <a:p>
            <a:pPr lvl="2"/>
            <a:r>
              <a:rPr lang="en-US" dirty="0" smtClean="0"/>
              <a:t>Subscription (Netflix, Amazon Prime)</a:t>
            </a:r>
          </a:p>
          <a:p>
            <a:pPr lvl="2"/>
            <a:r>
              <a:rPr lang="en-US" dirty="0" smtClean="0"/>
              <a:t>Ad-Supported (YouTube – 55/45 split)</a:t>
            </a:r>
          </a:p>
          <a:p>
            <a:pPr lvl="3"/>
            <a:r>
              <a:rPr lang="en-US" dirty="0" smtClean="0"/>
              <a:t>Channel Model or MCN – Multi-Channel Network</a:t>
            </a:r>
          </a:p>
          <a:p>
            <a:pPr lvl="2"/>
            <a:r>
              <a:rPr lang="en-US" dirty="0" smtClean="0"/>
              <a:t>Pirate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The Future of  Film, TV, New Media Industries: A Window of Opportunity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New Distribution Formats</a:t>
            </a:r>
          </a:p>
          <a:p>
            <a:pPr lvl="2"/>
            <a:r>
              <a:rPr lang="en-US" dirty="0" smtClean="0"/>
              <a:t>TV Series</a:t>
            </a:r>
          </a:p>
          <a:p>
            <a:pPr lvl="2"/>
            <a:r>
              <a:rPr lang="en-US" dirty="0" smtClean="0"/>
              <a:t>Web Series (</a:t>
            </a:r>
            <a:r>
              <a:rPr lang="en-US" dirty="0" err="1" smtClean="0"/>
              <a:t>Webisodes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Film Clips</a:t>
            </a:r>
          </a:p>
          <a:p>
            <a:pPr lvl="2"/>
            <a:r>
              <a:rPr lang="en-US" dirty="0" smtClean="0"/>
              <a:t>User-Generated Content</a:t>
            </a:r>
          </a:p>
          <a:p>
            <a:pPr lvl="3"/>
            <a:r>
              <a:rPr lang="en-US" dirty="0" smtClean="0"/>
              <a:t>Cat Videos</a:t>
            </a:r>
          </a:p>
          <a:p>
            <a:pPr lvl="3"/>
            <a:r>
              <a:rPr lang="en-US" dirty="0" smtClean="0"/>
              <a:t>Anything you can imagine</a:t>
            </a:r>
          </a:p>
          <a:p>
            <a:pPr lvl="3"/>
            <a:endParaRPr lang="en-US" dirty="0" smtClean="0"/>
          </a:p>
        </p:txBody>
      </p:sp>
      <p:pic>
        <p:nvPicPr>
          <p:cNvPr id="5" name="Content Placeholder 4" descr="Grumpy Cat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968478" y="1600200"/>
            <a:ext cx="3398044" cy="4530725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The Future of  Film, TV, New Media Industries: A Window of Opportunity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68400" lvl="1" indent="-711200">
              <a:lnSpc>
                <a:spcPct val="90000"/>
              </a:lnSpc>
            </a:pPr>
            <a:r>
              <a:rPr lang="en-US" dirty="0" smtClean="0"/>
              <a:t>Revenue Models</a:t>
            </a:r>
          </a:p>
          <a:p>
            <a:pPr marL="1168400" lvl="1" indent="-711200">
              <a:lnSpc>
                <a:spcPct val="90000"/>
              </a:lnSpc>
              <a:buNone/>
            </a:pPr>
            <a:endParaRPr lang="en-US" dirty="0" smtClean="0"/>
          </a:p>
          <a:p>
            <a:pPr marL="1568450" lvl="2" indent="-711200">
              <a:lnSpc>
                <a:spcPct val="90000"/>
              </a:lnSpc>
            </a:pPr>
            <a:r>
              <a:rPr lang="en-US" dirty="0" smtClean="0"/>
              <a:t>Transactional VOD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dirty="0" smtClean="0"/>
              <a:t>Price Point (Premium vs. Standard)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dirty="0" smtClean="0"/>
              <a:t>Revenue Share with Platform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dirty="0" smtClean="0"/>
              <a:t>Subscription VOD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dirty="0" smtClean="0"/>
              <a:t>Subscription Fees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dirty="0" smtClean="0"/>
              <a:t>Revenue Share with Platform/Advances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dirty="0" smtClean="0"/>
              <a:t>Ad-Supported VOD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dirty="0" smtClean="0"/>
              <a:t>Ad Rates (vary by platform)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dirty="0" smtClean="0"/>
              <a:t>Revenue Share with Platform</a:t>
            </a:r>
          </a:p>
          <a:p>
            <a:pPr marL="2025650" lvl="3" indent="-711200">
              <a:lnSpc>
                <a:spcPct val="90000"/>
              </a:lnSpc>
            </a:pPr>
            <a:endParaRPr lang="en-US" dirty="0" smtClean="0"/>
          </a:p>
          <a:p>
            <a:pPr marL="2025650" lvl="3" indent="-7112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The Future of  Film, TV, New Media Industries: A Window of Opportunity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68400" lvl="1" indent="-711200" algn="ctr">
              <a:lnSpc>
                <a:spcPct val="90000"/>
              </a:lnSpc>
              <a:buNone/>
            </a:pPr>
            <a:r>
              <a:rPr lang="en-US" sz="2400" dirty="0" smtClean="0"/>
              <a:t>What is Different About New Media Contracts?</a:t>
            </a:r>
          </a:p>
          <a:p>
            <a:pPr marL="1168400" lvl="1" indent="-711200">
              <a:lnSpc>
                <a:spcPct val="90000"/>
              </a:lnSpc>
            </a:pPr>
            <a:endParaRPr lang="en-US" sz="2000" dirty="0" smtClean="0"/>
          </a:p>
          <a:p>
            <a:pPr marL="1168400" lvl="1" indent="-711200">
              <a:lnSpc>
                <a:spcPct val="90000"/>
              </a:lnSpc>
            </a:pPr>
            <a:r>
              <a:rPr lang="en-US" sz="2000" dirty="0" smtClean="0"/>
              <a:t>Contractual Considerations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600" dirty="0" smtClean="0"/>
              <a:t>Exclusivity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600" dirty="0" smtClean="0"/>
              <a:t>Which Distribution Window?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600" dirty="0" smtClean="0"/>
              <a:t>Geo-Blocking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600" dirty="0" smtClean="0"/>
              <a:t>Global Distribution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600" dirty="0" smtClean="0"/>
              <a:t>Payment Terms/Reporting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600" dirty="0" smtClean="0"/>
              <a:t>Producer Control of Revenues (ad-timing/sales)</a:t>
            </a:r>
          </a:p>
          <a:p>
            <a:pPr marL="1168400" lvl="1" indent="-711200">
              <a:lnSpc>
                <a:spcPct val="90000"/>
              </a:lnSpc>
            </a:pPr>
            <a:r>
              <a:rPr lang="en-US" sz="2000" dirty="0" smtClean="0"/>
              <a:t>Producer Obligations/Involvement                       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600" dirty="0" smtClean="0"/>
              <a:t>Delivery Considerations/Costs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600" dirty="0" smtClean="0"/>
              <a:t>Marketing to Affiliate Community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600" dirty="0" smtClean="0"/>
              <a:t>General Promotion</a:t>
            </a:r>
          </a:p>
          <a:p>
            <a:pPr marL="1568450" lvl="2" indent="-711200">
              <a:lnSpc>
                <a:spcPct val="90000"/>
              </a:lnSpc>
            </a:pPr>
            <a:r>
              <a:rPr lang="en-US" sz="1600" dirty="0" smtClean="0"/>
              <a:t>Do Not Violate Agreements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sz="1200" dirty="0" smtClean="0"/>
              <a:t>Exclusivity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sz="1200" dirty="0" smtClean="0"/>
              <a:t>Territorial Restrictions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sz="1200" dirty="0" smtClean="0"/>
              <a:t>Window</a:t>
            </a:r>
            <a:endParaRPr lang="en-US" dirty="0" smtClean="0"/>
          </a:p>
          <a:p>
            <a:pPr marL="2025650" lvl="3" indent="-7112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 smtClean="0"/>
              <a:t>The Future of  Film, TV, New Media Industries: A Window of Opportunity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68400" lvl="1" indent="-711200">
              <a:lnSpc>
                <a:spcPct val="90000"/>
              </a:lnSpc>
            </a:pPr>
            <a:r>
              <a:rPr lang="en-US" dirty="0" smtClean="0"/>
              <a:t>Opportunities</a:t>
            </a:r>
          </a:p>
          <a:p>
            <a:pPr marL="1168400" lvl="1" indent="-711200">
              <a:lnSpc>
                <a:spcPct val="90000"/>
              </a:lnSpc>
              <a:buNone/>
            </a:pPr>
            <a:endParaRPr lang="en-US" dirty="0" smtClean="0"/>
          </a:p>
          <a:p>
            <a:pPr marL="1568450" lvl="2" indent="-711200">
              <a:lnSpc>
                <a:spcPct val="90000"/>
              </a:lnSpc>
            </a:pPr>
            <a:r>
              <a:rPr lang="en-US" dirty="0" smtClean="0"/>
              <a:t>Develop Local Distribution Platforms</a:t>
            </a:r>
          </a:p>
          <a:p>
            <a:pPr marL="2025650" lvl="3" indent="-711200">
              <a:lnSpc>
                <a:spcPct val="90000"/>
              </a:lnSpc>
              <a:buNone/>
            </a:pPr>
            <a:endParaRPr lang="en-US" dirty="0" smtClean="0"/>
          </a:p>
          <a:p>
            <a:pPr marL="1568450" lvl="2" indent="-711200">
              <a:lnSpc>
                <a:spcPct val="90000"/>
              </a:lnSpc>
            </a:pPr>
            <a:r>
              <a:rPr lang="en-US" dirty="0" smtClean="0"/>
              <a:t>Develop Global Distribution Platforms for </a:t>
            </a:r>
            <a:r>
              <a:rPr lang="en-US" dirty="0" smtClean="0"/>
              <a:t>Senegal</a:t>
            </a:r>
            <a:r>
              <a:rPr lang="en-US" dirty="0" smtClean="0"/>
              <a:t>ese </a:t>
            </a:r>
            <a:r>
              <a:rPr lang="en-US" dirty="0" smtClean="0"/>
              <a:t>Content</a:t>
            </a:r>
          </a:p>
          <a:p>
            <a:pPr marL="2025650" lvl="3" indent="-711200">
              <a:lnSpc>
                <a:spcPct val="90000"/>
              </a:lnSpc>
            </a:pPr>
            <a:r>
              <a:rPr lang="en-US" dirty="0" smtClean="0"/>
              <a:t>Reach </a:t>
            </a:r>
            <a:r>
              <a:rPr lang="en-US" dirty="0" smtClean="0"/>
              <a:t>Senegalese </a:t>
            </a:r>
            <a:r>
              <a:rPr lang="en-US" dirty="0" smtClean="0"/>
              <a:t>Living Outside of </a:t>
            </a:r>
            <a:r>
              <a:rPr lang="en-US" dirty="0" smtClean="0"/>
              <a:t>Senegal</a:t>
            </a:r>
            <a:endParaRPr lang="en-US" dirty="0" smtClean="0"/>
          </a:p>
          <a:p>
            <a:pPr marL="2025650" lvl="3" indent="-711200">
              <a:lnSpc>
                <a:spcPct val="90000"/>
              </a:lnSpc>
            </a:pPr>
            <a:r>
              <a:rPr lang="en-US" dirty="0" smtClean="0"/>
              <a:t>Attract </a:t>
            </a:r>
            <a:r>
              <a:rPr lang="en-US" dirty="0" smtClean="0"/>
              <a:t>Non-Senegalese Francophone Audiences and Audiences </a:t>
            </a:r>
            <a:r>
              <a:rPr lang="en-US" dirty="0" smtClean="0"/>
              <a:t>that need</a:t>
            </a:r>
            <a:r>
              <a:rPr lang="en-US" dirty="0" smtClean="0"/>
              <a:t> </a:t>
            </a:r>
            <a:r>
              <a:rPr lang="en-US" dirty="0" smtClean="0"/>
              <a:t>English Sub-Titles</a:t>
            </a:r>
          </a:p>
          <a:p>
            <a:pPr marL="2025650" lvl="3" indent="-711200">
              <a:lnSpc>
                <a:spcPct val="90000"/>
              </a:lnSpc>
            </a:pPr>
            <a:endParaRPr lang="en-US" dirty="0" smtClean="0"/>
          </a:p>
          <a:p>
            <a:pPr marL="2025650" lvl="3" indent="-711200"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obe">
  <a:themeElements>
    <a:clrScheme name="Globe 1">
      <a:dk1>
        <a:srgbClr val="622100"/>
      </a:dk1>
      <a:lt1>
        <a:srgbClr val="FFFFFF"/>
      </a:lt1>
      <a:dk2>
        <a:srgbClr val="800000"/>
      </a:dk2>
      <a:lt2>
        <a:srgbClr val="FFFFCC"/>
      </a:lt2>
      <a:accent1>
        <a:srgbClr val="E42B00"/>
      </a:accent1>
      <a:accent2>
        <a:srgbClr val="996600"/>
      </a:accent2>
      <a:accent3>
        <a:srgbClr val="C0AAAA"/>
      </a:accent3>
      <a:accent4>
        <a:srgbClr val="DADADA"/>
      </a:accent4>
      <a:accent5>
        <a:srgbClr val="EFACAA"/>
      </a:accent5>
      <a:accent6>
        <a:srgbClr val="8A5C00"/>
      </a:accent6>
      <a:hlink>
        <a:srgbClr val="FADF6C"/>
      </a:hlink>
      <a:folHlink>
        <a:srgbClr val="FF9900"/>
      </a:folHlink>
    </a:clrScheme>
    <a:fontScheme name="Globe">
      <a:majorFont>
        <a:latin typeface="Arial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9915</TotalTime>
  <Words>445</Words>
  <Application>Microsoft Office PowerPoint</Application>
  <PresentationFormat>On-screen Show (4:3)</PresentationFormat>
  <Paragraphs>95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Globe</vt:lpstr>
      <vt:lpstr>    Séminaire de Formation des Acteurs du Cinéma et de l’Audiovisuel  « Renforcement du Secteur Audiovisuel au Sénégal et dans Certains Pays d’Afrique »  dakar – 1, 2 Septembre, 2014   </vt:lpstr>
      <vt:lpstr>The Future of  Film, TV, New Media Industries: A Window of Opportunity </vt:lpstr>
      <vt:lpstr>The Future of  Film, TV, New Media Industries: A Window of Opportunity </vt:lpstr>
      <vt:lpstr>New Distribution Platforms</vt:lpstr>
      <vt:lpstr>The Future of  Film, TV, New Media Industries: A Window of Opportunity </vt:lpstr>
      <vt:lpstr>The Future of  Film, TV, New Media Industries: A Window of Opportunity </vt:lpstr>
      <vt:lpstr>The Future of  Film, TV, New Media Industries: A Window of Opportunity </vt:lpstr>
      <vt:lpstr>The Future of  Film, TV, New Media Industries: A Window of Opportunity </vt:lpstr>
      <vt:lpstr>The Future of  Film, TV, New Media Industries: A Window of Opportunity </vt:lpstr>
      <vt:lpstr>The Future of  Film, TV, New Media Industries: A Window of Opportunity 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Leadership Academy  at the  SNU School of  Business Administration</dc:title>
  <dc:creator>Rob Aft</dc:creator>
  <cp:lastModifiedBy>Rob</cp:lastModifiedBy>
  <cp:revision>282</cp:revision>
  <dcterms:created xsi:type="dcterms:W3CDTF">2006-02-09T17:39:30Z</dcterms:created>
  <dcterms:modified xsi:type="dcterms:W3CDTF">2014-08-22T07:36:56Z</dcterms:modified>
</cp:coreProperties>
</file>