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68" r:id="rId3"/>
    <p:sldId id="256" r:id="rId4"/>
    <p:sldId id="260" r:id="rId5"/>
    <p:sldId id="259" r:id="rId6"/>
    <p:sldId id="262" r:id="rId7"/>
    <p:sldId id="263" r:id="rId8"/>
    <p:sldId id="264" r:id="rId9"/>
    <p:sldId id="267" r:id="rId10"/>
    <p:sldId id="26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7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F68C5-DA1E-4B3F-A595-A697FBDE815A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7A6C6-63AC-4FC5-9303-AB1571A2C47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9690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7A6C6-63AC-4FC5-9303-AB1571A2C47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695729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7A6C6-63AC-4FC5-9303-AB1571A2C473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7052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7A6C6-63AC-4FC5-9303-AB1571A2C47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42981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7A6C6-63AC-4FC5-9303-AB1571A2C47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60060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7A6C6-63AC-4FC5-9303-AB1571A2C47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82876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7A6C6-63AC-4FC5-9303-AB1571A2C473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09868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7A6C6-63AC-4FC5-9303-AB1571A2C473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70388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7A6C6-63AC-4FC5-9303-AB1571A2C473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54221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7A6C6-63AC-4FC5-9303-AB1571A2C473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01404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7A6C6-63AC-4FC5-9303-AB1571A2C473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03738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62F5-5606-4417-B97F-0F09EDDD4746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725E-A015-49AF-A083-82224545FE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62F5-5606-4417-B97F-0F09EDDD4746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725E-A015-49AF-A083-82224545FE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62F5-5606-4417-B97F-0F09EDDD4746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725E-A015-49AF-A083-82224545FE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62F5-5606-4417-B97F-0F09EDDD4746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725E-A015-49AF-A083-82224545FE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62F5-5606-4417-B97F-0F09EDDD4746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725E-A015-49AF-A083-82224545FE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62F5-5606-4417-B97F-0F09EDDD4746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725E-A015-49AF-A083-82224545FE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62F5-5606-4417-B97F-0F09EDDD4746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725E-A015-49AF-A083-82224545FE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62F5-5606-4417-B97F-0F09EDDD4746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725E-A015-49AF-A083-82224545FE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62F5-5606-4417-B97F-0F09EDDD4746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725E-A015-49AF-A083-82224545FE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62F5-5606-4417-B97F-0F09EDDD4746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725E-A015-49AF-A083-82224545FE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62F5-5606-4417-B97F-0F09EDDD4746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725E-A015-49AF-A083-82224545FE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662F5-5606-4417-B97F-0F09EDDD4746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C725E-A015-49AF-A083-82224545FE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m@mediacg.tv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DIFFA pour OMPI </a:t>
            </a:r>
            <a:endParaRPr lang="fr-FR" dirty="0"/>
          </a:p>
        </p:txBody>
      </p:sp>
      <p:pic>
        <p:nvPicPr>
          <p:cNvPr id="6" name="Image 5" descr="logo MCG hte dé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237312"/>
            <a:ext cx="98079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 descr="dernier log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6309320"/>
            <a:ext cx="1370076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CH" b="1" dirty="0"/>
              <a:t>Renforcement du secteur audiovisuel au Sénégal et dans certains pays </a:t>
            </a:r>
            <a:r>
              <a:rPr lang="fr-CH" b="1" dirty="0" smtClean="0"/>
              <a:t>d’Afrique</a:t>
            </a:r>
            <a:r>
              <a:rPr lang="fr-CH" b="1" dirty="0"/>
              <a:t> </a:t>
            </a:r>
            <a:endParaRPr lang="fr-FR" dirty="0"/>
          </a:p>
          <a:p>
            <a:pPr marL="0" indent="0" algn="ctr">
              <a:buNone/>
            </a:pPr>
            <a:r>
              <a:rPr lang="fr-CH" b="1" dirty="0"/>
              <a:t>Atelier de formation des </a:t>
            </a:r>
            <a:r>
              <a:rPr lang="fr-CH" b="1" dirty="0" smtClean="0"/>
              <a:t>avocats</a:t>
            </a:r>
            <a:r>
              <a:rPr lang="fr-CH" dirty="0"/>
              <a:t> </a:t>
            </a:r>
            <a:endParaRPr lang="fr-FR" dirty="0"/>
          </a:p>
          <a:p>
            <a:pPr marL="0" indent="0" algn="ctr">
              <a:buNone/>
            </a:pPr>
            <a:r>
              <a:rPr lang="fr-CH" dirty="0"/>
              <a:t>organisé par</a:t>
            </a:r>
            <a:endParaRPr lang="fr-FR" dirty="0"/>
          </a:p>
          <a:p>
            <a:pPr marL="0" indent="0" algn="ctr">
              <a:buNone/>
            </a:pPr>
            <a:r>
              <a:rPr lang="fr-CH" dirty="0"/>
              <a:t>l’Organisation Mondiale de la Propriété Intellectuelle (OMPI)</a:t>
            </a:r>
            <a:endParaRPr lang="fr-FR" dirty="0"/>
          </a:p>
          <a:p>
            <a:pPr marL="0" indent="0" algn="ctr">
              <a:buNone/>
            </a:pPr>
            <a:r>
              <a:rPr lang="fr-CH" dirty="0" smtClean="0"/>
              <a:t>en </a:t>
            </a:r>
            <a:r>
              <a:rPr lang="fr-CH" dirty="0"/>
              <a:t>coopération </a:t>
            </a:r>
            <a:r>
              <a:rPr lang="fr-CH" dirty="0" smtClean="0"/>
              <a:t>avec</a:t>
            </a:r>
            <a:r>
              <a:rPr lang="fr-FR" dirty="0"/>
              <a:t> </a:t>
            </a:r>
            <a:r>
              <a:rPr lang="fr-CH" dirty="0" smtClean="0"/>
              <a:t>le </a:t>
            </a:r>
            <a:r>
              <a:rPr lang="fr-CH" dirty="0"/>
              <a:t>Ministère de la culture et de la </a:t>
            </a:r>
            <a:r>
              <a:rPr lang="fr-CH" dirty="0" smtClean="0"/>
              <a:t>communication</a:t>
            </a:r>
            <a:r>
              <a:rPr lang="fr-FR" dirty="0"/>
              <a:t> </a:t>
            </a:r>
            <a:r>
              <a:rPr lang="fr-CH" dirty="0" smtClean="0"/>
              <a:t>et</a:t>
            </a:r>
            <a:endParaRPr lang="fr-FR" dirty="0"/>
          </a:p>
          <a:p>
            <a:pPr marL="0" indent="0" algn="ctr">
              <a:buNone/>
            </a:pPr>
            <a:r>
              <a:rPr lang="fr-CH" dirty="0"/>
              <a:t>l’Ordre des avocats du </a:t>
            </a:r>
            <a:r>
              <a:rPr lang="fr-CH" dirty="0" smtClean="0"/>
              <a:t>Sénégal</a:t>
            </a:r>
            <a:r>
              <a:rPr lang="fr-CH" dirty="0"/>
              <a:t> </a:t>
            </a:r>
            <a:endParaRPr lang="fr-FR" dirty="0"/>
          </a:p>
          <a:p>
            <a:pPr marL="0" indent="0" algn="ctr">
              <a:buNone/>
            </a:pPr>
            <a:r>
              <a:rPr lang="fr-CH" b="1" dirty="0" err="1" smtClean="0"/>
              <a:t>Saly</a:t>
            </a:r>
            <a:r>
              <a:rPr lang="fr-CH" b="1"/>
              <a:t> </a:t>
            </a:r>
            <a:r>
              <a:rPr lang="fr-FR" b="1" smtClean="0"/>
              <a:t>13 </a:t>
            </a:r>
            <a:r>
              <a:rPr lang="fr-FR" b="1" dirty="0"/>
              <a:t>et 14 mars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232699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  <p:pic>
        <p:nvPicPr>
          <p:cNvPr id="6" name="Image 5" descr="logo MCG hte dé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237312"/>
            <a:ext cx="98079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 descr="dernier log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6309320"/>
            <a:ext cx="1370076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fr-FR" dirty="0" smtClean="0"/>
              <a:t>Contact</a:t>
            </a:r>
          </a:p>
          <a:p>
            <a:pPr marL="0" indent="0" algn="ctr">
              <a:buNone/>
            </a:pPr>
            <a:r>
              <a:rPr lang="fr-FR" dirty="0" smtClean="0"/>
              <a:t>Alain Modot</a:t>
            </a:r>
          </a:p>
          <a:p>
            <a:pPr marL="0" indent="0" algn="ctr">
              <a:buNone/>
            </a:pPr>
            <a:r>
              <a:rPr lang="fr-FR" sz="2400" dirty="0" smtClean="0"/>
              <a:t>+33 6 08 57 79 07/+33 1 55 42 73 01</a:t>
            </a:r>
          </a:p>
          <a:p>
            <a:pPr marL="0" lvl="0" indent="0" algn="ctr">
              <a:buNone/>
            </a:pPr>
            <a:r>
              <a:rPr lang="fr-FR" sz="2400" dirty="0" smtClean="0">
                <a:hlinkClick r:id="rId5"/>
              </a:rPr>
              <a:t>am@mediacg.tv</a:t>
            </a:r>
            <a:endParaRPr lang="fr-FR" sz="2400" dirty="0" smtClean="0"/>
          </a:p>
          <a:p>
            <a:pPr marL="0" lvl="0" indent="0" algn="ctr">
              <a:buNone/>
            </a:pPr>
            <a:endParaRPr lang="fr-FR" sz="2400" dirty="0" smtClean="0"/>
          </a:p>
          <a:p>
            <a:pPr marL="0" lvl="0" indent="0">
              <a:buNone/>
            </a:pPr>
            <a:endParaRPr lang="fr-FR" sz="2400" dirty="0"/>
          </a:p>
          <a:p>
            <a:pPr marL="0" lvl="0" indent="0">
              <a:buNone/>
            </a:pP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286000" y="1644153"/>
            <a:ext cx="4572000" cy="42550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831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DIFFA </a:t>
            </a:r>
            <a:endParaRPr lang="fr-FR" dirty="0"/>
          </a:p>
        </p:txBody>
      </p:sp>
      <p:pic>
        <p:nvPicPr>
          <p:cNvPr id="6" name="Image 5" descr="logo MCG hte dé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237312"/>
            <a:ext cx="98079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 descr="dernier log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6309320"/>
            <a:ext cx="1370076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2756" y="1600497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/>
              <a:t>23 producteurs africains de 12 pays </a:t>
            </a:r>
          </a:p>
          <a:p>
            <a:pPr marL="0" indent="0" algn="ctr">
              <a:buNone/>
            </a:pPr>
            <a:r>
              <a:rPr lang="fr-FR" dirty="0" smtClean="0"/>
              <a:t>Prés de 600 h de programmes</a:t>
            </a:r>
          </a:p>
          <a:p>
            <a:pPr marL="0" indent="0" algn="ctr">
              <a:buNone/>
            </a:pPr>
            <a:r>
              <a:rPr lang="fr-FR" dirty="0" smtClean="0"/>
              <a:t>Diffa devient une société en partenariat avec le groupe </a:t>
            </a:r>
            <a:r>
              <a:rPr lang="fr-FR" dirty="0" err="1" smtClean="0"/>
              <a:t>Lagardere</a:t>
            </a:r>
            <a:r>
              <a:rPr lang="fr-FR" dirty="0" smtClean="0"/>
              <a:t>/April/</a:t>
            </a:r>
            <a:r>
              <a:rPr lang="fr-FR" dirty="0" err="1" smtClean="0"/>
              <a:t>Martika</a:t>
            </a:r>
            <a:endParaRPr lang="fr-FR" dirty="0" smtClean="0"/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/>
              <a:t> </a:t>
            </a:r>
            <a:r>
              <a:rPr lang="fr-FR" dirty="0" smtClean="0"/>
              <a:t>Ouverture de trois bureaux en Afrique</a:t>
            </a:r>
          </a:p>
        </p:txBody>
      </p:sp>
    </p:spTree>
    <p:extLst>
      <p:ext uri="{BB962C8B-B14F-4D97-AF65-F5344CB8AC3E}">
        <p14:creationId xmlns:p14="http://schemas.microsoft.com/office/powerpoint/2010/main" xmlns="" val="2436210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paysage AV en profond changement</a:t>
            </a:r>
            <a:endParaRPr lang="fr-FR" dirty="0"/>
          </a:p>
        </p:txBody>
      </p:sp>
      <p:pic>
        <p:nvPicPr>
          <p:cNvPr id="6" name="Image 5" descr="logo MCG hte dé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237312"/>
            <a:ext cx="98079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 descr="dernier log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6309320"/>
            <a:ext cx="1370076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8490"/>
            <a:ext cx="8229600" cy="4525963"/>
          </a:xfrm>
        </p:spPr>
        <p:txBody>
          <a:bodyPr>
            <a:normAutofit lnSpcReduction="10000"/>
          </a:bodyPr>
          <a:lstStyle/>
          <a:p>
            <a:pPr fontAlgn="base"/>
            <a:r>
              <a:rPr lang="fr-FR" sz="2800" dirty="0" smtClean="0"/>
              <a:t>Le passage au numérique  (17 Juin 2015) et l’apparition probable de nombreuses chaines (900 à l’horizon 2020)</a:t>
            </a:r>
          </a:p>
          <a:p>
            <a:pPr fontAlgn="base"/>
            <a:r>
              <a:rPr lang="fr-FR" sz="2800" dirty="0" smtClean="0"/>
              <a:t>Des plates formes de VOD et de streaming avec une offre de programme africains en croissance.</a:t>
            </a:r>
          </a:p>
          <a:p>
            <a:pPr fontAlgn="base"/>
            <a:r>
              <a:rPr lang="fr-FR" sz="2800" dirty="0" smtClean="0"/>
              <a:t>Une consommation croissante sur You tube, de séries africaines qui démontre un appétit réel des publics africains pour du contenu</a:t>
            </a:r>
            <a:r>
              <a:rPr lang="fr-FR" sz="2800" dirty="0"/>
              <a:t> </a:t>
            </a:r>
            <a:r>
              <a:rPr lang="fr-FR" sz="2800" dirty="0" smtClean="0"/>
              <a:t>original</a:t>
            </a:r>
          </a:p>
          <a:p>
            <a:pPr fontAlgn="base"/>
            <a:r>
              <a:rPr lang="fr-FR" sz="2800" dirty="0" smtClean="0"/>
              <a:t>Tout ceci a une implication  directe sur la gestion de l’entreprise</a:t>
            </a:r>
          </a:p>
          <a:p>
            <a:pPr marL="0" indent="0" fontAlgn="base">
              <a:buNone/>
            </a:pPr>
            <a:endParaRPr lang="fr-FR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entreprises créatives au cœur de la tourmente</a:t>
            </a:r>
            <a:endParaRPr lang="fr-FR" dirty="0"/>
          </a:p>
        </p:txBody>
      </p:sp>
      <p:pic>
        <p:nvPicPr>
          <p:cNvPr id="6" name="Image 5" descr="logo MCG hte dé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237312"/>
            <a:ext cx="98079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 descr="dernier log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6309320"/>
            <a:ext cx="1370076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fr-FR" sz="2800" dirty="0" smtClean="0"/>
              <a:t>De nombreux clients mais aussi une forte concurrence sur les contenus venus de tous les pays</a:t>
            </a:r>
          </a:p>
          <a:p>
            <a:pPr fontAlgn="base"/>
            <a:r>
              <a:rPr lang="fr-FR" sz="2800" dirty="0" smtClean="0"/>
              <a:t>Les ressources  des chaines ne suivent pas l’évolution des besoins en contenu et le gap </a:t>
            </a:r>
            <a:r>
              <a:rPr lang="fr-FR" sz="2800" dirty="0" err="1" smtClean="0"/>
              <a:t>financing</a:t>
            </a:r>
            <a:r>
              <a:rPr lang="fr-FR" sz="2800" dirty="0" smtClean="0"/>
              <a:t> devient une réalité qui oblige le producteur à des montages financiers de plus en plus complexes et surtout plus longs à finaliser.</a:t>
            </a:r>
          </a:p>
          <a:p>
            <a:pPr fontAlgn="base"/>
            <a:r>
              <a:rPr lang="fr-FR" sz="2800" dirty="0" smtClean="0"/>
              <a:t>Beaucoup de contenus de qualité est préempté par les pré achats de chaines panafricaines qui limitent donc les exploitations sur plusieurs territoires.</a:t>
            </a:r>
          </a:p>
          <a:p>
            <a:pPr fontAlgn="base"/>
            <a:r>
              <a:rPr lang="fr-FR" sz="2800" dirty="0" smtClean="0"/>
              <a:t>Les espaces de droits se segmentent.</a:t>
            </a:r>
            <a:endParaRPr lang="fr-FR" sz="2800" dirty="0"/>
          </a:p>
          <a:p>
            <a:pPr marL="0" indent="0" fontAlgn="base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3163191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/>
              <a:t>Des opportunités se présentent qui doivent être prévues par les contrats</a:t>
            </a:r>
            <a:endParaRPr lang="fr-FR" sz="3600" dirty="0"/>
          </a:p>
        </p:txBody>
      </p:sp>
      <p:pic>
        <p:nvPicPr>
          <p:cNvPr id="6" name="Image 5" descr="logo MCG hte dé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237312"/>
            <a:ext cx="98079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 descr="dernier log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6309320"/>
            <a:ext cx="1370076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Volume et diversité  sont recherchés par les diffuseurs une programmation  offensive.</a:t>
            </a:r>
          </a:p>
          <a:p>
            <a:r>
              <a:rPr lang="fr-FR" sz="2800" dirty="0" smtClean="0"/>
              <a:t>Le triangle d’or « bons contenus, cases horaires, large audience » intéresse de plus en plus les régies et les annonceurs. </a:t>
            </a:r>
            <a:r>
              <a:rPr lang="fr-FR" sz="2800" dirty="0"/>
              <a:t>C</a:t>
            </a:r>
            <a:r>
              <a:rPr lang="fr-FR" sz="2800" dirty="0" smtClean="0"/>
              <a:t>e sont aussi des ressources additionnelles possibles pour les ayant-droits</a:t>
            </a:r>
          </a:p>
          <a:p>
            <a:r>
              <a:rPr lang="fr-FR" sz="2800" dirty="0" smtClean="0"/>
              <a:t>La complémentarité entre clients peut devenir une arme plutôt que la concurrence.</a:t>
            </a:r>
          </a:p>
          <a:p>
            <a:pPr marL="0" lvl="0" indent="0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1236563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Des besoins en prestations juridiques adaptées</a:t>
            </a:r>
            <a:endParaRPr lang="fr-FR" dirty="0"/>
          </a:p>
        </p:txBody>
      </p:sp>
      <p:pic>
        <p:nvPicPr>
          <p:cNvPr id="6" name="Image 5" descr="logo MCG hte dé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237312"/>
            <a:ext cx="98079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 descr="dernier log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6309320"/>
            <a:ext cx="1370076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L’entreprise part souvent de bien loin au niveau sécurité juridique.</a:t>
            </a:r>
          </a:p>
          <a:p>
            <a:pPr marL="0" indent="0">
              <a:buNone/>
            </a:pPr>
            <a:r>
              <a:rPr lang="fr-FR" dirty="0" smtClean="0"/>
              <a:t>Pas de contrat d’auteur ni de réalisateur</a:t>
            </a:r>
          </a:p>
          <a:p>
            <a:pPr marL="0" indent="0">
              <a:buNone/>
            </a:pPr>
            <a:r>
              <a:rPr lang="fr-FR" dirty="0" smtClean="0"/>
              <a:t>Absence de contrats avec les artistes qui sont souvent pas rémunérés.</a:t>
            </a:r>
          </a:p>
          <a:p>
            <a:pPr marL="0" indent="0">
              <a:buNone/>
            </a:pPr>
            <a:r>
              <a:rPr lang="fr-FR" dirty="0" smtClean="0"/>
              <a:t>Pas de mémoire des contrats (et pour cause)</a:t>
            </a:r>
          </a:p>
          <a:p>
            <a:pPr marL="0" indent="0">
              <a:buNone/>
            </a:pPr>
            <a:r>
              <a:rPr lang="fr-FR" dirty="0" smtClean="0"/>
              <a:t>Plus fréquemment un seul contrat avec le client (diffuseurs ou sponsors)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xmlns="" val="3985183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/>
              <a:t> Coté marché</a:t>
            </a:r>
            <a:endParaRPr lang="fr-FR" sz="3600" dirty="0"/>
          </a:p>
        </p:txBody>
      </p:sp>
      <p:pic>
        <p:nvPicPr>
          <p:cNvPr id="6" name="Image 5" descr="logo MCG hte dé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237312"/>
            <a:ext cx="98079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 descr="dernier log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6309320"/>
            <a:ext cx="1370076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L’exclusivité est un concept souvent étranger au producteur .</a:t>
            </a:r>
          </a:p>
          <a:p>
            <a:r>
              <a:rPr lang="fr-FR" sz="2400" dirty="0" smtClean="0"/>
              <a:t>Les contrats  oublient des clauses ; territoires/mode d’exploitation/rôle des partenaires coproducteurs quand il y en a.</a:t>
            </a:r>
          </a:p>
          <a:p>
            <a:r>
              <a:rPr lang="fr-FR" sz="2400" dirty="0" smtClean="0"/>
              <a:t>Les exploitations futures ne sont pas envisagées alors que les fenêtres et les supports se multiplient</a:t>
            </a:r>
          </a:p>
          <a:p>
            <a:r>
              <a:rPr lang="fr-FR" sz="2400" dirty="0" smtClean="0"/>
              <a:t>L’optimisation des financements n’est pas  retenue et peut bloquer de nombreux projets.</a:t>
            </a:r>
          </a:p>
          <a:p>
            <a:r>
              <a:rPr lang="fr-FR" sz="2400" dirty="0" smtClean="0"/>
              <a:t>La vision à  court terme est la règle la plus commune. </a:t>
            </a:r>
          </a:p>
          <a:p>
            <a:r>
              <a:rPr lang="fr-FR" sz="2400" dirty="0" smtClean="0"/>
              <a:t>La chaine de valeur change et le producteur ne s’en aperçoit pas trop</a:t>
            </a:r>
          </a:p>
        </p:txBody>
      </p:sp>
    </p:spTree>
    <p:extLst>
      <p:ext uri="{BB962C8B-B14F-4D97-AF65-F5344CB8AC3E}">
        <p14:creationId xmlns:p14="http://schemas.microsoft.com/office/powerpoint/2010/main" xmlns="" val="860725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2700" b="1" dirty="0" smtClean="0"/>
              <a:t>Coté fournisseurs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  <p:pic>
        <p:nvPicPr>
          <p:cNvPr id="6" name="Image 5" descr="logo MCG hte dé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237312"/>
            <a:ext cx="98079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 descr="dernier log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6309320"/>
            <a:ext cx="1370076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1044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800" dirty="0" smtClean="0"/>
              <a:t>Contrats de créatifs pas fréquents en particulier auteurs et ou dialoguistes.</a:t>
            </a:r>
          </a:p>
          <a:p>
            <a:pPr marL="0" indent="0">
              <a:buNone/>
            </a:pPr>
            <a:r>
              <a:rPr lang="fr-FR" sz="2800" dirty="0" smtClean="0"/>
              <a:t>Des contrats pour des musiques originales qui  ne respectent pas les règles du droit d’auteur.</a:t>
            </a:r>
          </a:p>
          <a:p>
            <a:pPr marL="0" indent="0">
              <a:buNone/>
            </a:pPr>
            <a:r>
              <a:rPr lang="fr-FR" sz="2800" dirty="0" smtClean="0"/>
              <a:t>Utilisation de musiques préenregistrées sans autorisation.</a:t>
            </a:r>
          </a:p>
          <a:p>
            <a:pPr marL="0" indent="0">
              <a:buNone/>
            </a:pPr>
            <a:r>
              <a:rPr lang="fr-FR" sz="2800" dirty="0" smtClean="0"/>
              <a:t>Pas de liste des musiques</a:t>
            </a:r>
          </a:p>
          <a:p>
            <a:pPr marL="0" indent="0">
              <a:buNone/>
            </a:pPr>
            <a:r>
              <a:rPr lang="fr-FR" sz="2800" dirty="0" smtClean="0"/>
              <a:t>Méconnaissance des déclarations aux sociétés d’auteurs (sauf peut être pour les producteurs réalisateurs)</a:t>
            </a:r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endParaRPr lang="fr-FR" sz="2800" dirty="0"/>
          </a:p>
          <a:p>
            <a:pPr marL="0" lvl="0" indent="0">
              <a:buNone/>
            </a:pP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286000" y="1644153"/>
            <a:ext cx="4572000" cy="42550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5146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Conclusions</a:t>
            </a:r>
            <a:br>
              <a:rPr lang="fr-FR" b="1" dirty="0" smtClean="0"/>
            </a:br>
            <a:endParaRPr lang="fr-FR" dirty="0"/>
          </a:p>
        </p:txBody>
      </p:sp>
      <p:pic>
        <p:nvPicPr>
          <p:cNvPr id="6" name="Image 5" descr="logo MCG hte dé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237312"/>
            <a:ext cx="98079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 descr="dernier log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6309320"/>
            <a:ext cx="1370076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fr-FR" dirty="0" smtClean="0"/>
              <a:t>Les entreprises du secteur sont souvent des TPE fragiles sans fonds propres basées sur la production d’une personne.</a:t>
            </a:r>
          </a:p>
          <a:p>
            <a:pPr marL="0" lvl="0" indent="0">
              <a:buNone/>
            </a:pPr>
            <a:r>
              <a:rPr lang="fr-FR" dirty="0" smtClean="0"/>
              <a:t>Elles ne veulent pas dépenser beaucoup d’argent et en tout cas ne souhaitent pas des contrats à l’américaine et des frais trop élevés.</a:t>
            </a:r>
          </a:p>
          <a:p>
            <a:pPr marL="0" lvl="0" indent="0">
              <a:buNone/>
            </a:pPr>
            <a:r>
              <a:rPr lang="fr-FR" dirty="0" smtClean="0"/>
              <a:t>La réalité devient complexe et l’œil de l’avocat doit lui aussi s’affiner.</a:t>
            </a:r>
          </a:p>
          <a:p>
            <a:pPr marL="0" lvl="0" indent="0">
              <a:buNone/>
            </a:pPr>
            <a:r>
              <a:rPr lang="fr-FR" dirty="0" smtClean="0"/>
              <a:t>Ne pas abuser de la théorie juridique mais plutôt d’un pragmatisme efficace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286000" y="1644153"/>
            <a:ext cx="4572000" cy="42550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40070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537</Words>
  <Application>Microsoft Office PowerPoint</Application>
  <PresentationFormat>Affichage à l'écran (4:3)</PresentationFormat>
  <Paragraphs>71</Paragraphs>
  <Slides>10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DIFFA pour OMPI </vt:lpstr>
      <vt:lpstr>DIFFA </vt:lpstr>
      <vt:lpstr>Un paysage AV en profond changement</vt:lpstr>
      <vt:lpstr>Les entreprises créatives au cœur de la tourmente</vt:lpstr>
      <vt:lpstr>Des opportunités se présentent qui doivent être prévues par les contrats</vt:lpstr>
      <vt:lpstr>Des besoins en prestations juridiques adaptées</vt:lpstr>
      <vt:lpstr> Coté marché</vt:lpstr>
      <vt:lpstr>Coté fournisseurs </vt:lpstr>
      <vt:lpstr>Conclusions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Modot</dc:creator>
  <cp:lastModifiedBy>admin</cp:lastModifiedBy>
  <cp:revision>34</cp:revision>
  <dcterms:created xsi:type="dcterms:W3CDTF">2014-05-26T16:36:31Z</dcterms:created>
  <dcterms:modified xsi:type="dcterms:W3CDTF">2015-03-14T11:08:42Z</dcterms:modified>
</cp:coreProperties>
</file>