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6"/>
  </p:handoutMasterIdLst>
  <p:sldIdLst>
    <p:sldId id="256" r:id="rId2"/>
    <p:sldId id="277" r:id="rId3"/>
    <p:sldId id="281" r:id="rId4"/>
    <p:sldId id="259" r:id="rId5"/>
    <p:sldId id="266" r:id="rId6"/>
    <p:sldId id="278" r:id="rId7"/>
    <p:sldId id="279" r:id="rId8"/>
    <p:sldId id="287" r:id="rId9"/>
    <p:sldId id="286" r:id="rId10"/>
    <p:sldId id="263" r:id="rId11"/>
    <p:sldId id="283" r:id="rId12"/>
    <p:sldId id="285" r:id="rId13"/>
    <p:sldId id="284" r:id="rId14"/>
    <p:sldId id="282" r:id="rId15"/>
  </p:sldIdLst>
  <p:sldSz cx="9144000" cy="6858000" type="screen4x3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429" autoAdjust="0"/>
  </p:normalViewPr>
  <p:slideViewPr>
    <p:cSldViewPr>
      <p:cViewPr varScale="1">
        <p:scale>
          <a:sx n="67" d="100"/>
          <a:sy n="67" d="100"/>
        </p:scale>
        <p:origin x="-124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3ABE9-25BA-4E5F-832E-66D6B9740898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F2F4F-ACEB-450A-A487-1C399514F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590C8EB-BCE4-42FA-96C4-CF5575C34C7C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impawards.com/2013/man_of_tai_chi_ver2.html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adassdigest.com/2013/04/22/see-the-trailer-for-keanu-reeves-man-of-tai-chi/" TargetMode="External"/><Relationship Id="rId2" Type="http://schemas.openxmlformats.org/officeDocument/2006/relationships/hyperlink" Target="http://movies.yahoo.com/video/man-tai-chi-trailer-220029923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LdQRvmsbZbU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000" b="1" dirty="0" smtClean="0">
                <a:solidFill>
                  <a:srgbClr val="92D050"/>
                </a:solidFill>
              </a:rPr>
              <a:t>Professional training seminar on COPYRIGHT </a:t>
            </a:r>
            <a:br>
              <a:rPr lang="en-US" sz="2000" b="1" dirty="0" smtClean="0">
                <a:solidFill>
                  <a:srgbClr val="92D050"/>
                </a:solidFill>
              </a:rPr>
            </a:br>
            <a:r>
              <a:rPr lang="en-US" sz="2000" b="1" dirty="0" smtClean="0">
                <a:solidFill>
                  <a:srgbClr val="92D050"/>
                </a:solidFill>
              </a:rPr>
              <a:t>for film professionals</a:t>
            </a:r>
            <a:br>
              <a:rPr lang="en-US" sz="2000" b="1" dirty="0" smtClean="0">
                <a:solidFill>
                  <a:srgbClr val="92D050"/>
                </a:solidFill>
              </a:rPr>
            </a:br>
            <a:r>
              <a:rPr lang="en-US" sz="3200" b="1" dirty="0" smtClean="0">
                <a:solidFill>
                  <a:srgbClr val="92D050"/>
                </a:solidFill>
              </a:rPr>
              <a:t/>
            </a:r>
            <a:br>
              <a:rPr lang="en-US" sz="3200" b="1" dirty="0" smtClean="0">
                <a:solidFill>
                  <a:srgbClr val="92D050"/>
                </a:solidFill>
              </a:rPr>
            </a:br>
            <a:r>
              <a:rPr lang="en-US" sz="2400" b="1" dirty="0" smtClean="0">
                <a:solidFill>
                  <a:srgbClr val="92D050"/>
                </a:solidFill>
              </a:rPr>
              <a:t>Nairobi, Kenya – April 1, 2, 2014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Case 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Study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 OF TAI CHI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</p:txBody>
      </p:sp>
      <p:pic>
        <p:nvPicPr>
          <p:cNvPr id="11266" name="Picture 2" descr="Mega Sized Movie Poster Image for Man of Tai Chi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429000"/>
            <a:ext cx="6324600" cy="316230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1600" dirty="0" smtClean="0">
                <a:solidFill>
                  <a:srgbClr val="C00000"/>
                </a:solidFill>
              </a:rPr>
              <a:t> </a:t>
            </a:r>
            <a:r>
              <a:rPr lang="es-ES" sz="1600" dirty="0" smtClean="0">
                <a:solidFill>
                  <a:srgbClr val="C00000"/>
                </a:solidFill>
              </a:rPr>
              <a:t>Case  </a:t>
            </a:r>
            <a:r>
              <a:rPr lang="es-ES" sz="1600" dirty="0" err="1" smtClean="0">
                <a:solidFill>
                  <a:srgbClr val="C00000"/>
                </a:solidFill>
              </a:rPr>
              <a:t>Study</a:t>
            </a:r>
            <a:r>
              <a:rPr lang="es-ES" sz="1600" dirty="0" smtClean="0">
                <a:solidFill>
                  <a:srgbClr val="C00000"/>
                </a:solidFill>
              </a:rPr>
              <a:t> – </a:t>
            </a:r>
            <a:r>
              <a:rPr lang="es-ES" sz="1600" dirty="0" err="1" smtClean="0">
                <a:solidFill>
                  <a:srgbClr val="C00000"/>
                </a:solidFill>
              </a:rPr>
              <a:t>Man</a:t>
            </a:r>
            <a:r>
              <a:rPr lang="es-ES" sz="1600" dirty="0" smtClean="0">
                <a:solidFill>
                  <a:srgbClr val="C00000"/>
                </a:solidFill>
              </a:rPr>
              <a:t> of </a:t>
            </a:r>
            <a:r>
              <a:rPr lang="es-ES" sz="1600" dirty="0" err="1" smtClean="0">
                <a:solidFill>
                  <a:srgbClr val="C00000"/>
                </a:solidFill>
              </a:rPr>
              <a:t>Tai</a:t>
            </a:r>
            <a:r>
              <a:rPr lang="es-ES" sz="1600" dirty="0" smtClean="0">
                <a:solidFill>
                  <a:srgbClr val="C00000"/>
                </a:solidFill>
              </a:rPr>
              <a:t> Chi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sz="2800" dirty="0" smtClean="0"/>
              <a:t>Distribution </a:t>
            </a:r>
            <a:r>
              <a:rPr lang="en-US" dirty="0" smtClean="0"/>
              <a:t>Strategies</a:t>
            </a:r>
          </a:p>
          <a:p>
            <a:pPr lvl="1"/>
            <a:r>
              <a:rPr lang="en-US" dirty="0" smtClean="0"/>
              <a:t>China – China Film Group and Wanda Media</a:t>
            </a:r>
          </a:p>
          <a:p>
            <a:pPr lvl="2"/>
            <a:r>
              <a:rPr lang="en-US" dirty="0" smtClean="0"/>
              <a:t>Released July 5, 2013</a:t>
            </a:r>
          </a:p>
          <a:p>
            <a:pPr lvl="2"/>
            <a:r>
              <a:rPr lang="en-US" dirty="0" smtClean="0"/>
              <a:t>1,600 Screens plus 161 IMAX Engagements</a:t>
            </a:r>
            <a:endParaRPr lang="en-US" sz="2400" dirty="0" smtClean="0"/>
          </a:p>
          <a:p>
            <a:pPr lvl="1"/>
            <a:r>
              <a:rPr lang="en-US" sz="2400" dirty="0" smtClean="0"/>
              <a:t>Asian Theatrical Release (outside of China) – Village </a:t>
            </a:r>
            <a:r>
              <a:rPr lang="en-US" sz="2400" dirty="0" err="1" smtClean="0"/>
              <a:t>Roadshow</a:t>
            </a:r>
            <a:r>
              <a:rPr lang="en-US" sz="2400" dirty="0" smtClean="0"/>
              <a:t> Asia</a:t>
            </a:r>
          </a:p>
          <a:p>
            <a:pPr lvl="1"/>
            <a:r>
              <a:rPr lang="en-US" sz="2400" dirty="0" smtClean="0"/>
              <a:t>United States – </a:t>
            </a:r>
            <a:r>
              <a:rPr lang="en-US" sz="2400" dirty="0" err="1" smtClean="0"/>
              <a:t>RADiUS</a:t>
            </a:r>
            <a:r>
              <a:rPr lang="en-US" sz="2400" dirty="0" smtClean="0"/>
              <a:t>/The Weinstein Company – rights purchased at Cannes after select scenes are shown – deal closed by talent agency Creative Artists Agency:</a:t>
            </a:r>
          </a:p>
          <a:p>
            <a:pPr lvl="2"/>
            <a:r>
              <a:rPr lang="en-US" sz="2000" dirty="0" smtClean="0"/>
              <a:t>October 27, 2013 - Ultra VOD (Premium VOD)</a:t>
            </a:r>
          </a:p>
          <a:p>
            <a:pPr lvl="2"/>
            <a:r>
              <a:rPr lang="en-US" sz="2000" dirty="0" smtClean="0"/>
              <a:t>iTunes - $14.99 to Own or $6.99 to Rent (48 hours) HD Only</a:t>
            </a:r>
          </a:p>
          <a:p>
            <a:pPr lvl="2"/>
            <a:r>
              <a:rPr lang="en-US" sz="2000" dirty="0" smtClean="0"/>
              <a:t>Amazon – HD - $12.99 to Own or $7.99 to Rent (48 hours)</a:t>
            </a:r>
          </a:p>
          <a:p>
            <a:pPr lvl="2">
              <a:buNone/>
            </a:pPr>
            <a:r>
              <a:rPr lang="en-US" sz="2000" dirty="0" smtClean="0"/>
              <a:t>                      SD - $9.99 to Own or $6.99 to Rent (48 hours)</a:t>
            </a:r>
          </a:p>
          <a:p>
            <a:pPr lvl="2"/>
            <a:r>
              <a:rPr lang="en-US" sz="2000" dirty="0" smtClean="0"/>
              <a:t> Theatrical Release November 1 – 110 Cinemas</a:t>
            </a:r>
          </a:p>
          <a:p>
            <a:pPr lvl="1"/>
            <a:r>
              <a:rPr lang="en-US" sz="2400" dirty="0" smtClean="0"/>
              <a:t>Rest of World – Universal Pictures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1600" dirty="0" smtClean="0">
                <a:solidFill>
                  <a:srgbClr val="C00000"/>
                </a:solidFill>
              </a:rPr>
              <a:t> </a:t>
            </a:r>
            <a:r>
              <a:rPr lang="es-ES" sz="1600" dirty="0" smtClean="0">
                <a:solidFill>
                  <a:srgbClr val="C00000"/>
                </a:solidFill>
              </a:rPr>
              <a:t>Case  </a:t>
            </a:r>
            <a:r>
              <a:rPr lang="es-ES" sz="1600" dirty="0" err="1" smtClean="0">
                <a:solidFill>
                  <a:srgbClr val="C00000"/>
                </a:solidFill>
              </a:rPr>
              <a:t>Study</a:t>
            </a:r>
            <a:r>
              <a:rPr lang="es-ES" sz="1600" dirty="0" smtClean="0">
                <a:solidFill>
                  <a:srgbClr val="C00000"/>
                </a:solidFill>
              </a:rPr>
              <a:t> – </a:t>
            </a:r>
            <a:r>
              <a:rPr lang="es-ES" sz="1600" dirty="0" err="1" smtClean="0">
                <a:solidFill>
                  <a:srgbClr val="C00000"/>
                </a:solidFill>
              </a:rPr>
              <a:t>Man</a:t>
            </a:r>
            <a:r>
              <a:rPr lang="es-ES" sz="1600" dirty="0" smtClean="0">
                <a:solidFill>
                  <a:srgbClr val="C00000"/>
                </a:solidFill>
              </a:rPr>
              <a:t> of </a:t>
            </a:r>
            <a:r>
              <a:rPr lang="es-ES" sz="1600" dirty="0" err="1" smtClean="0">
                <a:solidFill>
                  <a:srgbClr val="C00000"/>
                </a:solidFill>
              </a:rPr>
              <a:t>Tai</a:t>
            </a:r>
            <a:r>
              <a:rPr lang="es-ES" sz="1600" dirty="0" smtClean="0">
                <a:solidFill>
                  <a:srgbClr val="C00000"/>
                </a:solidFill>
              </a:rPr>
              <a:t> Chi</a:t>
            </a:r>
            <a:endParaRPr lang="en-US" sz="1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s-ES_tradnl" u="sng" dirty="0" smtClean="0"/>
              <a:t>RESULTS</a:t>
            </a:r>
          </a:p>
          <a:p>
            <a:endParaRPr lang="es-ES_tradnl" dirty="0" smtClean="0"/>
          </a:p>
          <a:p>
            <a:r>
              <a:rPr lang="es-ES_tradnl" dirty="0" err="1" smtClean="0"/>
              <a:t>Chinese</a:t>
            </a:r>
            <a:r>
              <a:rPr lang="es-ES_tradnl" dirty="0" smtClean="0"/>
              <a:t> Box Office – US$5 </a:t>
            </a:r>
            <a:r>
              <a:rPr lang="es-ES_tradnl" dirty="0" err="1" smtClean="0"/>
              <a:t>million</a:t>
            </a:r>
            <a:endParaRPr lang="es-ES_tradnl" dirty="0" smtClean="0"/>
          </a:p>
          <a:p>
            <a:pPr lvl="1"/>
            <a:r>
              <a:rPr lang="es-ES_tradnl" dirty="0" err="1" smtClean="0"/>
              <a:t>About</a:t>
            </a:r>
            <a:r>
              <a:rPr lang="es-ES_tradnl" dirty="0" smtClean="0"/>
              <a:t> $2 </a:t>
            </a:r>
            <a:r>
              <a:rPr lang="es-ES_tradnl" dirty="0" err="1" smtClean="0"/>
              <a:t>million</a:t>
            </a:r>
            <a:r>
              <a:rPr lang="es-ES_tradnl" dirty="0" smtClean="0"/>
              <a:t> in “</a:t>
            </a:r>
            <a:r>
              <a:rPr lang="es-ES_tradnl" dirty="0" err="1" smtClean="0"/>
              <a:t>receipts</a:t>
            </a:r>
            <a:r>
              <a:rPr lang="es-ES_tradnl" dirty="0" smtClean="0"/>
              <a:t>” </a:t>
            </a:r>
            <a:r>
              <a:rPr lang="es-ES_tradnl" dirty="0" err="1" smtClean="0"/>
              <a:t>less</a:t>
            </a:r>
            <a:r>
              <a:rPr lang="es-ES_tradnl" dirty="0" smtClean="0"/>
              <a:t> </a:t>
            </a:r>
            <a:r>
              <a:rPr lang="es-ES_tradnl" dirty="0" err="1" smtClean="0"/>
              <a:t>release</a:t>
            </a:r>
            <a:r>
              <a:rPr lang="es-ES_tradnl" dirty="0" smtClean="0"/>
              <a:t> </a:t>
            </a:r>
            <a:r>
              <a:rPr lang="es-ES_tradnl" dirty="0" err="1" smtClean="0"/>
              <a:t>costs</a:t>
            </a:r>
            <a:r>
              <a:rPr lang="es-ES_tradnl" dirty="0" smtClean="0"/>
              <a:t> – </a:t>
            </a:r>
            <a:r>
              <a:rPr lang="es-ES_tradnl" dirty="0" err="1" smtClean="0"/>
              <a:t>probably</a:t>
            </a:r>
            <a:r>
              <a:rPr lang="es-ES_tradnl" dirty="0" smtClean="0"/>
              <a:t> a net </a:t>
            </a:r>
            <a:r>
              <a:rPr lang="es-ES_tradnl" dirty="0" err="1" smtClean="0"/>
              <a:t>negative</a:t>
            </a:r>
            <a:r>
              <a:rPr lang="es-ES_tradnl" dirty="0" smtClean="0"/>
              <a:t> </a:t>
            </a:r>
            <a:r>
              <a:rPr lang="es-ES_tradnl" dirty="0" err="1" smtClean="0"/>
              <a:t>result</a:t>
            </a:r>
            <a:r>
              <a:rPr lang="es-ES_tradnl" dirty="0" smtClean="0"/>
              <a:t> </a:t>
            </a:r>
            <a:r>
              <a:rPr lang="es-ES_tradnl" dirty="0" err="1" smtClean="0"/>
              <a:t>from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theatrical</a:t>
            </a:r>
            <a:r>
              <a:rPr lang="es-ES_tradnl" dirty="0" smtClean="0"/>
              <a:t> </a:t>
            </a:r>
            <a:r>
              <a:rPr lang="es-ES_tradnl" dirty="0" err="1" smtClean="0"/>
              <a:t>release</a:t>
            </a:r>
            <a:r>
              <a:rPr lang="es-ES_tradnl" dirty="0" smtClean="0"/>
              <a:t> in China.</a:t>
            </a:r>
          </a:p>
          <a:p>
            <a:r>
              <a:rPr lang="es-ES_tradnl" dirty="0" err="1" smtClean="0"/>
              <a:t>United</a:t>
            </a:r>
            <a:r>
              <a:rPr lang="es-ES_tradnl" dirty="0" smtClean="0"/>
              <a:t> </a:t>
            </a:r>
            <a:r>
              <a:rPr lang="es-ES_tradnl" dirty="0" err="1" smtClean="0"/>
              <a:t>States</a:t>
            </a:r>
            <a:r>
              <a:rPr lang="es-ES_tradnl" dirty="0" smtClean="0"/>
              <a:t> Ultra VOD - $1.5 </a:t>
            </a:r>
            <a:r>
              <a:rPr lang="es-ES_tradnl" dirty="0" err="1" smtClean="0"/>
              <a:t>million</a:t>
            </a:r>
            <a:endParaRPr lang="es-ES_tradnl" dirty="0" smtClean="0"/>
          </a:p>
          <a:p>
            <a:pPr lvl="1"/>
            <a:r>
              <a:rPr lang="es-ES_tradnl" dirty="0" smtClean="0"/>
              <a:t>Distributor </a:t>
            </a:r>
            <a:r>
              <a:rPr lang="es-ES_tradnl" dirty="0" err="1" smtClean="0"/>
              <a:t>probably</a:t>
            </a:r>
            <a:r>
              <a:rPr lang="es-ES_tradnl" dirty="0" smtClean="0"/>
              <a:t> </a:t>
            </a:r>
            <a:r>
              <a:rPr lang="es-ES_tradnl" dirty="0" err="1" smtClean="0"/>
              <a:t>received</a:t>
            </a:r>
            <a:r>
              <a:rPr lang="es-ES_tradnl" dirty="0" smtClean="0"/>
              <a:t> </a:t>
            </a:r>
            <a:r>
              <a:rPr lang="es-ES_tradnl" dirty="0" err="1" smtClean="0"/>
              <a:t>about</a:t>
            </a:r>
            <a:r>
              <a:rPr lang="es-ES_tradnl" dirty="0" smtClean="0"/>
              <a:t> $1 </a:t>
            </a:r>
            <a:r>
              <a:rPr lang="es-ES_tradnl" dirty="0" err="1" smtClean="0"/>
              <a:t>million</a:t>
            </a:r>
            <a:endParaRPr lang="es-ES_tradnl" dirty="0" smtClean="0"/>
          </a:p>
          <a:p>
            <a:pPr lvl="1"/>
            <a:r>
              <a:rPr lang="es-ES_tradnl" dirty="0" smtClean="0"/>
              <a:t>#7 </a:t>
            </a:r>
            <a:r>
              <a:rPr lang="es-ES_tradnl" dirty="0" err="1" smtClean="0"/>
              <a:t>on</a:t>
            </a:r>
            <a:r>
              <a:rPr lang="es-ES_tradnl" dirty="0" smtClean="0"/>
              <a:t> </a:t>
            </a:r>
            <a:r>
              <a:rPr lang="es-ES_tradnl" dirty="0" err="1" smtClean="0"/>
              <a:t>xBox</a:t>
            </a:r>
            <a:r>
              <a:rPr lang="es-ES_tradnl" dirty="0" smtClean="0"/>
              <a:t>; #10 </a:t>
            </a:r>
            <a:r>
              <a:rPr lang="es-ES_tradnl" dirty="0" err="1" smtClean="0"/>
              <a:t>on</a:t>
            </a:r>
            <a:r>
              <a:rPr lang="es-ES_tradnl" dirty="0" smtClean="0"/>
              <a:t> </a:t>
            </a:r>
            <a:r>
              <a:rPr lang="es-ES_tradnl" dirty="0" err="1" smtClean="0"/>
              <a:t>iTunes</a:t>
            </a:r>
            <a:r>
              <a:rPr lang="es-ES_tradnl" dirty="0" smtClean="0"/>
              <a:t>; #15 cable VOD</a:t>
            </a:r>
          </a:p>
          <a:p>
            <a:r>
              <a:rPr lang="es-ES_tradnl" dirty="0" err="1" smtClean="0"/>
              <a:t>United</a:t>
            </a:r>
            <a:r>
              <a:rPr lang="es-ES_tradnl" dirty="0" smtClean="0"/>
              <a:t> </a:t>
            </a:r>
            <a:r>
              <a:rPr lang="es-ES_tradnl" dirty="0" err="1" smtClean="0"/>
              <a:t>States</a:t>
            </a:r>
            <a:r>
              <a:rPr lang="es-ES_tradnl" dirty="0" smtClean="0"/>
              <a:t> Box Office - $100,000</a:t>
            </a:r>
          </a:p>
          <a:p>
            <a:pPr lvl="1"/>
            <a:r>
              <a:rPr lang="es-ES_tradnl" dirty="0" err="1" smtClean="0"/>
              <a:t>Almost</a:t>
            </a:r>
            <a:r>
              <a:rPr lang="es-ES_tradnl" dirty="0" smtClean="0"/>
              <a:t> no net </a:t>
            </a:r>
            <a:r>
              <a:rPr lang="es-ES_tradnl" dirty="0" err="1" smtClean="0"/>
              <a:t>receipts</a:t>
            </a:r>
            <a:r>
              <a:rPr lang="es-ES_tradnl" dirty="0" smtClean="0"/>
              <a:t> </a:t>
            </a:r>
            <a:r>
              <a:rPr lang="es-ES_tradnl" dirty="0" err="1" smtClean="0"/>
              <a:t>after</a:t>
            </a:r>
            <a:r>
              <a:rPr lang="es-ES_tradnl" dirty="0" smtClean="0"/>
              <a:t> </a:t>
            </a:r>
            <a:r>
              <a:rPr lang="es-ES_tradnl" dirty="0" err="1" smtClean="0"/>
              <a:t>significant</a:t>
            </a:r>
            <a:r>
              <a:rPr lang="es-ES_tradnl" dirty="0" smtClean="0"/>
              <a:t> </a:t>
            </a:r>
            <a:r>
              <a:rPr lang="es-ES_tradnl" dirty="0" err="1" smtClean="0"/>
              <a:t>costs</a:t>
            </a:r>
            <a:r>
              <a:rPr lang="es-ES_tradnl" dirty="0" smtClean="0"/>
              <a:t> – at </a:t>
            </a:r>
            <a:r>
              <a:rPr lang="es-ES_tradnl" dirty="0" err="1" smtClean="0"/>
              <a:t>least</a:t>
            </a:r>
            <a:r>
              <a:rPr lang="es-ES_tradnl" dirty="0" smtClean="0"/>
              <a:t> a </a:t>
            </a:r>
            <a:r>
              <a:rPr lang="es-ES_tradnl" dirty="0" err="1" smtClean="0"/>
              <a:t>million</a:t>
            </a:r>
            <a:r>
              <a:rPr lang="es-ES_tradnl" dirty="0" smtClean="0"/>
              <a:t> </a:t>
            </a:r>
            <a:r>
              <a:rPr lang="es-ES_tradnl" dirty="0" err="1" smtClean="0"/>
              <a:t>dollars</a:t>
            </a:r>
            <a:r>
              <a:rPr lang="es-ES_tradnl" dirty="0" smtClean="0"/>
              <a:t> in </a:t>
            </a:r>
            <a:r>
              <a:rPr lang="es-ES_tradnl" dirty="0" err="1" smtClean="0"/>
              <a:t>release</a:t>
            </a:r>
            <a:r>
              <a:rPr lang="es-ES_tradnl" dirty="0" smtClean="0"/>
              <a:t> </a:t>
            </a:r>
            <a:r>
              <a:rPr lang="es-ES_tradnl" dirty="0" err="1" smtClean="0"/>
              <a:t>costs</a:t>
            </a:r>
            <a:r>
              <a:rPr lang="es-ES_tradnl" dirty="0" smtClean="0"/>
              <a:t> – </a:t>
            </a:r>
            <a:r>
              <a:rPr lang="es-ES_tradnl" dirty="0" err="1" smtClean="0"/>
              <a:t>probably</a:t>
            </a:r>
            <a:r>
              <a:rPr lang="es-ES_tradnl" dirty="0" smtClean="0"/>
              <a:t> more.</a:t>
            </a:r>
          </a:p>
          <a:p>
            <a:r>
              <a:rPr lang="es-ES_tradnl" dirty="0" err="1" smtClean="0"/>
              <a:t>Rest</a:t>
            </a:r>
            <a:r>
              <a:rPr lang="es-ES_tradnl" dirty="0" smtClean="0"/>
              <a:t> of </a:t>
            </a:r>
            <a:r>
              <a:rPr lang="es-ES_tradnl" dirty="0" err="1" smtClean="0"/>
              <a:t>World</a:t>
            </a:r>
            <a:r>
              <a:rPr lang="es-ES_tradnl" dirty="0" smtClean="0"/>
              <a:t> – </a:t>
            </a:r>
            <a:r>
              <a:rPr lang="es-ES_tradnl" dirty="0" err="1" smtClean="0"/>
              <a:t>Unknown</a:t>
            </a:r>
            <a:r>
              <a:rPr lang="es-ES_tradnl" dirty="0" smtClean="0"/>
              <a:t> – </a:t>
            </a:r>
            <a:r>
              <a:rPr lang="es-ES_tradnl" dirty="0" err="1" smtClean="0"/>
              <a:t>many</a:t>
            </a:r>
            <a:r>
              <a:rPr lang="es-ES_tradnl" dirty="0" smtClean="0"/>
              <a:t> </a:t>
            </a:r>
            <a:r>
              <a:rPr lang="es-ES_tradnl" dirty="0" err="1" smtClean="0"/>
              <a:t>territories</a:t>
            </a:r>
            <a:r>
              <a:rPr lang="es-ES_tradnl" dirty="0" smtClean="0"/>
              <a:t> </a:t>
            </a:r>
            <a:r>
              <a:rPr lang="es-ES_tradnl" dirty="0" err="1" smtClean="0"/>
              <a:t>have</a:t>
            </a:r>
            <a:r>
              <a:rPr lang="es-ES_tradnl" dirty="0" smtClean="0"/>
              <a:t> </a:t>
            </a:r>
            <a:r>
              <a:rPr lang="es-ES_tradnl" dirty="0" err="1" smtClean="0"/>
              <a:t>not</a:t>
            </a:r>
            <a:r>
              <a:rPr lang="es-ES_tradnl" dirty="0" smtClean="0"/>
              <a:t> </a:t>
            </a:r>
            <a:r>
              <a:rPr lang="es-ES_tradnl" dirty="0" err="1" smtClean="0"/>
              <a:t>released</a:t>
            </a:r>
            <a:endParaRPr lang="es-ES_tradnl" dirty="0" smtClean="0"/>
          </a:p>
          <a:p>
            <a:pPr lvl="1">
              <a:buNone/>
            </a:pPr>
            <a:endParaRPr lang="es-ES_tradnl" dirty="0" smtClean="0"/>
          </a:p>
          <a:p>
            <a:pPr lvl="1"/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1600" dirty="0" smtClean="0">
                <a:solidFill>
                  <a:srgbClr val="C00000"/>
                </a:solidFill>
              </a:rPr>
              <a:t> </a:t>
            </a:r>
            <a:r>
              <a:rPr lang="es-ES" sz="1600" dirty="0" smtClean="0">
                <a:solidFill>
                  <a:srgbClr val="C00000"/>
                </a:solidFill>
              </a:rPr>
              <a:t>Case  </a:t>
            </a:r>
            <a:r>
              <a:rPr lang="es-ES" sz="1600" dirty="0" err="1" smtClean="0">
                <a:solidFill>
                  <a:srgbClr val="C00000"/>
                </a:solidFill>
              </a:rPr>
              <a:t>Study</a:t>
            </a:r>
            <a:r>
              <a:rPr lang="es-ES" sz="1600" dirty="0" smtClean="0">
                <a:solidFill>
                  <a:srgbClr val="C00000"/>
                </a:solidFill>
              </a:rPr>
              <a:t> – </a:t>
            </a:r>
            <a:r>
              <a:rPr lang="es-ES" sz="1600" dirty="0" err="1" smtClean="0">
                <a:solidFill>
                  <a:srgbClr val="C00000"/>
                </a:solidFill>
              </a:rPr>
              <a:t>Man</a:t>
            </a:r>
            <a:r>
              <a:rPr lang="es-ES" sz="1600" dirty="0" smtClean="0">
                <a:solidFill>
                  <a:srgbClr val="C00000"/>
                </a:solidFill>
              </a:rPr>
              <a:t> of </a:t>
            </a:r>
            <a:r>
              <a:rPr lang="es-ES" sz="1600" dirty="0" err="1" smtClean="0">
                <a:solidFill>
                  <a:srgbClr val="C00000"/>
                </a:solidFill>
              </a:rPr>
              <a:t>Tai</a:t>
            </a:r>
            <a:r>
              <a:rPr lang="es-ES" sz="1600" dirty="0" smtClean="0">
                <a:solidFill>
                  <a:srgbClr val="C00000"/>
                </a:solidFill>
              </a:rPr>
              <a:t> Chi</a:t>
            </a:r>
            <a:endParaRPr lang="en-US" sz="1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ES_tradnl" u="sng" dirty="0" smtClean="0"/>
              <a:t>RESULTS</a:t>
            </a:r>
          </a:p>
          <a:p>
            <a:pPr algn="ctr">
              <a:buNone/>
            </a:pPr>
            <a:endParaRPr lang="es-ES_tradnl" sz="20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s-ES_tradnl" sz="5800" b="1" dirty="0" smtClean="0">
                <a:solidFill>
                  <a:srgbClr val="FF0000"/>
                </a:solidFill>
              </a:rPr>
              <a:t>THIS WAS FAR BELOW EXPECTATIONS</a:t>
            </a:r>
          </a:p>
          <a:p>
            <a:pPr lvl="1"/>
            <a:endParaRPr lang="es-ES_tradnl" b="1" dirty="0" smtClean="0"/>
          </a:p>
          <a:p>
            <a:pPr lvl="1"/>
            <a:endParaRPr lang="es-ES_tradn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1600" dirty="0" smtClean="0">
                <a:solidFill>
                  <a:srgbClr val="C00000"/>
                </a:solidFill>
              </a:rPr>
              <a:t> </a:t>
            </a:r>
            <a:r>
              <a:rPr lang="es-ES" sz="1600" dirty="0" smtClean="0">
                <a:solidFill>
                  <a:srgbClr val="C00000"/>
                </a:solidFill>
              </a:rPr>
              <a:t>Case  </a:t>
            </a:r>
            <a:r>
              <a:rPr lang="es-ES" sz="1600" dirty="0" err="1" smtClean="0">
                <a:solidFill>
                  <a:srgbClr val="C00000"/>
                </a:solidFill>
              </a:rPr>
              <a:t>Study</a:t>
            </a:r>
            <a:r>
              <a:rPr lang="es-ES" sz="1600" dirty="0" smtClean="0">
                <a:solidFill>
                  <a:srgbClr val="C00000"/>
                </a:solidFill>
              </a:rPr>
              <a:t> – </a:t>
            </a:r>
            <a:r>
              <a:rPr lang="es-ES" sz="1600" dirty="0" err="1" smtClean="0">
                <a:solidFill>
                  <a:srgbClr val="C00000"/>
                </a:solidFill>
              </a:rPr>
              <a:t>Man</a:t>
            </a:r>
            <a:r>
              <a:rPr lang="es-ES" sz="1600" dirty="0" smtClean="0">
                <a:solidFill>
                  <a:srgbClr val="C00000"/>
                </a:solidFill>
              </a:rPr>
              <a:t> of </a:t>
            </a:r>
            <a:r>
              <a:rPr lang="es-ES" sz="1600" dirty="0" err="1" smtClean="0">
                <a:solidFill>
                  <a:srgbClr val="C00000"/>
                </a:solidFill>
              </a:rPr>
              <a:t>Tai</a:t>
            </a:r>
            <a:r>
              <a:rPr lang="es-ES" sz="1600" dirty="0" smtClean="0">
                <a:solidFill>
                  <a:srgbClr val="C00000"/>
                </a:solidFill>
              </a:rPr>
              <a:t> Chi</a:t>
            </a:r>
            <a:endParaRPr lang="en-US" sz="1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s-ES_tradnl" u="sng" dirty="0" smtClean="0"/>
              <a:t>RESULTS</a:t>
            </a:r>
          </a:p>
          <a:p>
            <a:pPr>
              <a:buNone/>
            </a:pPr>
            <a:endParaRPr lang="es-ES_tradnl" dirty="0" smtClean="0"/>
          </a:p>
          <a:p>
            <a:r>
              <a:rPr lang="es-ES_tradnl" dirty="0" err="1" smtClean="0"/>
              <a:t>Who</a:t>
            </a:r>
            <a:r>
              <a:rPr lang="es-ES_tradnl" dirty="0" smtClean="0"/>
              <a:t> </a:t>
            </a:r>
            <a:r>
              <a:rPr lang="es-ES_tradnl" dirty="0" err="1" smtClean="0"/>
              <a:t>Made</a:t>
            </a:r>
            <a:r>
              <a:rPr lang="es-ES_tradnl" dirty="0" smtClean="0"/>
              <a:t> Money?</a:t>
            </a:r>
          </a:p>
          <a:p>
            <a:pPr lvl="1"/>
            <a:r>
              <a:rPr lang="es-ES_tradnl" dirty="0" err="1" smtClean="0"/>
              <a:t>Keanu</a:t>
            </a:r>
            <a:r>
              <a:rPr lang="es-ES_tradnl" dirty="0" smtClean="0"/>
              <a:t> </a:t>
            </a:r>
            <a:r>
              <a:rPr lang="es-ES_tradnl" dirty="0" err="1" smtClean="0"/>
              <a:t>Reeves</a:t>
            </a:r>
            <a:r>
              <a:rPr lang="es-ES_tradnl" dirty="0" smtClean="0"/>
              <a:t>/</a:t>
            </a:r>
            <a:r>
              <a:rPr lang="es-ES_tradnl" dirty="0" err="1" smtClean="0"/>
              <a:t>Production</a:t>
            </a:r>
            <a:r>
              <a:rPr lang="es-ES_tradnl" dirty="0" smtClean="0"/>
              <a:t> </a:t>
            </a:r>
            <a:r>
              <a:rPr lang="es-ES_tradnl" dirty="0" err="1" smtClean="0"/>
              <a:t>Team</a:t>
            </a:r>
            <a:r>
              <a:rPr lang="es-ES_tradnl" dirty="0" smtClean="0"/>
              <a:t> and </a:t>
            </a:r>
            <a:r>
              <a:rPr lang="es-ES_tradnl" dirty="0" err="1" smtClean="0"/>
              <a:t>Actors</a:t>
            </a:r>
            <a:endParaRPr lang="es-ES_tradnl" dirty="0" smtClean="0"/>
          </a:p>
          <a:p>
            <a:pPr lvl="1"/>
            <a:r>
              <a:rPr lang="es-ES_tradnl" dirty="0" err="1" smtClean="0"/>
              <a:t>Chinese</a:t>
            </a:r>
            <a:r>
              <a:rPr lang="es-ES_tradnl" dirty="0" smtClean="0"/>
              <a:t> </a:t>
            </a:r>
            <a:r>
              <a:rPr lang="es-ES_tradnl" dirty="0" err="1" smtClean="0"/>
              <a:t>Cinemas</a:t>
            </a:r>
            <a:endParaRPr lang="es-ES_tradnl" dirty="0" smtClean="0"/>
          </a:p>
          <a:p>
            <a:pPr lvl="1"/>
            <a:r>
              <a:rPr lang="es-ES_tradnl" dirty="0" err="1" smtClean="0"/>
              <a:t>Accountants</a:t>
            </a:r>
            <a:r>
              <a:rPr lang="es-ES_tradnl" dirty="0" smtClean="0"/>
              <a:t>/</a:t>
            </a:r>
            <a:r>
              <a:rPr lang="es-ES_tradnl" dirty="0" err="1" smtClean="0"/>
              <a:t>Lawyers</a:t>
            </a:r>
            <a:r>
              <a:rPr lang="es-ES_tradnl" dirty="0" smtClean="0"/>
              <a:t>/</a:t>
            </a:r>
            <a:r>
              <a:rPr lang="es-ES_tradnl" dirty="0" err="1" smtClean="0"/>
              <a:t>Production</a:t>
            </a:r>
            <a:r>
              <a:rPr lang="es-ES_tradnl" dirty="0" smtClean="0"/>
              <a:t> Service </a:t>
            </a:r>
            <a:r>
              <a:rPr lang="es-ES_tradnl" dirty="0" err="1" smtClean="0"/>
              <a:t>Providers</a:t>
            </a:r>
            <a:r>
              <a:rPr lang="es-ES_tradnl" dirty="0" smtClean="0"/>
              <a:t> in China</a:t>
            </a:r>
          </a:p>
          <a:p>
            <a:pPr lvl="1">
              <a:buNone/>
            </a:pPr>
            <a:endParaRPr lang="es-ES_tradnl" dirty="0" smtClean="0"/>
          </a:p>
          <a:p>
            <a:r>
              <a:rPr lang="es-ES_tradnl" dirty="0" err="1" smtClean="0"/>
              <a:t>Who</a:t>
            </a:r>
            <a:r>
              <a:rPr lang="es-ES_tradnl" dirty="0" smtClean="0"/>
              <a:t> </a:t>
            </a:r>
            <a:r>
              <a:rPr lang="es-ES_tradnl" dirty="0" err="1" smtClean="0"/>
              <a:t>Lost</a:t>
            </a:r>
            <a:r>
              <a:rPr lang="es-ES_tradnl" dirty="0" smtClean="0"/>
              <a:t> Money?</a:t>
            </a:r>
          </a:p>
          <a:p>
            <a:pPr lvl="1"/>
            <a:r>
              <a:rPr lang="es-ES_tradnl" dirty="0" smtClean="0"/>
              <a:t>U.S. Distributor (</a:t>
            </a:r>
            <a:r>
              <a:rPr lang="es-ES_tradnl" dirty="0" err="1" smtClean="0"/>
              <a:t>RADiUS</a:t>
            </a:r>
            <a:r>
              <a:rPr lang="es-ES_tradnl" dirty="0" smtClean="0"/>
              <a:t>/The </a:t>
            </a:r>
            <a:r>
              <a:rPr lang="es-ES_tradnl" dirty="0" err="1" smtClean="0"/>
              <a:t>Weinstein</a:t>
            </a:r>
            <a:r>
              <a:rPr lang="es-ES_tradnl" dirty="0" smtClean="0"/>
              <a:t> </a:t>
            </a:r>
            <a:r>
              <a:rPr lang="es-ES_tradnl" dirty="0" err="1" smtClean="0"/>
              <a:t>Company</a:t>
            </a:r>
            <a:r>
              <a:rPr lang="es-ES_tradnl" dirty="0" smtClean="0"/>
              <a:t>)</a:t>
            </a:r>
          </a:p>
          <a:p>
            <a:pPr lvl="1"/>
            <a:r>
              <a:rPr lang="es-ES_tradnl" dirty="0" smtClean="0"/>
              <a:t>China Film Group and </a:t>
            </a:r>
            <a:r>
              <a:rPr lang="es-ES_tradnl" dirty="0" err="1" smtClean="0"/>
              <a:t>Wanda</a:t>
            </a:r>
            <a:r>
              <a:rPr lang="es-ES_tradnl" dirty="0" smtClean="0"/>
              <a:t> Media</a:t>
            </a:r>
          </a:p>
          <a:p>
            <a:pPr lvl="1"/>
            <a:r>
              <a:rPr lang="es-ES_tradnl" dirty="0" smtClean="0"/>
              <a:t>Universal </a:t>
            </a:r>
            <a:r>
              <a:rPr lang="es-ES_tradnl" dirty="0" err="1" smtClean="0"/>
              <a:t>Pictures</a:t>
            </a:r>
            <a:endParaRPr lang="es-ES_tradnl" dirty="0" smtClean="0"/>
          </a:p>
          <a:p>
            <a:pPr lvl="1"/>
            <a:r>
              <a:rPr lang="es-ES_tradnl" dirty="0" err="1" smtClean="0"/>
              <a:t>Village</a:t>
            </a:r>
            <a:r>
              <a:rPr lang="es-ES_tradnl" dirty="0" smtClean="0"/>
              <a:t> </a:t>
            </a:r>
            <a:r>
              <a:rPr lang="es-ES_tradnl" dirty="0" err="1" smtClean="0"/>
              <a:t>Roadshow</a:t>
            </a:r>
            <a:r>
              <a:rPr lang="es-ES_tradnl" dirty="0" smtClean="0"/>
              <a:t> </a:t>
            </a:r>
            <a:r>
              <a:rPr lang="es-ES_tradnl" dirty="0" err="1" smtClean="0"/>
              <a:t>Pictures</a:t>
            </a:r>
            <a:r>
              <a:rPr lang="es-ES_tradnl" dirty="0" smtClean="0"/>
              <a:t> Asia</a:t>
            </a:r>
          </a:p>
          <a:p>
            <a:pPr lvl="1"/>
            <a:endParaRPr lang="es-ES_tradnl" dirty="0" smtClean="0"/>
          </a:p>
          <a:p>
            <a:pPr lvl="1"/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1600" dirty="0" smtClean="0">
                <a:solidFill>
                  <a:srgbClr val="C00000"/>
                </a:solidFill>
              </a:rPr>
              <a:t> </a:t>
            </a:r>
            <a:r>
              <a:rPr lang="es-ES" sz="1600" dirty="0" smtClean="0">
                <a:solidFill>
                  <a:srgbClr val="C00000"/>
                </a:solidFill>
              </a:rPr>
              <a:t>Case  </a:t>
            </a:r>
            <a:r>
              <a:rPr lang="es-ES" sz="1600" dirty="0" err="1" smtClean="0">
                <a:solidFill>
                  <a:srgbClr val="C00000"/>
                </a:solidFill>
              </a:rPr>
              <a:t>Study</a:t>
            </a:r>
            <a:r>
              <a:rPr lang="es-ES" sz="1600" dirty="0" smtClean="0">
                <a:solidFill>
                  <a:srgbClr val="C00000"/>
                </a:solidFill>
              </a:rPr>
              <a:t> – </a:t>
            </a:r>
            <a:r>
              <a:rPr lang="es-ES" sz="1600" dirty="0" err="1" smtClean="0">
                <a:solidFill>
                  <a:srgbClr val="C00000"/>
                </a:solidFill>
              </a:rPr>
              <a:t>Man</a:t>
            </a:r>
            <a:r>
              <a:rPr lang="es-ES" sz="1600" dirty="0" smtClean="0">
                <a:solidFill>
                  <a:srgbClr val="C00000"/>
                </a:solidFill>
              </a:rPr>
              <a:t> of </a:t>
            </a:r>
            <a:r>
              <a:rPr lang="es-ES" sz="1600" dirty="0" err="1" smtClean="0">
                <a:solidFill>
                  <a:srgbClr val="C00000"/>
                </a:solidFill>
              </a:rPr>
              <a:t>Tai</a:t>
            </a:r>
            <a:r>
              <a:rPr lang="es-ES" sz="1600" dirty="0" smtClean="0">
                <a:solidFill>
                  <a:srgbClr val="C00000"/>
                </a:solidFill>
              </a:rPr>
              <a:t> Chi</a:t>
            </a:r>
            <a:endParaRPr lang="en-US" sz="1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s-ES_tradnl" u="sng" dirty="0" smtClean="0"/>
              <a:t>RESULTS</a:t>
            </a:r>
          </a:p>
          <a:p>
            <a:endParaRPr lang="es-ES_tradnl" dirty="0" smtClean="0"/>
          </a:p>
          <a:p>
            <a:r>
              <a:rPr lang="es-ES_tradnl" dirty="0" err="1" smtClean="0"/>
              <a:t>Who</a:t>
            </a:r>
            <a:r>
              <a:rPr lang="es-ES_tradnl" dirty="0" smtClean="0"/>
              <a:t> REALLY </a:t>
            </a:r>
            <a:r>
              <a:rPr lang="es-ES_tradnl" dirty="0" err="1" smtClean="0"/>
              <a:t>Lost</a:t>
            </a:r>
            <a:r>
              <a:rPr lang="es-ES_tradnl" dirty="0" smtClean="0"/>
              <a:t> Money?</a:t>
            </a:r>
          </a:p>
          <a:p>
            <a:r>
              <a:rPr lang="es-ES_tradnl" dirty="0" smtClean="0"/>
              <a:t>NOT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Employees</a:t>
            </a:r>
            <a:r>
              <a:rPr lang="es-ES_tradnl" dirty="0" smtClean="0"/>
              <a:t> of </a:t>
            </a:r>
          </a:p>
          <a:p>
            <a:pPr lvl="1"/>
            <a:r>
              <a:rPr lang="es-ES_tradnl" dirty="0" smtClean="0"/>
              <a:t>U.S. Distributor (</a:t>
            </a:r>
            <a:r>
              <a:rPr lang="es-ES_tradnl" dirty="0" err="1" smtClean="0"/>
              <a:t>Radius</a:t>
            </a:r>
            <a:r>
              <a:rPr lang="es-ES_tradnl" dirty="0" smtClean="0"/>
              <a:t>/The </a:t>
            </a:r>
            <a:r>
              <a:rPr lang="es-ES_tradnl" dirty="0" err="1" smtClean="0"/>
              <a:t>Weinstein</a:t>
            </a:r>
            <a:r>
              <a:rPr lang="es-ES_tradnl" dirty="0" smtClean="0"/>
              <a:t> </a:t>
            </a:r>
            <a:r>
              <a:rPr lang="es-ES_tradnl" dirty="0" err="1" smtClean="0"/>
              <a:t>Company</a:t>
            </a:r>
            <a:r>
              <a:rPr lang="es-ES_tradnl" dirty="0" smtClean="0"/>
              <a:t>)</a:t>
            </a:r>
          </a:p>
          <a:p>
            <a:pPr lvl="1"/>
            <a:r>
              <a:rPr lang="es-ES_tradnl" dirty="0" smtClean="0"/>
              <a:t>China Film Group and </a:t>
            </a:r>
            <a:r>
              <a:rPr lang="es-ES_tradnl" dirty="0" err="1" smtClean="0"/>
              <a:t>Wanda</a:t>
            </a:r>
            <a:r>
              <a:rPr lang="es-ES_tradnl" dirty="0" smtClean="0"/>
              <a:t> Media</a:t>
            </a:r>
          </a:p>
          <a:p>
            <a:pPr lvl="1"/>
            <a:r>
              <a:rPr lang="es-ES_tradnl" dirty="0" smtClean="0"/>
              <a:t>Universal </a:t>
            </a:r>
            <a:r>
              <a:rPr lang="es-ES_tradnl" dirty="0" err="1" smtClean="0"/>
              <a:t>Pictures</a:t>
            </a:r>
            <a:endParaRPr lang="es-ES_tradnl" dirty="0" smtClean="0"/>
          </a:p>
          <a:p>
            <a:pPr lvl="1"/>
            <a:r>
              <a:rPr lang="es-ES_tradnl" dirty="0" err="1" smtClean="0"/>
              <a:t>Village</a:t>
            </a:r>
            <a:r>
              <a:rPr lang="es-ES_tradnl" dirty="0" smtClean="0"/>
              <a:t> </a:t>
            </a:r>
            <a:r>
              <a:rPr lang="es-ES_tradnl" dirty="0" err="1" smtClean="0"/>
              <a:t>Roadshow</a:t>
            </a:r>
            <a:r>
              <a:rPr lang="es-ES_tradnl" dirty="0" smtClean="0"/>
              <a:t> </a:t>
            </a:r>
            <a:r>
              <a:rPr lang="es-ES_tradnl" dirty="0" err="1" smtClean="0"/>
              <a:t>Pictures</a:t>
            </a:r>
            <a:r>
              <a:rPr lang="es-ES_tradnl" dirty="0" smtClean="0"/>
              <a:t> Asia</a:t>
            </a:r>
          </a:p>
          <a:p>
            <a:r>
              <a:rPr lang="es-ES_tradnl" dirty="0" smtClean="0"/>
              <a:t>PROBABLY Stock </a:t>
            </a:r>
            <a:r>
              <a:rPr lang="es-ES_tradnl" dirty="0" err="1" smtClean="0"/>
              <a:t>Holders</a:t>
            </a:r>
            <a:r>
              <a:rPr lang="es-ES_tradnl" dirty="0" smtClean="0"/>
              <a:t>, The </a:t>
            </a:r>
            <a:r>
              <a:rPr lang="es-ES_tradnl" dirty="0" err="1" smtClean="0"/>
              <a:t>Chinese</a:t>
            </a:r>
            <a:r>
              <a:rPr lang="es-ES_tradnl" dirty="0" smtClean="0"/>
              <a:t> </a:t>
            </a:r>
            <a:r>
              <a:rPr lang="es-ES_tradnl" dirty="0" err="1" smtClean="0"/>
              <a:t>Government</a:t>
            </a:r>
            <a:r>
              <a:rPr lang="es-ES_tradnl" dirty="0" smtClean="0"/>
              <a:t>, </a:t>
            </a:r>
            <a:r>
              <a:rPr lang="es-ES_tradnl" dirty="0" err="1" smtClean="0"/>
              <a:t>China’s</a:t>
            </a:r>
            <a:r>
              <a:rPr lang="es-ES_tradnl" dirty="0" smtClean="0"/>
              <a:t> </a:t>
            </a:r>
            <a:r>
              <a:rPr lang="es-ES_tradnl" dirty="0" err="1" smtClean="0"/>
              <a:t>Richest</a:t>
            </a:r>
            <a:r>
              <a:rPr lang="es-ES_tradnl" dirty="0" smtClean="0"/>
              <a:t> </a:t>
            </a:r>
            <a:r>
              <a:rPr lang="es-ES_tradnl" dirty="0" err="1" smtClean="0"/>
              <a:t>Man</a:t>
            </a:r>
            <a:r>
              <a:rPr lang="es-ES_tradnl" dirty="0" smtClean="0"/>
              <a:t> (Wang </a:t>
            </a:r>
            <a:r>
              <a:rPr lang="es-ES_tradnl" dirty="0" err="1" smtClean="0"/>
              <a:t>Jianlin</a:t>
            </a:r>
            <a:r>
              <a:rPr lang="es-ES_tradnl" dirty="0" smtClean="0"/>
              <a:t> head of </a:t>
            </a:r>
            <a:r>
              <a:rPr lang="es-ES_tradnl" dirty="0" err="1" smtClean="0"/>
              <a:t>the</a:t>
            </a:r>
            <a:r>
              <a:rPr lang="es-ES_tradnl" dirty="0" smtClean="0"/>
              <a:t> Dalian </a:t>
            </a:r>
            <a:r>
              <a:rPr lang="es-ES_tradnl" dirty="0" err="1" smtClean="0"/>
              <a:t>Wanda</a:t>
            </a:r>
            <a:r>
              <a:rPr lang="es-ES_tradnl" dirty="0" smtClean="0"/>
              <a:t> Group), </a:t>
            </a:r>
            <a:r>
              <a:rPr lang="es-ES_tradnl" dirty="0" err="1" smtClean="0"/>
              <a:t>Investors</a:t>
            </a:r>
            <a:r>
              <a:rPr lang="es-ES_tradnl" dirty="0" smtClean="0"/>
              <a:t> in The </a:t>
            </a:r>
            <a:r>
              <a:rPr lang="es-ES_tradnl" dirty="0" err="1" smtClean="0"/>
              <a:t>Weinstein</a:t>
            </a:r>
            <a:r>
              <a:rPr lang="es-ES_tradnl" dirty="0" smtClean="0"/>
              <a:t> </a:t>
            </a:r>
            <a:r>
              <a:rPr lang="es-ES_tradnl" dirty="0" err="1" smtClean="0"/>
              <a:t>Company</a:t>
            </a:r>
            <a:endParaRPr lang="es-ES_tradnl" dirty="0" smtClean="0"/>
          </a:p>
          <a:p>
            <a:pPr lvl="1"/>
            <a:endParaRPr lang="es-ES_tradnl" dirty="0" smtClean="0"/>
          </a:p>
          <a:p>
            <a:pPr lvl="1"/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200"/>
          </a:xfrm>
        </p:spPr>
        <p:txBody>
          <a:bodyPr>
            <a:normAutofit fontScale="90000"/>
          </a:bodyPr>
          <a:lstStyle/>
          <a:p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s-ES" sz="1600" dirty="0" smtClean="0">
                <a:solidFill>
                  <a:srgbClr val="00B050"/>
                </a:solidFill>
              </a:rPr>
              <a:t/>
            </a:r>
            <a:br>
              <a:rPr lang="es-ES" sz="1600" dirty="0" smtClean="0">
                <a:solidFill>
                  <a:srgbClr val="00B050"/>
                </a:solidFill>
              </a:rPr>
            </a:br>
            <a:r>
              <a:rPr lang="es-ES" sz="2000" dirty="0" smtClean="0">
                <a:solidFill>
                  <a:srgbClr val="C00000"/>
                </a:solidFill>
              </a:rPr>
              <a:t> Case  </a:t>
            </a:r>
            <a:r>
              <a:rPr lang="es-ES" sz="2000" dirty="0" err="1" smtClean="0">
                <a:solidFill>
                  <a:srgbClr val="C00000"/>
                </a:solidFill>
              </a:rPr>
              <a:t>Study</a:t>
            </a:r>
            <a:r>
              <a:rPr lang="es-ES" sz="2000" dirty="0" smtClean="0">
                <a:solidFill>
                  <a:srgbClr val="C00000"/>
                </a:solidFill>
              </a:rPr>
              <a:t> – </a:t>
            </a:r>
            <a:r>
              <a:rPr lang="es-ES" sz="2000" dirty="0" err="1" smtClean="0">
                <a:solidFill>
                  <a:srgbClr val="C00000"/>
                </a:solidFill>
              </a:rPr>
              <a:t>Man</a:t>
            </a:r>
            <a:r>
              <a:rPr lang="es-ES" sz="2000" dirty="0" smtClean="0">
                <a:solidFill>
                  <a:srgbClr val="C00000"/>
                </a:solidFill>
              </a:rPr>
              <a:t> of </a:t>
            </a:r>
            <a:r>
              <a:rPr lang="es-ES" sz="2000" dirty="0" err="1" smtClean="0">
                <a:solidFill>
                  <a:srgbClr val="C00000"/>
                </a:solidFill>
              </a:rPr>
              <a:t>Tai</a:t>
            </a:r>
            <a:r>
              <a:rPr lang="es-ES" sz="2000" dirty="0" smtClean="0">
                <a:solidFill>
                  <a:srgbClr val="C00000"/>
                </a:solidFill>
              </a:rPr>
              <a:t> Chi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u="sng" dirty="0" smtClean="0"/>
              <a:t>Careers Discussed in this Presentation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Producer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Creatives</a:t>
            </a:r>
            <a:r>
              <a:rPr lang="en-US" dirty="0" smtClean="0"/>
              <a:t> (Writer, Director, Actors, Music)</a:t>
            </a:r>
          </a:p>
          <a:p>
            <a:pPr>
              <a:buNone/>
            </a:pPr>
            <a:r>
              <a:rPr lang="en-US" dirty="0" smtClean="0"/>
              <a:t>	Lawyers</a:t>
            </a:r>
          </a:p>
          <a:p>
            <a:pPr>
              <a:buNone/>
            </a:pPr>
            <a:r>
              <a:rPr lang="en-US" dirty="0" smtClean="0"/>
              <a:t>	Distributors</a:t>
            </a:r>
          </a:p>
          <a:p>
            <a:pPr>
              <a:buNone/>
            </a:pPr>
            <a:r>
              <a:rPr lang="en-US" dirty="0" smtClean="0"/>
              <a:t>	Acquisition Executives</a:t>
            </a:r>
          </a:p>
          <a:p>
            <a:pPr>
              <a:buNone/>
            </a:pPr>
            <a:r>
              <a:rPr lang="en-US" dirty="0" smtClean="0"/>
              <a:t>	Marketing Staff</a:t>
            </a:r>
          </a:p>
          <a:p>
            <a:pPr>
              <a:buNone/>
            </a:pPr>
            <a:r>
              <a:rPr lang="en-US" dirty="0" smtClean="0"/>
              <a:t>	Lawyers</a:t>
            </a:r>
          </a:p>
          <a:p>
            <a:pPr>
              <a:buNone/>
            </a:pPr>
            <a:r>
              <a:rPr lang="en-US" dirty="0" smtClean="0"/>
              <a:t>	Co-Production Executives </a:t>
            </a:r>
          </a:p>
          <a:p>
            <a:pPr>
              <a:buNone/>
            </a:pPr>
            <a:r>
              <a:rPr lang="en-US" dirty="0" smtClean="0"/>
              <a:t>	Government Film Authorities Including Censors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1600" dirty="0" smtClean="0">
                <a:solidFill>
                  <a:srgbClr val="C00000"/>
                </a:solidFill>
              </a:rPr>
              <a:t> </a:t>
            </a:r>
            <a:r>
              <a:rPr lang="es-ES" sz="1600" dirty="0" smtClean="0">
                <a:solidFill>
                  <a:srgbClr val="C00000"/>
                </a:solidFill>
              </a:rPr>
              <a:t>Case  </a:t>
            </a:r>
            <a:r>
              <a:rPr lang="es-ES" sz="1600" dirty="0" err="1" smtClean="0">
                <a:solidFill>
                  <a:srgbClr val="C00000"/>
                </a:solidFill>
              </a:rPr>
              <a:t>Study</a:t>
            </a:r>
            <a:r>
              <a:rPr lang="es-ES" sz="1600" dirty="0" smtClean="0">
                <a:solidFill>
                  <a:srgbClr val="C00000"/>
                </a:solidFill>
              </a:rPr>
              <a:t> – </a:t>
            </a:r>
            <a:r>
              <a:rPr lang="es-ES" sz="1600" dirty="0" err="1" smtClean="0">
                <a:solidFill>
                  <a:srgbClr val="C00000"/>
                </a:solidFill>
              </a:rPr>
              <a:t>Man</a:t>
            </a:r>
            <a:r>
              <a:rPr lang="es-ES" sz="1600" dirty="0" smtClean="0">
                <a:solidFill>
                  <a:srgbClr val="C00000"/>
                </a:solidFill>
              </a:rPr>
              <a:t> of </a:t>
            </a:r>
            <a:r>
              <a:rPr lang="es-ES" sz="1600" dirty="0" err="1" smtClean="0">
                <a:solidFill>
                  <a:srgbClr val="C00000"/>
                </a:solidFill>
              </a:rPr>
              <a:t>Tai</a:t>
            </a:r>
            <a:r>
              <a:rPr lang="es-ES" sz="1600" dirty="0" smtClean="0">
                <a:solidFill>
                  <a:srgbClr val="C00000"/>
                </a:solidFill>
              </a:rPr>
              <a:t> Chi</a:t>
            </a:r>
            <a:endParaRPr lang="en-US" sz="1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/>
              <a:t>Trailer:  </a:t>
            </a:r>
          </a:p>
          <a:p>
            <a:pPr lvl="1"/>
            <a:r>
              <a:rPr lang="en-US" dirty="0" smtClean="0"/>
              <a:t>US: </a:t>
            </a:r>
          </a:p>
          <a:p>
            <a:pPr lvl="1">
              <a:buNone/>
            </a:pPr>
            <a:r>
              <a:rPr lang="en-US" sz="1600" dirty="0" smtClean="0">
                <a:hlinkClick r:id="rId2"/>
              </a:rPr>
              <a:t>http://movies.yahoo.com/video/man-tai-chi-trailer-220029923.html</a:t>
            </a:r>
            <a:endParaRPr lang="en-US" sz="1600" dirty="0" smtClean="0"/>
          </a:p>
          <a:p>
            <a:pPr lvl="1"/>
            <a:r>
              <a:rPr lang="en-US" dirty="0" smtClean="0"/>
              <a:t>Chinese: </a:t>
            </a:r>
          </a:p>
          <a:p>
            <a:pPr lvl="1">
              <a:buNone/>
            </a:pPr>
            <a:r>
              <a:rPr lang="en-US" sz="1600" dirty="0" smtClean="0">
                <a:hlinkClick r:id="rId3"/>
              </a:rPr>
              <a:t>http://badassdigest.com/2013/04/22/see-the-trailer-for-keanu-reeves-man-of-tai-chi/</a:t>
            </a:r>
            <a:endParaRPr lang="en-US" sz="1600" dirty="0" smtClean="0"/>
          </a:p>
          <a:p>
            <a:pPr lvl="0"/>
            <a:endParaRPr lang="en-US" sz="2800" dirty="0" smtClean="0"/>
          </a:p>
          <a:p>
            <a:pPr lvl="0"/>
            <a:r>
              <a:rPr lang="en-US" sz="2800" dirty="0" smtClean="0"/>
              <a:t>In Keanu’s </a:t>
            </a:r>
            <a:r>
              <a:rPr lang="en-US" dirty="0" smtClean="0"/>
              <a:t>Own Words:        </a:t>
            </a:r>
            <a:r>
              <a:rPr lang="en-US" sz="1600" dirty="0" smtClean="0">
                <a:hlinkClick r:id="rId4"/>
              </a:rPr>
              <a:t>http://www.youtube.com/watch?v=LdQRvmsbZbU</a:t>
            </a:r>
            <a:endParaRPr lang="en-US" sz="1600" dirty="0" smtClean="0"/>
          </a:p>
          <a:p>
            <a:pPr lvl="0"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200"/>
          </a:xfrm>
        </p:spPr>
        <p:txBody>
          <a:bodyPr>
            <a:normAutofit fontScale="90000"/>
          </a:bodyPr>
          <a:lstStyle/>
          <a:p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s-ES" sz="1600" dirty="0" smtClean="0">
                <a:solidFill>
                  <a:srgbClr val="00B050"/>
                </a:solidFill>
              </a:rPr>
              <a:t/>
            </a:r>
            <a:br>
              <a:rPr lang="es-ES" sz="1600" dirty="0" smtClean="0">
                <a:solidFill>
                  <a:srgbClr val="00B050"/>
                </a:solidFill>
              </a:rPr>
            </a:br>
            <a:r>
              <a:rPr lang="es-ES" sz="2000" dirty="0" smtClean="0">
                <a:solidFill>
                  <a:srgbClr val="C00000"/>
                </a:solidFill>
              </a:rPr>
              <a:t>Case  </a:t>
            </a:r>
            <a:r>
              <a:rPr lang="es-ES" sz="2000" dirty="0" err="1" smtClean="0">
                <a:solidFill>
                  <a:srgbClr val="C00000"/>
                </a:solidFill>
              </a:rPr>
              <a:t>Study</a:t>
            </a:r>
            <a:r>
              <a:rPr lang="es-ES" sz="2000" dirty="0" smtClean="0">
                <a:solidFill>
                  <a:srgbClr val="C00000"/>
                </a:solidFill>
              </a:rPr>
              <a:t> – </a:t>
            </a:r>
            <a:r>
              <a:rPr lang="es-ES" sz="2000" dirty="0" err="1" smtClean="0">
                <a:solidFill>
                  <a:srgbClr val="C00000"/>
                </a:solidFill>
              </a:rPr>
              <a:t>Man</a:t>
            </a:r>
            <a:r>
              <a:rPr lang="es-ES" sz="2000" dirty="0" smtClean="0">
                <a:solidFill>
                  <a:srgbClr val="C00000"/>
                </a:solidFill>
              </a:rPr>
              <a:t> of </a:t>
            </a:r>
            <a:r>
              <a:rPr lang="es-ES" sz="2000" dirty="0" err="1" smtClean="0">
                <a:solidFill>
                  <a:srgbClr val="C00000"/>
                </a:solidFill>
              </a:rPr>
              <a:t>Tai</a:t>
            </a:r>
            <a:r>
              <a:rPr lang="es-ES" sz="2000" dirty="0" smtClean="0">
                <a:solidFill>
                  <a:srgbClr val="C00000"/>
                </a:solidFill>
              </a:rPr>
              <a:t> Chi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u="sng" dirty="0" smtClean="0"/>
              <a:t>Creative/Business/Finance Considerations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Assembling the Co-Production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Coordinating the Creative Elements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Financing the Project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Distribution Strategies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000" dirty="0" smtClean="0">
                <a:solidFill>
                  <a:srgbClr val="C00000"/>
                </a:solidFill>
              </a:rPr>
              <a:t> </a:t>
            </a:r>
            <a:r>
              <a:rPr lang="es-ES" sz="1600" dirty="0" smtClean="0">
                <a:solidFill>
                  <a:srgbClr val="C00000"/>
                </a:solidFill>
              </a:rPr>
              <a:t>Case  </a:t>
            </a:r>
            <a:r>
              <a:rPr lang="es-ES" sz="1600" dirty="0" err="1" smtClean="0">
                <a:solidFill>
                  <a:srgbClr val="C00000"/>
                </a:solidFill>
              </a:rPr>
              <a:t>Study</a:t>
            </a:r>
            <a:r>
              <a:rPr lang="es-ES" sz="1600" dirty="0" smtClean="0">
                <a:solidFill>
                  <a:srgbClr val="C00000"/>
                </a:solidFill>
              </a:rPr>
              <a:t> – </a:t>
            </a:r>
            <a:r>
              <a:rPr lang="es-ES" sz="1600" dirty="0" err="1" smtClean="0">
                <a:solidFill>
                  <a:srgbClr val="C00000"/>
                </a:solidFill>
              </a:rPr>
              <a:t>Man</a:t>
            </a:r>
            <a:r>
              <a:rPr lang="es-ES" sz="1600" dirty="0" smtClean="0">
                <a:solidFill>
                  <a:srgbClr val="C00000"/>
                </a:solidFill>
              </a:rPr>
              <a:t> of </a:t>
            </a:r>
            <a:r>
              <a:rPr lang="es-ES" sz="1600" dirty="0" err="1" smtClean="0">
                <a:solidFill>
                  <a:srgbClr val="C00000"/>
                </a:solidFill>
              </a:rPr>
              <a:t>Tai</a:t>
            </a:r>
            <a:r>
              <a:rPr lang="es-ES" sz="1600" dirty="0" smtClean="0">
                <a:solidFill>
                  <a:srgbClr val="C00000"/>
                </a:solidFill>
              </a:rPr>
              <a:t> Chi</a:t>
            </a:r>
            <a:endParaRPr lang="en-US" sz="1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2800" dirty="0" smtClean="0"/>
              <a:t>Assembling the Co-Production</a:t>
            </a:r>
          </a:p>
          <a:p>
            <a:pPr lvl="1"/>
            <a:r>
              <a:rPr lang="en-US" dirty="0" smtClean="0"/>
              <a:t>Project Origin</a:t>
            </a:r>
          </a:p>
          <a:p>
            <a:pPr lvl="2"/>
            <a:r>
              <a:rPr lang="en-US" dirty="0" smtClean="0"/>
              <a:t>Original Story 2007 or 2008</a:t>
            </a:r>
          </a:p>
          <a:p>
            <a:pPr lvl="2"/>
            <a:r>
              <a:rPr lang="en-US" dirty="0" smtClean="0"/>
              <a:t>Decision to Develop/Scriptwriting</a:t>
            </a:r>
          </a:p>
          <a:p>
            <a:pPr lvl="2"/>
            <a:r>
              <a:rPr lang="en-US" dirty="0" smtClean="0"/>
              <a:t>Approach to Partners</a:t>
            </a:r>
          </a:p>
          <a:p>
            <a:pPr lvl="2"/>
            <a:r>
              <a:rPr lang="en-US" dirty="0" smtClean="0"/>
              <a:t>Importance of Creative Elements</a:t>
            </a:r>
          </a:p>
          <a:p>
            <a:pPr lvl="3"/>
            <a:r>
              <a:rPr lang="en-US" dirty="0" smtClean="0"/>
              <a:t>Director/Co-Star - Keanu Reeves - Canadian</a:t>
            </a:r>
          </a:p>
          <a:p>
            <a:pPr lvl="3"/>
            <a:r>
              <a:rPr lang="en-US" dirty="0" smtClean="0"/>
              <a:t>Writer – Michael G. Cooney - Irish</a:t>
            </a:r>
          </a:p>
          <a:p>
            <a:pPr lvl="3"/>
            <a:r>
              <a:rPr lang="en-US" dirty="0" smtClean="0"/>
              <a:t>Story/Characters - Chinese</a:t>
            </a:r>
          </a:p>
          <a:p>
            <a:pPr lvl="3"/>
            <a:r>
              <a:rPr lang="en-US" dirty="0" smtClean="0"/>
              <a:t>Tiger Chen (Chen </a:t>
            </a:r>
            <a:r>
              <a:rPr lang="en-US" dirty="0" err="1" smtClean="0"/>
              <a:t>Hu</a:t>
            </a:r>
            <a:r>
              <a:rPr lang="en-US" dirty="0" smtClean="0"/>
              <a:t>) – Chinese (HK)</a:t>
            </a:r>
          </a:p>
          <a:p>
            <a:pPr lvl="3"/>
            <a:r>
              <a:rPr lang="en-US" dirty="0" smtClean="0"/>
              <a:t>Karen </a:t>
            </a:r>
            <a:r>
              <a:rPr lang="en-US" dirty="0" err="1" smtClean="0"/>
              <a:t>Mok</a:t>
            </a:r>
            <a:r>
              <a:rPr lang="en-US" dirty="0" smtClean="0"/>
              <a:t> – Chinese (HK)</a:t>
            </a:r>
          </a:p>
          <a:p>
            <a:pPr lvl="3"/>
            <a:r>
              <a:rPr lang="en-US" dirty="0" smtClean="0"/>
              <a:t>Only American was the Director of Photography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000" dirty="0" smtClean="0">
                <a:solidFill>
                  <a:srgbClr val="C00000"/>
                </a:solidFill>
              </a:rPr>
              <a:t> </a:t>
            </a:r>
            <a:r>
              <a:rPr lang="es-ES" sz="1600" dirty="0" smtClean="0">
                <a:solidFill>
                  <a:srgbClr val="C00000"/>
                </a:solidFill>
              </a:rPr>
              <a:t>Case  </a:t>
            </a:r>
            <a:r>
              <a:rPr lang="es-ES" sz="1600" dirty="0" err="1" smtClean="0">
                <a:solidFill>
                  <a:srgbClr val="C00000"/>
                </a:solidFill>
              </a:rPr>
              <a:t>Study</a:t>
            </a:r>
            <a:r>
              <a:rPr lang="es-ES" sz="1600" dirty="0" smtClean="0">
                <a:solidFill>
                  <a:srgbClr val="C00000"/>
                </a:solidFill>
              </a:rPr>
              <a:t> – </a:t>
            </a:r>
            <a:r>
              <a:rPr lang="es-ES" sz="1600" dirty="0" err="1" smtClean="0">
                <a:solidFill>
                  <a:srgbClr val="C00000"/>
                </a:solidFill>
              </a:rPr>
              <a:t>Man</a:t>
            </a:r>
            <a:r>
              <a:rPr lang="es-ES" sz="1600" dirty="0" smtClean="0">
                <a:solidFill>
                  <a:srgbClr val="C00000"/>
                </a:solidFill>
              </a:rPr>
              <a:t> of </a:t>
            </a:r>
            <a:r>
              <a:rPr lang="es-ES" sz="1600" dirty="0" err="1" smtClean="0">
                <a:solidFill>
                  <a:srgbClr val="C00000"/>
                </a:solidFill>
              </a:rPr>
              <a:t>Tai</a:t>
            </a:r>
            <a:r>
              <a:rPr lang="es-ES" sz="1600" dirty="0" smtClean="0">
                <a:solidFill>
                  <a:srgbClr val="C00000"/>
                </a:solidFill>
              </a:rPr>
              <a:t> Chi</a:t>
            </a:r>
            <a:endParaRPr lang="en-US" sz="1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2800" dirty="0" smtClean="0"/>
              <a:t>Assembling the Co-Production and Finance</a:t>
            </a:r>
          </a:p>
          <a:p>
            <a:pPr lvl="1"/>
            <a:r>
              <a:rPr lang="en-US" dirty="0" smtClean="0"/>
              <a:t>Approaching the Partners</a:t>
            </a:r>
          </a:p>
          <a:p>
            <a:pPr lvl="2"/>
            <a:r>
              <a:rPr lang="en-US" dirty="0" smtClean="0"/>
              <a:t>Village </a:t>
            </a:r>
            <a:r>
              <a:rPr lang="en-US" dirty="0" err="1" smtClean="0"/>
              <a:t>Roadshow</a:t>
            </a:r>
            <a:r>
              <a:rPr lang="en-US" dirty="0" smtClean="0"/>
              <a:t> Pictures Asia (about $5 million)</a:t>
            </a:r>
          </a:p>
          <a:p>
            <a:pPr lvl="3"/>
            <a:r>
              <a:rPr lang="en-US" dirty="0" smtClean="0"/>
              <a:t>Benefits</a:t>
            </a:r>
          </a:p>
          <a:p>
            <a:pPr lvl="3"/>
            <a:r>
              <a:rPr lang="en-US" dirty="0" smtClean="0"/>
              <a:t>Demands</a:t>
            </a:r>
          </a:p>
          <a:p>
            <a:pPr lvl="2"/>
            <a:r>
              <a:rPr lang="en-US" dirty="0" smtClean="0"/>
              <a:t>China Film Group (about $7.5 million)</a:t>
            </a:r>
          </a:p>
          <a:p>
            <a:pPr lvl="3"/>
            <a:r>
              <a:rPr lang="en-US" dirty="0" smtClean="0"/>
              <a:t>Benefits</a:t>
            </a:r>
          </a:p>
          <a:p>
            <a:pPr lvl="3"/>
            <a:r>
              <a:rPr lang="en-US" dirty="0" smtClean="0"/>
              <a:t>Demands</a:t>
            </a:r>
          </a:p>
          <a:p>
            <a:pPr lvl="2"/>
            <a:r>
              <a:rPr lang="en-US" dirty="0" smtClean="0"/>
              <a:t>Wanda Media (about $7.5 million)</a:t>
            </a:r>
          </a:p>
          <a:p>
            <a:pPr lvl="3"/>
            <a:r>
              <a:rPr lang="en-US" dirty="0" smtClean="0"/>
              <a:t>Benefits</a:t>
            </a:r>
          </a:p>
          <a:p>
            <a:pPr lvl="3"/>
            <a:r>
              <a:rPr lang="en-US" dirty="0" smtClean="0"/>
              <a:t>Demands</a:t>
            </a:r>
          </a:p>
          <a:p>
            <a:pPr lvl="2"/>
            <a:r>
              <a:rPr lang="en-US" dirty="0" smtClean="0"/>
              <a:t>Universal Pictures (about $5 million)</a:t>
            </a:r>
          </a:p>
          <a:p>
            <a:pPr lvl="3"/>
            <a:r>
              <a:rPr lang="en-US" dirty="0" smtClean="0"/>
              <a:t>Benefits	</a:t>
            </a:r>
          </a:p>
          <a:p>
            <a:pPr lvl="3"/>
            <a:r>
              <a:rPr lang="en-US" dirty="0" smtClean="0"/>
              <a:t>Demands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1600" dirty="0" smtClean="0">
                <a:solidFill>
                  <a:srgbClr val="C00000"/>
                </a:solidFill>
              </a:rPr>
              <a:t> </a:t>
            </a:r>
            <a:r>
              <a:rPr lang="es-ES" sz="1600" dirty="0" smtClean="0">
                <a:solidFill>
                  <a:srgbClr val="C00000"/>
                </a:solidFill>
              </a:rPr>
              <a:t>Case  </a:t>
            </a:r>
            <a:r>
              <a:rPr lang="es-ES" sz="1600" dirty="0" err="1" smtClean="0">
                <a:solidFill>
                  <a:srgbClr val="C00000"/>
                </a:solidFill>
              </a:rPr>
              <a:t>Study</a:t>
            </a:r>
            <a:r>
              <a:rPr lang="es-ES" sz="1600" dirty="0" smtClean="0">
                <a:solidFill>
                  <a:srgbClr val="C00000"/>
                </a:solidFill>
              </a:rPr>
              <a:t> – </a:t>
            </a:r>
            <a:r>
              <a:rPr lang="es-ES" sz="1600" dirty="0" err="1" smtClean="0">
                <a:solidFill>
                  <a:srgbClr val="C00000"/>
                </a:solidFill>
              </a:rPr>
              <a:t>Man</a:t>
            </a:r>
            <a:r>
              <a:rPr lang="es-ES" sz="1600" dirty="0" smtClean="0">
                <a:solidFill>
                  <a:srgbClr val="C00000"/>
                </a:solidFill>
              </a:rPr>
              <a:t> of </a:t>
            </a:r>
            <a:r>
              <a:rPr lang="es-ES" sz="1600" dirty="0" err="1" smtClean="0">
                <a:solidFill>
                  <a:srgbClr val="C00000"/>
                </a:solidFill>
              </a:rPr>
              <a:t>Tai</a:t>
            </a:r>
            <a:r>
              <a:rPr lang="es-ES" sz="1600" dirty="0" smtClean="0">
                <a:solidFill>
                  <a:srgbClr val="C00000"/>
                </a:solidFill>
              </a:rPr>
              <a:t> Chi</a:t>
            </a:r>
            <a:endParaRPr lang="en-US" sz="1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/>
              <a:t>Coordinating the Creative Elements</a:t>
            </a:r>
          </a:p>
          <a:p>
            <a:pPr lvl="0"/>
            <a:r>
              <a:rPr lang="en-US" sz="2800" dirty="0" smtClean="0"/>
              <a:t>Producer – </a:t>
            </a:r>
            <a:r>
              <a:rPr lang="en-US" sz="2800" dirty="0" err="1" smtClean="0"/>
              <a:t>Lemore</a:t>
            </a:r>
            <a:r>
              <a:rPr lang="en-US" sz="2800" dirty="0" smtClean="0"/>
              <a:t> </a:t>
            </a:r>
            <a:r>
              <a:rPr lang="en-US" sz="2800" dirty="0" err="1" smtClean="0"/>
              <a:t>Syvan</a:t>
            </a:r>
            <a:endParaRPr lang="en-US" sz="2800" dirty="0" smtClean="0"/>
          </a:p>
          <a:p>
            <a:pPr lvl="1"/>
            <a:r>
              <a:rPr lang="en-US" sz="2400" dirty="0" smtClean="0"/>
              <a:t>Script</a:t>
            </a:r>
          </a:p>
          <a:p>
            <a:pPr lvl="1"/>
            <a:r>
              <a:rPr lang="en-US" sz="2400" dirty="0" smtClean="0"/>
              <a:t>Director</a:t>
            </a:r>
          </a:p>
          <a:p>
            <a:pPr lvl="1"/>
            <a:r>
              <a:rPr lang="en-US" sz="2400" dirty="0" smtClean="0"/>
              <a:t>Cast</a:t>
            </a:r>
          </a:p>
          <a:p>
            <a:pPr lvl="1"/>
            <a:r>
              <a:rPr lang="en-US" sz="2400" dirty="0" smtClean="0"/>
              <a:t>Production Design, Stunt Choreography, Music</a:t>
            </a:r>
          </a:p>
          <a:p>
            <a:pPr lvl="1"/>
            <a:r>
              <a:rPr lang="en-US" sz="2400" dirty="0" smtClean="0"/>
              <a:t>Location</a:t>
            </a:r>
          </a:p>
          <a:p>
            <a:pPr lvl="2"/>
            <a:r>
              <a:rPr lang="en-US" dirty="0" smtClean="0"/>
              <a:t>Problem with Chinese Censors related to corrupt police and underground fighting</a:t>
            </a:r>
          </a:p>
          <a:p>
            <a:pPr lvl="2"/>
            <a:r>
              <a:rPr lang="en-US" dirty="0" smtClean="0"/>
              <a:t>Scenes moved to Hong Kong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1600" dirty="0" smtClean="0">
                <a:solidFill>
                  <a:srgbClr val="C00000"/>
                </a:solidFill>
              </a:rPr>
              <a:t> </a:t>
            </a:r>
            <a:r>
              <a:rPr lang="es-ES" sz="1600" dirty="0" smtClean="0">
                <a:solidFill>
                  <a:srgbClr val="C00000"/>
                </a:solidFill>
              </a:rPr>
              <a:t>Case  </a:t>
            </a:r>
            <a:r>
              <a:rPr lang="es-ES" sz="1600" dirty="0" err="1" smtClean="0">
                <a:solidFill>
                  <a:srgbClr val="C00000"/>
                </a:solidFill>
              </a:rPr>
              <a:t>Study</a:t>
            </a:r>
            <a:r>
              <a:rPr lang="es-ES" sz="1600" dirty="0" smtClean="0">
                <a:solidFill>
                  <a:srgbClr val="C00000"/>
                </a:solidFill>
              </a:rPr>
              <a:t> – </a:t>
            </a:r>
            <a:r>
              <a:rPr lang="es-ES" sz="1600" dirty="0" err="1" smtClean="0">
                <a:solidFill>
                  <a:srgbClr val="C00000"/>
                </a:solidFill>
              </a:rPr>
              <a:t>Man</a:t>
            </a:r>
            <a:r>
              <a:rPr lang="es-ES" sz="1600" dirty="0" smtClean="0">
                <a:solidFill>
                  <a:srgbClr val="C00000"/>
                </a:solidFill>
              </a:rPr>
              <a:t> of </a:t>
            </a:r>
            <a:r>
              <a:rPr lang="es-ES" sz="1600" dirty="0" err="1" smtClean="0">
                <a:solidFill>
                  <a:srgbClr val="C00000"/>
                </a:solidFill>
              </a:rPr>
              <a:t>Tai</a:t>
            </a:r>
            <a:r>
              <a:rPr lang="es-ES" sz="1600" dirty="0" smtClean="0">
                <a:solidFill>
                  <a:srgbClr val="C00000"/>
                </a:solidFill>
              </a:rPr>
              <a:t> Chi</a:t>
            </a:r>
            <a:endParaRPr lang="en-US" sz="1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ctr">
              <a:buNone/>
            </a:pPr>
            <a:r>
              <a:rPr lang="en-US" b="1" dirty="0" smtClean="0"/>
              <a:t>DEVELOPMENT/PRODUCTION</a:t>
            </a:r>
          </a:p>
          <a:p>
            <a:pPr lvl="0" algn="ctr">
              <a:buNone/>
            </a:pPr>
            <a:endParaRPr lang="en-US" b="1" dirty="0" smtClean="0"/>
          </a:p>
          <a:p>
            <a:pPr lvl="0"/>
            <a:r>
              <a:rPr lang="en-US" dirty="0" smtClean="0"/>
              <a:t>2008</a:t>
            </a:r>
          </a:p>
          <a:p>
            <a:pPr lvl="1"/>
            <a:r>
              <a:rPr lang="en-US" dirty="0" smtClean="0"/>
              <a:t>Keanu Reeves, Yuen </a:t>
            </a:r>
            <a:r>
              <a:rPr lang="en-US" dirty="0" err="1" smtClean="0"/>
              <a:t>Wo</a:t>
            </a:r>
            <a:r>
              <a:rPr lang="en-US" dirty="0" smtClean="0"/>
              <a:t> Ping and Tiger Chen Start to Develop the Script – They Met Making THE MATRIX</a:t>
            </a:r>
          </a:p>
          <a:p>
            <a:pPr lvl="1"/>
            <a:r>
              <a:rPr lang="en-US" dirty="0" smtClean="0"/>
              <a:t>Originally Called “Tai Chi Tiger”</a:t>
            </a:r>
          </a:p>
          <a:p>
            <a:pPr lvl="0"/>
            <a:r>
              <a:rPr lang="en-US" dirty="0" smtClean="0"/>
              <a:t>December 2011</a:t>
            </a:r>
          </a:p>
          <a:p>
            <a:pPr lvl="1"/>
            <a:r>
              <a:rPr lang="en-US" dirty="0" smtClean="0"/>
              <a:t>US$25 Million Financing Secured – Pre-Production Can Start</a:t>
            </a:r>
          </a:p>
          <a:p>
            <a:pPr lvl="0"/>
            <a:r>
              <a:rPr lang="en-US" dirty="0" smtClean="0"/>
              <a:t>February, 2012</a:t>
            </a:r>
          </a:p>
          <a:p>
            <a:pPr lvl="1"/>
            <a:r>
              <a:rPr lang="en-US" dirty="0" smtClean="0"/>
              <a:t>Production Starts in Beijing and Hong Kong</a:t>
            </a:r>
          </a:p>
          <a:p>
            <a:pPr lvl="0"/>
            <a:r>
              <a:rPr lang="en-US" dirty="0" smtClean="0"/>
              <a:t>105 Days Later</a:t>
            </a:r>
          </a:p>
          <a:p>
            <a:pPr lvl="1"/>
            <a:r>
              <a:rPr lang="en-US" dirty="0" smtClean="0"/>
              <a:t>Production Wraps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1600" dirty="0" smtClean="0">
                <a:solidFill>
                  <a:srgbClr val="C00000"/>
                </a:solidFill>
              </a:rPr>
              <a:t> </a:t>
            </a:r>
            <a:r>
              <a:rPr lang="es-ES" sz="1600" dirty="0" smtClean="0">
                <a:solidFill>
                  <a:srgbClr val="C00000"/>
                </a:solidFill>
              </a:rPr>
              <a:t>Case  </a:t>
            </a:r>
            <a:r>
              <a:rPr lang="es-ES" sz="1600" dirty="0" err="1" smtClean="0">
                <a:solidFill>
                  <a:srgbClr val="C00000"/>
                </a:solidFill>
              </a:rPr>
              <a:t>Study</a:t>
            </a:r>
            <a:r>
              <a:rPr lang="es-ES" sz="1600" dirty="0" smtClean="0">
                <a:solidFill>
                  <a:srgbClr val="C00000"/>
                </a:solidFill>
              </a:rPr>
              <a:t> – </a:t>
            </a:r>
            <a:r>
              <a:rPr lang="es-ES" sz="1600" dirty="0" err="1" smtClean="0">
                <a:solidFill>
                  <a:srgbClr val="C00000"/>
                </a:solidFill>
              </a:rPr>
              <a:t>Man</a:t>
            </a:r>
            <a:r>
              <a:rPr lang="es-ES" sz="1600" dirty="0" smtClean="0">
                <a:solidFill>
                  <a:srgbClr val="C00000"/>
                </a:solidFill>
              </a:rPr>
              <a:t> of </a:t>
            </a:r>
            <a:r>
              <a:rPr lang="es-ES" sz="1600" dirty="0" err="1" smtClean="0">
                <a:solidFill>
                  <a:srgbClr val="C00000"/>
                </a:solidFill>
              </a:rPr>
              <a:t>Tai</a:t>
            </a:r>
            <a:r>
              <a:rPr lang="es-ES" sz="1600" dirty="0" smtClean="0">
                <a:solidFill>
                  <a:srgbClr val="C00000"/>
                </a:solidFill>
              </a:rPr>
              <a:t> Chi</a:t>
            </a:r>
            <a:endParaRPr lang="en-US" sz="1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s-ES_tradnl" u="sng" dirty="0" smtClean="0"/>
              <a:t>FESTIVAL AND MARKETING STRATEGIES</a:t>
            </a:r>
          </a:p>
          <a:p>
            <a:pPr algn="ctr">
              <a:buNone/>
            </a:pPr>
            <a:endParaRPr lang="es-ES_tradnl" u="sng" dirty="0" smtClean="0"/>
          </a:p>
          <a:p>
            <a:r>
              <a:rPr lang="es-ES_tradnl" dirty="0" err="1" smtClean="0"/>
              <a:t>April</a:t>
            </a:r>
            <a:r>
              <a:rPr lang="es-ES_tradnl" dirty="0" smtClean="0"/>
              <a:t>, 2013</a:t>
            </a:r>
          </a:p>
          <a:p>
            <a:pPr lvl="1"/>
            <a:r>
              <a:rPr lang="es-ES_tradnl" dirty="0" err="1" smtClean="0"/>
              <a:t>Trailer</a:t>
            </a:r>
            <a:r>
              <a:rPr lang="es-ES_tradnl" dirty="0" smtClean="0"/>
              <a:t> Premieres at Beijing Film Festival</a:t>
            </a:r>
          </a:p>
          <a:p>
            <a:pPr lvl="1"/>
            <a:r>
              <a:rPr lang="es-ES_tradnl" dirty="0" err="1" smtClean="0"/>
              <a:t>Keanu</a:t>
            </a:r>
            <a:r>
              <a:rPr lang="es-ES_tradnl" dirty="0" smtClean="0"/>
              <a:t> </a:t>
            </a:r>
            <a:r>
              <a:rPr lang="es-ES_tradnl" dirty="0" err="1" smtClean="0"/>
              <a:t>Reeves</a:t>
            </a:r>
            <a:r>
              <a:rPr lang="es-ES_tradnl" dirty="0" smtClean="0"/>
              <a:t> </a:t>
            </a:r>
            <a:r>
              <a:rPr lang="es-ES_tradnl" dirty="0" err="1" smtClean="0"/>
              <a:t>Promotes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Film </a:t>
            </a:r>
            <a:r>
              <a:rPr lang="es-ES_tradnl" dirty="0" err="1" smtClean="0"/>
              <a:t>There</a:t>
            </a:r>
            <a:endParaRPr lang="es-ES_tradnl" dirty="0" smtClean="0"/>
          </a:p>
          <a:p>
            <a:r>
              <a:rPr lang="es-ES_tradnl" dirty="0" err="1" smtClean="0"/>
              <a:t>May</a:t>
            </a:r>
            <a:r>
              <a:rPr lang="es-ES_tradnl" dirty="0" smtClean="0"/>
              <a:t>, 2013</a:t>
            </a:r>
          </a:p>
          <a:p>
            <a:pPr lvl="1"/>
            <a:r>
              <a:rPr lang="es-ES_tradnl" dirty="0" err="1" smtClean="0"/>
              <a:t>Keanu</a:t>
            </a:r>
            <a:r>
              <a:rPr lang="es-ES_tradnl" dirty="0" smtClean="0"/>
              <a:t> </a:t>
            </a:r>
            <a:r>
              <a:rPr lang="es-ES_tradnl" dirty="0" err="1" smtClean="0"/>
              <a:t>Presents</a:t>
            </a:r>
            <a:r>
              <a:rPr lang="es-ES_tradnl" dirty="0" smtClean="0"/>
              <a:t> </a:t>
            </a:r>
            <a:r>
              <a:rPr lang="es-ES_tradnl" dirty="0" err="1" smtClean="0"/>
              <a:t>Scenes</a:t>
            </a:r>
            <a:r>
              <a:rPr lang="es-ES_tradnl" dirty="0" smtClean="0"/>
              <a:t> </a:t>
            </a:r>
            <a:r>
              <a:rPr lang="es-ES_tradnl" dirty="0" err="1" smtClean="0"/>
              <a:t>From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Film at </a:t>
            </a:r>
            <a:r>
              <a:rPr lang="es-ES_tradnl" dirty="0" err="1" smtClean="0"/>
              <a:t>the</a:t>
            </a:r>
            <a:r>
              <a:rPr lang="es-ES_tradnl" dirty="0" smtClean="0"/>
              <a:t> Cannes Film Festival in France (US </a:t>
            </a:r>
            <a:r>
              <a:rPr lang="es-ES_tradnl" dirty="0" err="1" smtClean="0"/>
              <a:t>Rights</a:t>
            </a:r>
            <a:r>
              <a:rPr lang="es-ES_tradnl" dirty="0" smtClean="0"/>
              <a:t> </a:t>
            </a:r>
            <a:r>
              <a:rPr lang="es-ES_tradnl" dirty="0" err="1" smtClean="0"/>
              <a:t>Sold</a:t>
            </a:r>
            <a:r>
              <a:rPr lang="es-ES_tradnl" dirty="0" smtClean="0"/>
              <a:t>)</a:t>
            </a:r>
          </a:p>
          <a:p>
            <a:r>
              <a:rPr lang="es-ES_tradnl" dirty="0" smtClean="0"/>
              <a:t>June/</a:t>
            </a:r>
            <a:r>
              <a:rPr lang="es-ES_tradnl" dirty="0" err="1" smtClean="0"/>
              <a:t>July</a:t>
            </a:r>
            <a:r>
              <a:rPr lang="es-ES_tradnl" dirty="0" smtClean="0"/>
              <a:t> 2013</a:t>
            </a:r>
          </a:p>
          <a:p>
            <a:pPr lvl="1"/>
            <a:r>
              <a:rPr lang="es-ES_tradnl" dirty="0" err="1" smtClean="0"/>
              <a:t>Keanu</a:t>
            </a:r>
            <a:r>
              <a:rPr lang="es-ES_tradnl" dirty="0" smtClean="0"/>
              <a:t> </a:t>
            </a:r>
            <a:r>
              <a:rPr lang="es-ES_tradnl" dirty="0" err="1" smtClean="0"/>
              <a:t>Reeves</a:t>
            </a:r>
            <a:r>
              <a:rPr lang="es-ES_tradnl" dirty="0" smtClean="0"/>
              <a:t> and Tiger </a:t>
            </a:r>
            <a:r>
              <a:rPr lang="es-ES_tradnl" dirty="0" err="1" smtClean="0"/>
              <a:t>Chen</a:t>
            </a:r>
            <a:r>
              <a:rPr lang="es-ES_tradnl" dirty="0" smtClean="0"/>
              <a:t> </a:t>
            </a:r>
            <a:r>
              <a:rPr lang="es-ES_tradnl" dirty="0" err="1" smtClean="0"/>
              <a:t>Promote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Film in China </a:t>
            </a:r>
            <a:r>
              <a:rPr lang="es-ES_tradnl" dirty="0" err="1" smtClean="0"/>
              <a:t>Before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Theatrical</a:t>
            </a:r>
            <a:r>
              <a:rPr lang="es-ES_tradnl" dirty="0" smtClean="0"/>
              <a:t> </a:t>
            </a:r>
            <a:r>
              <a:rPr lang="es-ES_tradnl" dirty="0" err="1" smtClean="0"/>
              <a:t>Release</a:t>
            </a:r>
            <a:r>
              <a:rPr lang="es-ES_tradnl" dirty="0" smtClean="0"/>
              <a:t> </a:t>
            </a:r>
            <a:r>
              <a:rPr lang="es-ES_tradnl" dirty="0" err="1" smtClean="0"/>
              <a:t>There</a:t>
            </a:r>
            <a:endParaRPr lang="es-ES_tradnl" dirty="0" smtClean="0"/>
          </a:p>
          <a:p>
            <a:r>
              <a:rPr lang="es-ES_tradnl" dirty="0" err="1" smtClean="0"/>
              <a:t>September</a:t>
            </a:r>
            <a:r>
              <a:rPr lang="es-ES_tradnl" dirty="0" smtClean="0"/>
              <a:t> 2013</a:t>
            </a:r>
          </a:p>
          <a:p>
            <a:pPr lvl="1"/>
            <a:r>
              <a:rPr lang="es-ES_tradnl" dirty="0" smtClean="0"/>
              <a:t>Film Premieres at </a:t>
            </a:r>
            <a:r>
              <a:rPr lang="es-ES_tradnl" dirty="0" err="1" smtClean="0"/>
              <a:t>the</a:t>
            </a:r>
            <a:r>
              <a:rPr lang="es-ES_tradnl" dirty="0" smtClean="0"/>
              <a:t> Toronto International Film Festival</a:t>
            </a:r>
          </a:p>
          <a:p>
            <a:pPr lvl="1"/>
            <a:endParaRPr lang="es-ES_tradnl" dirty="0" smtClean="0"/>
          </a:p>
          <a:p>
            <a:pPr lvl="1"/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15662</TotalTime>
  <Words>742</Words>
  <Application>Microsoft Office PowerPoint</Application>
  <PresentationFormat>On-screen Show (4:3)</PresentationFormat>
  <Paragraphs>147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Trek</vt:lpstr>
      <vt:lpstr>Professional training seminar on COPYRIGHT  for film professionals  Nairobi, Kenya – April 1, 2, 2014</vt:lpstr>
      <vt:lpstr>   Case  Study – Man of Tai Chi</vt:lpstr>
      <vt:lpstr> Case  Study – Man of Tai Chi</vt:lpstr>
      <vt:lpstr>  Case  Study – Man of Tai Chi</vt:lpstr>
      <vt:lpstr> Case  Study – Man of Tai Chi</vt:lpstr>
      <vt:lpstr> Case  Study – Man of Tai Chi</vt:lpstr>
      <vt:lpstr> Case  Study – Man of Tai Chi</vt:lpstr>
      <vt:lpstr> Case  Study – Man of Tai Chi</vt:lpstr>
      <vt:lpstr> Case  Study – Man of Tai Chi</vt:lpstr>
      <vt:lpstr> Case  Study – Man of Tai Chi</vt:lpstr>
      <vt:lpstr> Case  Study – Man of Tai Chi</vt:lpstr>
      <vt:lpstr> Case  Study – Man of Tai Chi</vt:lpstr>
      <vt:lpstr> Case  Study – Man of Tai Chi</vt:lpstr>
      <vt:lpstr> Case  Study – Man of Tai Chi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OMPI-IMCINE-FICCO DERECHOS DE LA PROPIEDAD INTELECTUAL EN LA INDUSTRIA CINEMATOGRAFICA</dc:title>
  <dc:creator>Rob Aft</dc:creator>
  <cp:lastModifiedBy>Rob</cp:lastModifiedBy>
  <cp:revision>254</cp:revision>
  <dcterms:created xsi:type="dcterms:W3CDTF">2009-02-17T20:50:38Z</dcterms:created>
  <dcterms:modified xsi:type="dcterms:W3CDTF">2014-03-24T17:46:14Z</dcterms:modified>
</cp:coreProperties>
</file>