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9"/>
  </p:handoutMasterIdLst>
  <p:sldIdLst>
    <p:sldId id="256" r:id="rId2"/>
    <p:sldId id="260" r:id="rId3"/>
    <p:sldId id="281" r:id="rId4"/>
    <p:sldId id="282" r:id="rId5"/>
    <p:sldId id="283" r:id="rId6"/>
    <p:sldId id="284" r:id="rId7"/>
    <p:sldId id="285" r:id="rId8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986E7-94A0-43BC-8F1A-020B4EE2B70B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37DEE-D1A8-4E7F-A2AB-B7006039E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590C8EB-BCE4-42FA-96C4-CF5575C34C7C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90C8EB-BCE4-42FA-96C4-CF5575C34C7C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59715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fr-CH" sz="2000" dirty="0" smtClean="0"/>
              <a:t>Séminaire de Formation des Acteurs du Cinéma et de l’Audiovisuel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fr-CH" sz="2000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fr-CH" sz="2000" i="1" dirty="0" smtClean="0"/>
              <a:t>« Renforcement du Secteur Audiovisuel au Sénégal et dans Certains Pays d’Afrique »</a:t>
            </a:r>
            <a:br>
              <a:rPr lang="fr-CH" sz="2000" i="1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400" cap="all" dirty="0" err="1" smtClean="0">
                <a:solidFill>
                  <a:srgbClr val="92D050"/>
                </a:solidFill>
              </a:rPr>
              <a:t>dakar</a:t>
            </a:r>
            <a:r>
              <a:rPr lang="en-US" sz="2400" cap="all" dirty="0" smtClean="0">
                <a:solidFill>
                  <a:srgbClr val="92D050"/>
                </a:solidFill>
              </a:rPr>
              <a:t> – 1, 2 </a:t>
            </a:r>
            <a:r>
              <a:rPr lang="en-US" sz="2400" cap="all" dirty="0" err="1" smtClean="0">
                <a:solidFill>
                  <a:srgbClr val="92D050"/>
                </a:solidFill>
              </a:rPr>
              <a:t>Septembre</a:t>
            </a:r>
            <a:r>
              <a:rPr lang="en-US" sz="2400" cap="all" dirty="0" smtClean="0">
                <a:solidFill>
                  <a:srgbClr val="92D050"/>
                </a:solidFill>
              </a:rPr>
              <a:t>, 2014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fr-CH" sz="2800" b="1" smtClean="0"/>
              <a:t>Thème</a:t>
            </a:r>
            <a:r>
              <a:rPr lang="en-US" sz="2800" b="1" smtClean="0">
                <a:latin typeface="Candara" pitchFamily="34" charset="0"/>
              </a:rPr>
              <a:t> </a:t>
            </a:r>
            <a:r>
              <a:rPr lang="en-US" sz="2800" b="1" dirty="0" smtClean="0">
                <a:latin typeface="Candara" pitchFamily="34" charset="0"/>
              </a:rPr>
              <a:t>7</a:t>
            </a:r>
          </a:p>
          <a:p>
            <a:pPr algn="ctr">
              <a:buNone/>
            </a:pPr>
            <a:r>
              <a:rPr lang="en-US" sz="2800" b="1" dirty="0" smtClean="0">
                <a:latin typeface="Candara" pitchFamily="34" charset="0"/>
              </a:rPr>
              <a:t>Comment </a:t>
            </a:r>
            <a:r>
              <a:rPr lang="en-US" sz="2800" b="1" dirty="0" err="1" smtClean="0">
                <a:latin typeface="Candara" pitchFamily="34" charset="0"/>
              </a:rPr>
              <a:t>Eviter</a:t>
            </a:r>
            <a:r>
              <a:rPr lang="en-US" sz="2800" b="1" dirty="0" smtClean="0">
                <a:latin typeface="Candara" pitchFamily="34" charset="0"/>
              </a:rPr>
              <a:t> les </a:t>
            </a:r>
            <a:r>
              <a:rPr lang="en-US" sz="2800" b="1" dirty="0" err="1" smtClean="0">
                <a:latin typeface="Candara" pitchFamily="34" charset="0"/>
              </a:rPr>
              <a:t>Ennuis</a:t>
            </a:r>
            <a:r>
              <a:rPr lang="en-US" sz="2800" b="1" dirty="0" smtClean="0">
                <a:latin typeface="Candara" pitchFamily="34" charset="0"/>
              </a:rPr>
              <a:t> </a:t>
            </a:r>
            <a:r>
              <a:rPr lang="en-US" sz="2800" b="1" dirty="0" err="1" smtClean="0">
                <a:latin typeface="Candara" pitchFamily="34" charset="0"/>
              </a:rPr>
              <a:t>Contractuels</a:t>
            </a:r>
            <a:endParaRPr lang="en-US" sz="2800" b="1" dirty="0" smtClean="0">
              <a:latin typeface="Candara" pitchFamily="34" charset="0"/>
            </a:endParaRPr>
          </a:p>
          <a:p>
            <a:pPr algn="ctr">
              <a:buNone/>
            </a:pPr>
            <a:endParaRPr lang="en-US" sz="2200" dirty="0" smtClean="0">
              <a:latin typeface="Candara" pitchFamily="34" charset="0"/>
            </a:endParaRPr>
          </a:p>
          <a:p>
            <a:pPr algn="ctr">
              <a:buNone/>
            </a:pPr>
            <a:r>
              <a:rPr lang="en-US" sz="2800" dirty="0" smtClean="0">
                <a:latin typeface="Candara" pitchFamily="34" charset="0"/>
              </a:rPr>
              <a:t>(et </a:t>
            </a:r>
            <a:r>
              <a:rPr lang="en-US" sz="2800" dirty="0" err="1" smtClean="0">
                <a:latin typeface="Candara" pitchFamily="34" charset="0"/>
              </a:rPr>
              <a:t>il</a:t>
            </a:r>
            <a:r>
              <a:rPr lang="en-US" sz="2800" dirty="0" smtClean="0">
                <a:latin typeface="Candara" pitchFamily="34" charset="0"/>
              </a:rPr>
              <a:t> y a </a:t>
            </a:r>
            <a:r>
              <a:rPr lang="en-US" sz="2800" dirty="0" err="1" smtClean="0">
                <a:latin typeface="Candara" pitchFamily="34" charset="0"/>
              </a:rPr>
              <a:t>toujours</a:t>
            </a:r>
            <a:r>
              <a:rPr lang="en-US" sz="2800" dirty="0" smtClean="0">
                <a:latin typeface="Candara" pitchFamily="34" charset="0"/>
              </a:rPr>
              <a:t> des </a:t>
            </a:r>
            <a:r>
              <a:rPr lang="en-US" sz="2800" dirty="0" err="1" smtClean="0">
                <a:latin typeface="Candara" pitchFamily="34" charset="0"/>
              </a:rPr>
              <a:t>ennuis</a:t>
            </a:r>
            <a:r>
              <a:rPr lang="en-US" sz="2800" dirty="0" smtClean="0">
                <a:latin typeface="Candara" pitchFamily="34" charset="0"/>
              </a:rPr>
              <a:t>!)</a:t>
            </a:r>
            <a:endParaRPr lang="en-US" sz="2200" dirty="0" smtClean="0">
              <a:latin typeface="Candara" pitchFamily="34" charset="0"/>
            </a:endParaRPr>
          </a:p>
          <a:p>
            <a:pPr algn="ctr">
              <a:buNone/>
            </a:pPr>
            <a:endParaRPr lang="en-US" sz="900" dirty="0" smtClean="0">
              <a:latin typeface="Candara" pitchFamily="34" charset="0"/>
            </a:endParaRPr>
          </a:p>
          <a:p>
            <a:pPr algn="ctr">
              <a:buNone/>
            </a:pPr>
            <a:r>
              <a:rPr lang="en-US" sz="2800" dirty="0" smtClean="0">
                <a:latin typeface="Candara" pitchFamily="34" charset="0"/>
              </a:rPr>
              <a:t> </a:t>
            </a:r>
          </a:p>
          <a:p>
            <a:pPr algn="ctr">
              <a:buNone/>
            </a:pPr>
            <a:r>
              <a:rPr lang="en-US" sz="2000" dirty="0" smtClean="0">
                <a:latin typeface="Candara" pitchFamily="34" charset="0"/>
              </a:rPr>
              <a:t>Rob Aft</a:t>
            </a:r>
            <a:endParaRPr lang="en-US" sz="2800" dirty="0">
              <a:latin typeface="Candar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495800"/>
            <a:ext cx="586740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 algn="ctr">
              <a:buFontTx/>
              <a:buNone/>
            </a:pPr>
            <a:r>
              <a:rPr lang="en-U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COPYRIGHT: </a:t>
            </a:r>
          </a:p>
          <a:p>
            <a:pPr lvl="1" algn="ctr">
              <a:buFontTx/>
              <a:buNone/>
            </a:pPr>
            <a:r>
              <a:rPr lang="en-U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Original work of authorship </a:t>
            </a:r>
          </a:p>
          <a:p>
            <a:pPr lvl="1" algn="ctr">
              <a:buFontTx/>
              <a:buNone/>
            </a:pPr>
            <a:r>
              <a:rPr lang="en-U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recorded in a fixed medium</a:t>
            </a:r>
            <a:endParaRPr lang="en-U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62200" y="4495800"/>
            <a:ext cx="4572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buFontTx/>
              <a:buNone/>
            </a:pP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sz="1600" dirty="0" smtClean="0"/>
              <a:t>Séminaire de Formation des Acteurs du Cinéma et de l’Audiovisuel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fr-CH" sz="1600" dirty="0" smtClean="0"/>
              <a:t> </a:t>
            </a:r>
            <a:r>
              <a:rPr lang="fr-CH" sz="1600" i="1" dirty="0" smtClean="0"/>
              <a:t>« Renforcement du Secteur Audiovisuel au Sénégal et dans Certains Pays d’Afrique »</a:t>
            </a:r>
            <a:br>
              <a:rPr lang="fr-CH" sz="1600" i="1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cap="all" dirty="0" err="1" smtClean="0">
                <a:solidFill>
                  <a:srgbClr val="92D050"/>
                </a:solidFill>
              </a:rPr>
              <a:t>dakar</a:t>
            </a:r>
            <a:r>
              <a:rPr lang="en-US" sz="1600" cap="all" dirty="0" smtClean="0">
                <a:solidFill>
                  <a:srgbClr val="92D050"/>
                </a:solidFill>
              </a:rPr>
              <a:t> – 1, 2 </a:t>
            </a:r>
            <a:r>
              <a:rPr lang="en-US" sz="1600" cap="all" dirty="0" err="1" smtClean="0">
                <a:solidFill>
                  <a:srgbClr val="92D050"/>
                </a:solidFill>
              </a:rPr>
              <a:t>Septembre</a:t>
            </a:r>
            <a:r>
              <a:rPr lang="en-US" sz="1600" cap="all" dirty="0" smtClean="0">
                <a:solidFill>
                  <a:srgbClr val="92D050"/>
                </a:solidFill>
              </a:rPr>
              <a:t>, 2014</a:t>
            </a: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latin typeface="Candara" pitchFamily="34" charset="0"/>
              </a:rPr>
              <a:t> Comment </a:t>
            </a:r>
            <a:r>
              <a:rPr lang="en-US" sz="1600" dirty="0" err="1" smtClean="0">
                <a:latin typeface="Candara" pitchFamily="34" charset="0"/>
              </a:rPr>
              <a:t>Eviter</a:t>
            </a:r>
            <a:r>
              <a:rPr lang="en-US" sz="1600" dirty="0" smtClean="0">
                <a:latin typeface="Candara" pitchFamily="34" charset="0"/>
              </a:rPr>
              <a:t> les </a:t>
            </a:r>
            <a:r>
              <a:rPr lang="en-US" sz="1600" dirty="0" err="1" smtClean="0">
                <a:latin typeface="Candara" pitchFamily="34" charset="0"/>
              </a:rPr>
              <a:t>Ennuis</a:t>
            </a:r>
            <a:r>
              <a:rPr lang="en-US" sz="1600" dirty="0" smtClean="0">
                <a:latin typeface="Candara" pitchFamily="34" charset="0"/>
              </a:rPr>
              <a:t> </a:t>
            </a:r>
            <a:r>
              <a:rPr lang="en-US" sz="1600" dirty="0" err="1" smtClean="0">
                <a:latin typeface="Candara" pitchFamily="34" charset="0"/>
              </a:rPr>
              <a:t>Contractuels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Les </a:t>
            </a:r>
            <a:r>
              <a:rPr lang="en-US" dirty="0" err="1" smtClean="0"/>
              <a:t>Probl</a:t>
            </a:r>
            <a:r>
              <a:rPr lang="fr-CH" dirty="0" smtClean="0"/>
              <a:t>è</a:t>
            </a:r>
            <a:r>
              <a:rPr lang="en-US" dirty="0" err="1" smtClean="0"/>
              <a:t>mes</a:t>
            </a:r>
            <a:r>
              <a:rPr lang="en-US" dirty="0" smtClean="0"/>
              <a:t> </a:t>
            </a:r>
            <a:r>
              <a:rPr lang="en-US" dirty="0" err="1" smtClean="0"/>
              <a:t>Rencontr</a:t>
            </a:r>
            <a:r>
              <a:rPr lang="fr-CH" dirty="0" smtClean="0"/>
              <a:t>é</a:t>
            </a:r>
            <a:r>
              <a:rPr lang="en-US" dirty="0" smtClean="0"/>
              <a:t>s par les </a:t>
            </a:r>
            <a:r>
              <a:rPr lang="en-US" dirty="0" err="1" smtClean="0"/>
              <a:t>Producteurs</a:t>
            </a:r>
            <a:endParaRPr lang="en-US" dirty="0" smtClean="0"/>
          </a:p>
          <a:p>
            <a:pPr lvl="1"/>
            <a:r>
              <a:rPr lang="en-US" dirty="0" err="1" smtClean="0"/>
              <a:t>Assurez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la </a:t>
            </a:r>
            <a:r>
              <a:rPr lang="en-US" dirty="0" err="1" smtClean="0"/>
              <a:t>personne</a:t>
            </a:r>
            <a:r>
              <a:rPr lang="en-US" dirty="0" smtClean="0"/>
              <a:t> qui </a:t>
            </a:r>
            <a:r>
              <a:rPr lang="en-US" dirty="0" err="1" smtClean="0"/>
              <a:t>vous</a:t>
            </a:r>
            <a:r>
              <a:rPr lang="en-US" dirty="0" smtClean="0"/>
              <a:t> c</a:t>
            </a:r>
            <a:r>
              <a:rPr lang="fr-CH" dirty="0" smtClean="0"/>
              <a:t>è</a:t>
            </a:r>
            <a:r>
              <a:rPr lang="en-US" dirty="0" smtClean="0"/>
              <a:t>de les </a:t>
            </a:r>
            <a:r>
              <a:rPr lang="en-US" dirty="0" err="1" smtClean="0"/>
              <a:t>droits</a:t>
            </a:r>
            <a:r>
              <a:rPr lang="en-US" dirty="0" smtClean="0"/>
              <a:t> a le droit de les c</a:t>
            </a:r>
            <a:r>
              <a:rPr lang="fr-CH" dirty="0" smtClean="0"/>
              <a:t>è</a:t>
            </a:r>
            <a:r>
              <a:rPr lang="en-US" dirty="0" smtClean="0"/>
              <a:t>der</a:t>
            </a:r>
          </a:p>
          <a:p>
            <a:pPr lvl="1"/>
            <a:r>
              <a:rPr lang="en-US" dirty="0" err="1" smtClean="0"/>
              <a:t>Assurez</a:t>
            </a:r>
            <a:r>
              <a:rPr lang="en-US" dirty="0" smtClean="0"/>
              <a:t> </a:t>
            </a:r>
            <a:r>
              <a:rPr lang="en-US" dirty="0" err="1" smtClean="0"/>
              <a:t>l’acquisition</a:t>
            </a:r>
            <a:r>
              <a:rPr lang="en-US" dirty="0" smtClean="0"/>
              <a:t> </a:t>
            </a:r>
            <a:r>
              <a:rPr lang="en-US" dirty="0" err="1" smtClean="0"/>
              <a:t>d’au</a:t>
            </a:r>
            <a:r>
              <a:rPr lang="en-US" dirty="0" smtClean="0"/>
              <a:t> </a:t>
            </a:r>
            <a:r>
              <a:rPr lang="en-US" dirty="0" err="1" smtClean="0"/>
              <a:t>moins</a:t>
            </a:r>
            <a:r>
              <a:rPr lang="en-US" dirty="0" smtClean="0"/>
              <a:t> les </a:t>
            </a:r>
            <a:r>
              <a:rPr lang="en-US" dirty="0" err="1" smtClean="0"/>
              <a:t>droits</a:t>
            </a:r>
            <a:r>
              <a:rPr lang="en-US" dirty="0" smtClean="0"/>
              <a:t> n</a:t>
            </a:r>
            <a:r>
              <a:rPr lang="fr-CH" dirty="0" smtClean="0"/>
              <a:t>é</a:t>
            </a:r>
            <a:r>
              <a:rPr lang="en-US" dirty="0" err="1" smtClean="0"/>
              <a:t>cessaires</a:t>
            </a:r>
            <a:r>
              <a:rPr lang="en-US" dirty="0" smtClean="0"/>
              <a:t>, et </a:t>
            </a:r>
            <a:r>
              <a:rPr lang="en-US" dirty="0" err="1" smtClean="0"/>
              <a:t>si</a:t>
            </a:r>
            <a:r>
              <a:rPr lang="en-US" dirty="0" smtClean="0"/>
              <a:t> possible tout les </a:t>
            </a:r>
            <a:r>
              <a:rPr lang="en-US" dirty="0" err="1" smtClean="0"/>
              <a:t>droits</a:t>
            </a:r>
            <a:r>
              <a:rPr lang="en-US" dirty="0" smtClean="0"/>
              <a:t> et </a:t>
            </a:r>
            <a:r>
              <a:rPr lang="en-US" dirty="0" err="1" smtClean="0"/>
              <a:t>comprenez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 les </a:t>
            </a:r>
            <a:r>
              <a:rPr lang="en-US" dirty="0" err="1" smtClean="0"/>
              <a:t>droits</a:t>
            </a:r>
            <a:r>
              <a:rPr lang="en-US" dirty="0" smtClean="0"/>
              <a:t> </a:t>
            </a:r>
            <a:r>
              <a:rPr lang="en-US" dirty="0" err="1" smtClean="0"/>
              <a:t>acquis</a:t>
            </a:r>
            <a:endParaRPr lang="en-US" dirty="0" smtClean="0"/>
          </a:p>
          <a:p>
            <a:pPr lvl="1"/>
            <a:r>
              <a:rPr lang="en-US" dirty="0" smtClean="0"/>
              <a:t>Ne c</a:t>
            </a:r>
            <a:r>
              <a:rPr lang="fr-CH" dirty="0" smtClean="0"/>
              <a:t>è</a:t>
            </a:r>
            <a:r>
              <a:rPr lang="en-US" dirty="0" err="1" smtClean="0"/>
              <a:t>dez</a:t>
            </a:r>
            <a:r>
              <a:rPr lang="en-US" dirty="0" smtClean="0"/>
              <a:t> pas plus de </a:t>
            </a:r>
            <a:r>
              <a:rPr lang="en-US" dirty="0" err="1" smtClean="0"/>
              <a:t>droits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n</a:t>
            </a:r>
            <a:r>
              <a:rPr lang="fr-CH" dirty="0" smtClean="0"/>
              <a:t>é</a:t>
            </a:r>
            <a:r>
              <a:rPr lang="en-US" dirty="0" err="1" smtClean="0"/>
              <a:t>cessaires</a:t>
            </a:r>
            <a:r>
              <a:rPr lang="en-US" dirty="0" smtClean="0"/>
              <a:t> et </a:t>
            </a:r>
            <a:r>
              <a:rPr lang="en-US" dirty="0" err="1" smtClean="0"/>
              <a:t>surtout</a:t>
            </a:r>
            <a:r>
              <a:rPr lang="en-US" dirty="0" smtClean="0"/>
              <a:t> pas les </a:t>
            </a:r>
            <a:r>
              <a:rPr lang="en-US" dirty="0" err="1" smtClean="0"/>
              <a:t>droits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alliez</a:t>
            </a:r>
            <a:r>
              <a:rPr lang="en-US" dirty="0" smtClean="0"/>
              <a:t> exploiter </a:t>
            </a:r>
            <a:r>
              <a:rPr lang="en-US" dirty="0" err="1" smtClean="0"/>
              <a:t>vous</a:t>
            </a:r>
            <a:r>
              <a:rPr lang="en-US" dirty="0" smtClean="0"/>
              <a:t>-meme</a:t>
            </a:r>
          </a:p>
          <a:p>
            <a:pPr lvl="1"/>
            <a:r>
              <a:rPr lang="en-US" dirty="0" err="1" smtClean="0"/>
              <a:t>Assurez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tout les documents </a:t>
            </a:r>
            <a:r>
              <a:rPr lang="en-US" dirty="0" err="1" smtClean="0"/>
              <a:t>sont</a:t>
            </a:r>
            <a:r>
              <a:rPr lang="en-US" dirty="0" smtClean="0"/>
              <a:t> sign</a:t>
            </a:r>
            <a:r>
              <a:rPr lang="fr-CH" dirty="0" smtClean="0"/>
              <a:t>é</a:t>
            </a:r>
            <a:r>
              <a:rPr lang="en-US" dirty="0" smtClean="0"/>
              <a:t>s</a:t>
            </a:r>
          </a:p>
          <a:p>
            <a:pPr lvl="1"/>
            <a:r>
              <a:rPr lang="en-US" dirty="0" err="1" smtClean="0"/>
              <a:t>Assurez</a:t>
            </a:r>
            <a:r>
              <a:rPr lang="en-US" dirty="0" smtClean="0"/>
              <a:t> le performance de tout les </a:t>
            </a:r>
            <a:r>
              <a:rPr lang="en-US" dirty="0" err="1" smtClean="0"/>
              <a:t>contrâts</a:t>
            </a:r>
            <a:r>
              <a:rPr lang="en-US" dirty="0" smtClean="0"/>
              <a:t> – </a:t>
            </a:r>
            <a:r>
              <a:rPr lang="en-US" dirty="0" err="1" smtClean="0"/>
              <a:t>surtout</a:t>
            </a:r>
            <a:r>
              <a:rPr lang="en-US" dirty="0" smtClean="0"/>
              <a:t> </a:t>
            </a:r>
            <a:r>
              <a:rPr lang="en-US" dirty="0" err="1" smtClean="0"/>
              <a:t>ceux</a:t>
            </a:r>
            <a:r>
              <a:rPr lang="en-US" dirty="0" smtClean="0"/>
              <a:t> des </a:t>
            </a:r>
            <a:r>
              <a:rPr lang="en-US" dirty="0" err="1" smtClean="0"/>
              <a:t>syndicâts</a:t>
            </a:r>
            <a:r>
              <a:rPr lang="en-US" dirty="0" smtClean="0"/>
              <a:t>, </a:t>
            </a:r>
            <a:r>
              <a:rPr lang="en-US" dirty="0" err="1" smtClean="0"/>
              <a:t>gouvernements</a:t>
            </a:r>
            <a:r>
              <a:rPr lang="en-US" dirty="0" smtClean="0"/>
              <a:t>, </a:t>
            </a:r>
            <a:r>
              <a:rPr lang="en-US" dirty="0" err="1" smtClean="0"/>
              <a:t>assureurs</a:t>
            </a:r>
            <a:r>
              <a:rPr lang="en-US" dirty="0" smtClean="0"/>
              <a:t> et financiers</a:t>
            </a:r>
          </a:p>
          <a:p>
            <a:pPr lvl="1"/>
            <a:r>
              <a:rPr lang="en-US" dirty="0" err="1" smtClean="0"/>
              <a:t>Soyez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conscient</a:t>
            </a:r>
            <a:r>
              <a:rPr lang="en-US" dirty="0" smtClean="0"/>
              <a:t> de </a:t>
            </a:r>
            <a:r>
              <a:rPr lang="en-US" dirty="0" err="1" smtClean="0"/>
              <a:t>vos</a:t>
            </a:r>
            <a:r>
              <a:rPr lang="en-US" dirty="0" smtClean="0"/>
              <a:t> </a:t>
            </a:r>
            <a:r>
              <a:rPr lang="en-US" dirty="0" err="1" smtClean="0"/>
              <a:t>droits</a:t>
            </a:r>
            <a:r>
              <a:rPr lang="en-US" dirty="0" smtClean="0"/>
              <a:t> </a:t>
            </a:r>
            <a:r>
              <a:rPr lang="en-US" dirty="0" err="1" smtClean="0"/>
              <a:t>selon</a:t>
            </a:r>
            <a:r>
              <a:rPr lang="en-US" dirty="0" smtClean="0"/>
              <a:t> les </a:t>
            </a:r>
            <a:r>
              <a:rPr lang="en-US" dirty="0" err="1" smtClean="0"/>
              <a:t>contrâts</a:t>
            </a:r>
            <a:r>
              <a:rPr lang="en-US" dirty="0" smtClean="0"/>
              <a:t> et comment les faire respecter</a:t>
            </a:r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sz="1600" dirty="0" smtClean="0"/>
              <a:t>Séminaire de Formation des Acteurs du Cinéma et de l’Audiovisuel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fr-CH" sz="1600" dirty="0" smtClean="0"/>
              <a:t> </a:t>
            </a:r>
            <a:r>
              <a:rPr lang="fr-CH" sz="1600" i="1" dirty="0" smtClean="0"/>
              <a:t>« Renforcement du Secteur Audiovisuel au Sénégal et dans Certains Pays d’Afrique »</a:t>
            </a:r>
            <a:br>
              <a:rPr lang="fr-CH" sz="1600" i="1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cap="all" dirty="0" err="1" smtClean="0">
                <a:solidFill>
                  <a:srgbClr val="92D050"/>
                </a:solidFill>
              </a:rPr>
              <a:t>dakar</a:t>
            </a:r>
            <a:r>
              <a:rPr lang="en-US" sz="1600" cap="all" dirty="0" smtClean="0">
                <a:solidFill>
                  <a:srgbClr val="92D050"/>
                </a:solidFill>
              </a:rPr>
              <a:t> – 1, 2 </a:t>
            </a:r>
            <a:r>
              <a:rPr lang="en-US" sz="1600" cap="all" dirty="0" err="1" smtClean="0">
                <a:solidFill>
                  <a:srgbClr val="92D050"/>
                </a:solidFill>
              </a:rPr>
              <a:t>Septembre</a:t>
            </a:r>
            <a:r>
              <a:rPr lang="en-US" sz="1600" cap="all" dirty="0" smtClean="0">
                <a:solidFill>
                  <a:srgbClr val="92D050"/>
                </a:solidFill>
              </a:rPr>
              <a:t>, 2014</a:t>
            </a: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latin typeface="Candara" pitchFamily="34" charset="0"/>
              </a:rPr>
              <a:t> Comment </a:t>
            </a:r>
            <a:r>
              <a:rPr lang="en-US" sz="1600" dirty="0" err="1" smtClean="0">
                <a:latin typeface="Candara" pitchFamily="34" charset="0"/>
              </a:rPr>
              <a:t>Eviter</a:t>
            </a:r>
            <a:r>
              <a:rPr lang="en-US" sz="1600" dirty="0" smtClean="0">
                <a:latin typeface="Candara" pitchFamily="34" charset="0"/>
              </a:rPr>
              <a:t> les </a:t>
            </a:r>
            <a:r>
              <a:rPr lang="en-US" sz="1600" dirty="0" err="1" smtClean="0">
                <a:latin typeface="Candara" pitchFamily="34" charset="0"/>
              </a:rPr>
              <a:t>Ennuis</a:t>
            </a:r>
            <a:r>
              <a:rPr lang="en-US" sz="1600" dirty="0" smtClean="0">
                <a:latin typeface="Candara" pitchFamily="34" charset="0"/>
              </a:rPr>
              <a:t> </a:t>
            </a:r>
            <a:r>
              <a:rPr lang="en-US" sz="1600" dirty="0" err="1" smtClean="0">
                <a:latin typeface="Candara" pitchFamily="34" charset="0"/>
              </a:rPr>
              <a:t>Contractuels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err="1" smtClean="0"/>
              <a:t>Eviter</a:t>
            </a:r>
            <a:r>
              <a:rPr lang="en-US" dirty="0" smtClean="0"/>
              <a:t> les </a:t>
            </a:r>
            <a:r>
              <a:rPr lang="en-US" dirty="0" err="1" smtClean="0"/>
              <a:t>Ennuis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dirty="0" err="1" smtClean="0"/>
              <a:t>Soyez</a:t>
            </a:r>
            <a:r>
              <a:rPr lang="en-US" dirty="0" smtClean="0"/>
              <a:t> </a:t>
            </a:r>
            <a:r>
              <a:rPr lang="en-US" dirty="0" err="1" smtClean="0"/>
              <a:t>toujours</a:t>
            </a:r>
            <a:r>
              <a:rPr lang="en-US" dirty="0" smtClean="0"/>
              <a:t> en </a:t>
            </a:r>
            <a:r>
              <a:rPr lang="en-US" dirty="0" err="1" smtClean="0"/>
              <a:t>garde</a:t>
            </a:r>
            <a:r>
              <a:rPr lang="en-US" dirty="0" smtClean="0"/>
              <a:t> pour d</a:t>
            </a:r>
            <a:r>
              <a:rPr lang="fr-CH" dirty="0" smtClean="0"/>
              <a:t>é</a:t>
            </a:r>
            <a:r>
              <a:rPr lang="en-US" dirty="0" err="1" smtClean="0"/>
              <a:t>nicher</a:t>
            </a:r>
            <a:r>
              <a:rPr lang="en-US" dirty="0" smtClean="0"/>
              <a:t> les </a:t>
            </a:r>
            <a:r>
              <a:rPr lang="en-US" dirty="0" err="1" smtClean="0"/>
              <a:t>probl</a:t>
            </a:r>
            <a:r>
              <a:rPr lang="fr-CH" dirty="0" smtClean="0"/>
              <a:t>è</a:t>
            </a:r>
            <a:r>
              <a:rPr lang="en-US" dirty="0" err="1" smtClean="0"/>
              <a:t>mes</a:t>
            </a:r>
            <a:r>
              <a:rPr lang="en-US" dirty="0" smtClean="0"/>
              <a:t> </a:t>
            </a:r>
            <a:r>
              <a:rPr lang="en-US" dirty="0" err="1" smtClean="0"/>
              <a:t>eventuelles</a:t>
            </a:r>
            <a:r>
              <a:rPr lang="en-US" dirty="0" smtClean="0"/>
              <a:t> avec les </a:t>
            </a:r>
            <a:r>
              <a:rPr lang="en-US" dirty="0" err="1" smtClean="0"/>
              <a:t>droits</a:t>
            </a:r>
            <a:r>
              <a:rPr lang="en-US" dirty="0" smtClean="0"/>
              <a:t> d’auteur</a:t>
            </a:r>
          </a:p>
          <a:p>
            <a:pPr lvl="2">
              <a:lnSpc>
                <a:spcPct val="80000"/>
              </a:lnSpc>
            </a:pPr>
            <a:r>
              <a:rPr lang="en-US" sz="2800" dirty="0" err="1" smtClean="0"/>
              <a:t>Contrâts</a:t>
            </a:r>
            <a:r>
              <a:rPr lang="en-US" sz="2800" dirty="0" smtClean="0"/>
              <a:t> avec les </a:t>
            </a:r>
            <a:r>
              <a:rPr lang="en-US" sz="2800" dirty="0" err="1" smtClean="0"/>
              <a:t>acteurs</a:t>
            </a:r>
            <a:r>
              <a:rPr lang="en-US" sz="2800" dirty="0" smtClean="0"/>
              <a:t> (</a:t>
            </a:r>
            <a:r>
              <a:rPr lang="en-US" sz="2800" dirty="0" err="1" smtClean="0"/>
              <a:t>chaque</a:t>
            </a:r>
            <a:r>
              <a:rPr lang="en-US" sz="2800" dirty="0" smtClean="0"/>
              <a:t> </a:t>
            </a:r>
            <a:r>
              <a:rPr lang="en-US" sz="2800" dirty="0" err="1" smtClean="0"/>
              <a:t>personne</a:t>
            </a:r>
            <a:r>
              <a:rPr lang="en-US" sz="2800" dirty="0" smtClean="0"/>
              <a:t> qui </a:t>
            </a:r>
            <a:r>
              <a:rPr lang="en-US" sz="2800" dirty="0" err="1" smtClean="0"/>
              <a:t>peut</a:t>
            </a:r>
            <a:r>
              <a:rPr lang="en-US" sz="2800" dirty="0" smtClean="0"/>
              <a:t> </a:t>
            </a:r>
            <a:r>
              <a:rPr lang="en-US" sz="2800" dirty="0" err="1" smtClean="0"/>
              <a:t>etre</a:t>
            </a:r>
            <a:r>
              <a:rPr lang="en-US" sz="2800" dirty="0" smtClean="0"/>
              <a:t> </a:t>
            </a:r>
            <a:r>
              <a:rPr lang="en-US" sz="2800" dirty="0" err="1" smtClean="0"/>
              <a:t>reconnue</a:t>
            </a:r>
            <a:r>
              <a:rPr lang="en-US" sz="2800" dirty="0" smtClean="0"/>
              <a:t> </a:t>
            </a:r>
            <a:r>
              <a:rPr lang="en-US" sz="2800" dirty="0" err="1" smtClean="0"/>
              <a:t>dans</a:t>
            </a:r>
            <a:r>
              <a:rPr lang="en-US" sz="2800" dirty="0" smtClean="0"/>
              <a:t> </a:t>
            </a:r>
            <a:r>
              <a:rPr lang="en-US" sz="2800" dirty="0" err="1" smtClean="0"/>
              <a:t>n’importe</a:t>
            </a:r>
            <a:r>
              <a:rPr lang="en-US" sz="2800" dirty="0" smtClean="0"/>
              <a:t> </a:t>
            </a:r>
            <a:r>
              <a:rPr lang="en-US" sz="2800" dirty="0" err="1" smtClean="0"/>
              <a:t>quelle</a:t>
            </a:r>
            <a:r>
              <a:rPr lang="en-US" sz="2800" dirty="0" smtClean="0"/>
              <a:t> sc</a:t>
            </a:r>
            <a:r>
              <a:rPr lang="fr-CH" sz="2800" dirty="0" smtClean="0"/>
              <a:t>è</a:t>
            </a:r>
            <a:r>
              <a:rPr lang="en-US" sz="2800" dirty="0" smtClean="0"/>
              <a:t>ne)</a:t>
            </a:r>
          </a:p>
          <a:p>
            <a:pPr lvl="2">
              <a:lnSpc>
                <a:spcPct val="80000"/>
              </a:lnSpc>
            </a:pPr>
            <a:r>
              <a:rPr lang="en-US" sz="2800" dirty="0" smtClean="0"/>
              <a:t>Marques D</a:t>
            </a:r>
            <a:r>
              <a:rPr lang="fr-CH" sz="2800" dirty="0" smtClean="0"/>
              <a:t>é</a:t>
            </a:r>
            <a:r>
              <a:rPr lang="en-US" sz="2800" dirty="0" smtClean="0"/>
              <a:t>pos</a:t>
            </a:r>
            <a:r>
              <a:rPr lang="fr-CH" sz="2800" dirty="0" smtClean="0"/>
              <a:t>é</a:t>
            </a:r>
            <a:r>
              <a:rPr lang="en-US" sz="2800" dirty="0" err="1" smtClean="0"/>
              <a:t>es</a:t>
            </a:r>
            <a:endParaRPr lang="en-US" sz="2800" dirty="0" smtClean="0"/>
          </a:p>
          <a:p>
            <a:pPr lvl="2">
              <a:lnSpc>
                <a:spcPct val="80000"/>
              </a:lnSpc>
            </a:pPr>
            <a:r>
              <a:rPr lang="en-US" sz="2800" dirty="0" err="1" smtClean="0"/>
              <a:t>Musique</a:t>
            </a:r>
            <a:r>
              <a:rPr lang="en-US" sz="2800" dirty="0" smtClean="0"/>
              <a:t> (</a:t>
            </a:r>
            <a:r>
              <a:rPr lang="en-US" sz="2800" dirty="0" err="1" smtClean="0"/>
              <a:t>même</a:t>
            </a:r>
            <a:r>
              <a:rPr lang="en-US" sz="2800" dirty="0" smtClean="0"/>
              <a:t> les radios </a:t>
            </a:r>
            <a:r>
              <a:rPr lang="en-US" sz="2800" dirty="0" err="1" smtClean="0"/>
              <a:t>dans</a:t>
            </a:r>
            <a:r>
              <a:rPr lang="en-US" sz="2800" dirty="0" smtClean="0"/>
              <a:t> les </a:t>
            </a:r>
            <a:r>
              <a:rPr lang="en-US" sz="2800" dirty="0" err="1" smtClean="0"/>
              <a:t>voitures</a:t>
            </a:r>
            <a:r>
              <a:rPr lang="en-US" sz="2800" dirty="0" smtClean="0"/>
              <a:t>, les t</a:t>
            </a:r>
            <a:r>
              <a:rPr lang="fr-CH" sz="2800" dirty="0" smtClean="0"/>
              <a:t>é</a:t>
            </a:r>
            <a:r>
              <a:rPr lang="en-US" sz="2800" dirty="0" smtClean="0"/>
              <a:t>l</a:t>
            </a:r>
            <a:r>
              <a:rPr lang="fr-CH" sz="2800" dirty="0" smtClean="0"/>
              <a:t>é</a:t>
            </a:r>
            <a:r>
              <a:rPr lang="en-US" sz="2800" dirty="0" smtClean="0"/>
              <a:t>s, ringtones, etc.)</a:t>
            </a:r>
          </a:p>
          <a:p>
            <a:pPr lvl="2">
              <a:lnSpc>
                <a:spcPct val="80000"/>
              </a:lnSpc>
            </a:pPr>
            <a:r>
              <a:rPr lang="en-US" sz="2800" dirty="0" err="1" smtClean="0"/>
              <a:t>Extraits</a:t>
            </a:r>
            <a:r>
              <a:rPr lang="en-US" sz="2800" dirty="0" smtClean="0"/>
              <a:t> qui se </a:t>
            </a:r>
            <a:r>
              <a:rPr lang="en-US" sz="2800" dirty="0" err="1" smtClean="0"/>
              <a:t>passe</a:t>
            </a:r>
            <a:r>
              <a:rPr lang="en-US" sz="2800" dirty="0" smtClean="0"/>
              <a:t> a la t</a:t>
            </a:r>
            <a:r>
              <a:rPr lang="fr-CH" sz="2800" dirty="0" smtClean="0"/>
              <a:t>é</a:t>
            </a:r>
            <a:r>
              <a:rPr lang="en-US" sz="2800" dirty="0" smtClean="0"/>
              <a:t>l</a:t>
            </a:r>
            <a:r>
              <a:rPr lang="fr-CH" sz="2800" dirty="0" smtClean="0"/>
              <a:t>é</a:t>
            </a:r>
            <a:r>
              <a:rPr lang="en-US" sz="2800" dirty="0" smtClean="0"/>
              <a:t> </a:t>
            </a:r>
            <a:r>
              <a:rPr lang="en-US" sz="2800" dirty="0" err="1" smtClean="0"/>
              <a:t>derri</a:t>
            </a:r>
            <a:r>
              <a:rPr lang="fr-CH" sz="2800" dirty="0" smtClean="0"/>
              <a:t>è</a:t>
            </a:r>
            <a:r>
              <a:rPr lang="en-US" sz="2800" dirty="0" smtClean="0"/>
              <a:t>re les </a:t>
            </a:r>
            <a:r>
              <a:rPr lang="en-US" sz="2800" dirty="0" err="1" smtClean="0"/>
              <a:t>acteurs</a:t>
            </a:r>
            <a:endParaRPr lang="en-US" sz="2800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sz="1600" dirty="0" smtClean="0"/>
              <a:t>Séminaire de Formation des Acteurs du Cinéma et de l’Audiovisuel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fr-CH" sz="1600" dirty="0" smtClean="0"/>
              <a:t> </a:t>
            </a:r>
            <a:r>
              <a:rPr lang="fr-CH" sz="1600" i="1" dirty="0" smtClean="0"/>
              <a:t>« Renforcement du Secteur Audiovisuel au Sénégal et dans Certains Pays d’Afrique »</a:t>
            </a:r>
            <a:br>
              <a:rPr lang="fr-CH" sz="1600" i="1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cap="all" dirty="0" err="1" smtClean="0">
                <a:solidFill>
                  <a:srgbClr val="92D050"/>
                </a:solidFill>
              </a:rPr>
              <a:t>dakar</a:t>
            </a:r>
            <a:r>
              <a:rPr lang="en-US" sz="1600" cap="all" dirty="0" smtClean="0">
                <a:solidFill>
                  <a:srgbClr val="92D050"/>
                </a:solidFill>
              </a:rPr>
              <a:t> – 1, 2 </a:t>
            </a:r>
            <a:r>
              <a:rPr lang="en-US" sz="1600" cap="all" dirty="0" err="1" smtClean="0">
                <a:solidFill>
                  <a:srgbClr val="92D050"/>
                </a:solidFill>
              </a:rPr>
              <a:t>Septembre</a:t>
            </a:r>
            <a:r>
              <a:rPr lang="en-US" sz="1600" cap="all" dirty="0" smtClean="0">
                <a:solidFill>
                  <a:srgbClr val="92D050"/>
                </a:solidFill>
              </a:rPr>
              <a:t>, 2014</a:t>
            </a: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latin typeface="Candara" pitchFamily="34" charset="0"/>
              </a:rPr>
              <a:t> Comment </a:t>
            </a:r>
            <a:r>
              <a:rPr lang="en-US" sz="1600" dirty="0" err="1" smtClean="0">
                <a:latin typeface="Candara" pitchFamily="34" charset="0"/>
              </a:rPr>
              <a:t>Eviter</a:t>
            </a:r>
            <a:r>
              <a:rPr lang="en-US" sz="1600" dirty="0" smtClean="0">
                <a:latin typeface="Candara" pitchFamily="34" charset="0"/>
              </a:rPr>
              <a:t> les </a:t>
            </a:r>
            <a:r>
              <a:rPr lang="en-US" sz="1600" dirty="0" err="1" smtClean="0">
                <a:latin typeface="Candara" pitchFamily="34" charset="0"/>
              </a:rPr>
              <a:t>Ennuis</a:t>
            </a:r>
            <a:r>
              <a:rPr lang="en-US" sz="1600" dirty="0" smtClean="0">
                <a:latin typeface="Candara" pitchFamily="34" charset="0"/>
              </a:rPr>
              <a:t> </a:t>
            </a:r>
            <a:r>
              <a:rPr lang="en-US" sz="1600" dirty="0" err="1" smtClean="0">
                <a:latin typeface="Candara" pitchFamily="34" charset="0"/>
              </a:rPr>
              <a:t>Contractuels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Eviter</a:t>
            </a:r>
            <a:r>
              <a:rPr lang="en-US" sz="2800" dirty="0" smtClean="0"/>
              <a:t> les </a:t>
            </a:r>
            <a:r>
              <a:rPr lang="en-US" sz="2800" dirty="0" err="1" smtClean="0"/>
              <a:t>Ennuis</a:t>
            </a:r>
            <a:r>
              <a:rPr lang="en-US" sz="2800" dirty="0" smtClean="0"/>
              <a:t> (la suite…)</a:t>
            </a:r>
          </a:p>
          <a:p>
            <a:pPr lvl="1"/>
            <a:r>
              <a:rPr lang="en-US" sz="2400" dirty="0" smtClean="0"/>
              <a:t>Exp</a:t>
            </a:r>
            <a:r>
              <a:rPr lang="fr-CH" sz="2400" dirty="0" smtClean="0"/>
              <a:t>é</a:t>
            </a:r>
            <a:r>
              <a:rPr lang="en-US" sz="2400" dirty="0" err="1" smtClean="0"/>
              <a:t>riences</a:t>
            </a:r>
            <a:r>
              <a:rPr lang="en-US" sz="2400" dirty="0" smtClean="0"/>
              <a:t> </a:t>
            </a:r>
            <a:r>
              <a:rPr lang="en-US" sz="2400" dirty="0" err="1" smtClean="0"/>
              <a:t>personelles</a:t>
            </a:r>
            <a:endParaRPr lang="en-US" sz="2400" dirty="0" smtClean="0"/>
          </a:p>
          <a:p>
            <a:pPr lvl="2"/>
            <a:r>
              <a:rPr lang="en-US" sz="2000" dirty="0" smtClean="0"/>
              <a:t>“A Dog of Flanders” Sc</a:t>
            </a:r>
            <a:r>
              <a:rPr lang="fr-CH" sz="2000" dirty="0" err="1" smtClean="0"/>
              <a:t>én</a:t>
            </a:r>
            <a:r>
              <a:rPr lang="en-US" sz="2000" dirty="0" err="1" smtClean="0"/>
              <a:t>ariste</a:t>
            </a:r>
            <a:r>
              <a:rPr lang="en-US" sz="2000" dirty="0" smtClean="0"/>
              <a:t> </a:t>
            </a:r>
            <a:r>
              <a:rPr lang="en-US" sz="2000" dirty="0" err="1" smtClean="0"/>
              <a:t>Suppos</a:t>
            </a:r>
            <a:r>
              <a:rPr lang="fr-CH" sz="2000" dirty="0" smtClean="0"/>
              <a:t>é</a:t>
            </a:r>
            <a:endParaRPr lang="en-US" sz="2000" dirty="0" smtClean="0"/>
          </a:p>
          <a:p>
            <a:pPr lvl="2"/>
            <a:r>
              <a:rPr lang="en-US" sz="2000" dirty="0" smtClean="0"/>
              <a:t>“We Sold Our Souls” </a:t>
            </a:r>
            <a:r>
              <a:rPr lang="en-US" sz="2000" dirty="0" err="1" smtClean="0"/>
              <a:t>Droits</a:t>
            </a:r>
            <a:r>
              <a:rPr lang="en-US" sz="2000" dirty="0" smtClean="0"/>
              <a:t> Musicales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algn="ctr">
              <a:buNone/>
            </a:pPr>
            <a:endParaRPr lang="en-US" dirty="0" smtClean="0"/>
          </a:p>
        </p:txBody>
      </p:sp>
      <p:pic>
        <p:nvPicPr>
          <p:cNvPr id="4" name="Picture 5" descr="MV5BMTgxMzc0MDk2OV5BMl5BanBnXkFtZTYwNDc2NzA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1676400"/>
            <a:ext cx="2200275" cy="3800475"/>
          </a:xfrm>
          <a:prstGeom prst="rect">
            <a:avLst/>
          </a:prstGeom>
          <a:noFill/>
        </p:spPr>
      </p:pic>
      <p:pic>
        <p:nvPicPr>
          <p:cNvPr id="5" name="Picture 8" descr="BLACK SABBATH - WE SOLD OUR SOUL FOR ROCK 'N' ROLL by KINARYOSHI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038600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sz="1600" dirty="0" smtClean="0"/>
              <a:t>Séminaire de Formation des Acteurs du Cinéma et de l’Audiovisuel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fr-CH" sz="1600" dirty="0" smtClean="0"/>
              <a:t> </a:t>
            </a:r>
            <a:r>
              <a:rPr lang="fr-CH" sz="1600" i="1" dirty="0" smtClean="0"/>
              <a:t>« Renforcement du Secteur Audiovisuel au Sénégal et dans Certains Pays d’Afrique »</a:t>
            </a:r>
            <a:br>
              <a:rPr lang="fr-CH" sz="1600" i="1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cap="all" dirty="0" err="1" smtClean="0">
                <a:solidFill>
                  <a:srgbClr val="92D050"/>
                </a:solidFill>
              </a:rPr>
              <a:t>dakar</a:t>
            </a:r>
            <a:r>
              <a:rPr lang="en-US" sz="1600" cap="all" dirty="0" smtClean="0">
                <a:solidFill>
                  <a:srgbClr val="92D050"/>
                </a:solidFill>
              </a:rPr>
              <a:t> – 1, 2 </a:t>
            </a:r>
            <a:r>
              <a:rPr lang="en-US" sz="1600" cap="all" dirty="0" err="1" smtClean="0">
                <a:solidFill>
                  <a:srgbClr val="92D050"/>
                </a:solidFill>
              </a:rPr>
              <a:t>Septembre</a:t>
            </a:r>
            <a:r>
              <a:rPr lang="en-US" sz="1600" cap="all" dirty="0" smtClean="0">
                <a:solidFill>
                  <a:srgbClr val="92D050"/>
                </a:solidFill>
              </a:rPr>
              <a:t>, 2014</a:t>
            </a: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latin typeface="Candara" pitchFamily="34" charset="0"/>
              </a:rPr>
              <a:t> Comment </a:t>
            </a:r>
            <a:r>
              <a:rPr lang="en-US" sz="1600" dirty="0" err="1" smtClean="0">
                <a:latin typeface="Candara" pitchFamily="34" charset="0"/>
              </a:rPr>
              <a:t>Eviter</a:t>
            </a:r>
            <a:r>
              <a:rPr lang="en-US" sz="1600" dirty="0" smtClean="0">
                <a:latin typeface="Candara" pitchFamily="34" charset="0"/>
              </a:rPr>
              <a:t> les </a:t>
            </a:r>
            <a:r>
              <a:rPr lang="en-US" sz="1600" dirty="0" err="1" smtClean="0">
                <a:latin typeface="Candara" pitchFamily="34" charset="0"/>
              </a:rPr>
              <a:t>Ennuis</a:t>
            </a:r>
            <a:r>
              <a:rPr lang="en-US" sz="1600" dirty="0" smtClean="0">
                <a:latin typeface="Candara" pitchFamily="34" charset="0"/>
              </a:rPr>
              <a:t> </a:t>
            </a:r>
            <a:r>
              <a:rPr lang="en-US" sz="1600" dirty="0" err="1" smtClean="0">
                <a:latin typeface="Candara" pitchFamily="34" charset="0"/>
              </a:rPr>
              <a:t>Contractuels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err="1" smtClean="0"/>
              <a:t>Eviter</a:t>
            </a:r>
            <a:r>
              <a:rPr lang="en-US" sz="2800" dirty="0" smtClean="0"/>
              <a:t> encore plus </a:t>
            </a:r>
            <a:r>
              <a:rPr lang="en-US" sz="2800" dirty="0" err="1" smtClean="0"/>
              <a:t>d’Ennuis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Comprendre</a:t>
            </a:r>
            <a:r>
              <a:rPr lang="en-US" sz="2400" dirty="0" smtClean="0"/>
              <a:t> Bien </a:t>
            </a:r>
            <a:r>
              <a:rPr lang="en-US" sz="2400" dirty="0" err="1" smtClean="0"/>
              <a:t>Quels</a:t>
            </a:r>
            <a:r>
              <a:rPr lang="en-US" sz="2400" dirty="0" smtClean="0"/>
              <a:t> </a:t>
            </a:r>
            <a:r>
              <a:rPr lang="en-US" sz="2400" dirty="0" err="1" smtClean="0"/>
              <a:t>Droits</a:t>
            </a:r>
            <a:r>
              <a:rPr lang="en-US" sz="2400" dirty="0" smtClean="0"/>
              <a:t> </a:t>
            </a:r>
            <a:r>
              <a:rPr lang="en-US" sz="2400" dirty="0" err="1" smtClean="0"/>
              <a:t>Sont</a:t>
            </a:r>
            <a:r>
              <a:rPr lang="en-US" sz="2400" dirty="0" smtClean="0"/>
              <a:t> en </a:t>
            </a:r>
            <a:r>
              <a:rPr lang="en-US" sz="2400" dirty="0" err="1" smtClean="0"/>
              <a:t>Jeu</a:t>
            </a:r>
            <a:r>
              <a:rPr lang="en-US" sz="2400" dirty="0" smtClean="0"/>
              <a:t> (</a:t>
            </a:r>
            <a:r>
              <a:rPr lang="en-US" sz="2400" dirty="0" err="1" smtClean="0"/>
              <a:t>ceux</a:t>
            </a:r>
            <a:r>
              <a:rPr lang="en-US" sz="2400" dirty="0" smtClean="0"/>
              <a:t> qui </a:t>
            </a:r>
            <a:r>
              <a:rPr lang="en-US" sz="2400" dirty="0" err="1" smtClean="0"/>
              <a:t>vous</a:t>
            </a:r>
            <a:r>
              <a:rPr lang="en-US" sz="2400" dirty="0" smtClean="0"/>
              <a:t> </a:t>
            </a:r>
            <a:r>
              <a:rPr lang="en-US" sz="2400" dirty="0" err="1" smtClean="0"/>
              <a:t>appartiennent</a:t>
            </a:r>
            <a:r>
              <a:rPr lang="en-US" sz="2400" dirty="0" smtClean="0"/>
              <a:t> et </a:t>
            </a:r>
            <a:r>
              <a:rPr lang="en-US" sz="2400" dirty="0" err="1" smtClean="0"/>
              <a:t>ceux</a:t>
            </a:r>
            <a:r>
              <a:rPr lang="en-US" sz="2400" dirty="0" smtClean="0"/>
              <a:t> qui ne </a:t>
            </a:r>
            <a:r>
              <a:rPr lang="en-US" sz="2400" dirty="0" err="1" smtClean="0"/>
              <a:t>vous</a:t>
            </a:r>
            <a:r>
              <a:rPr lang="en-US" sz="2400" dirty="0" smtClean="0"/>
              <a:t> </a:t>
            </a:r>
            <a:r>
              <a:rPr lang="en-US" sz="2400" dirty="0" err="1" smtClean="0"/>
              <a:t>appartiennent</a:t>
            </a:r>
            <a:r>
              <a:rPr lang="en-US" sz="2400" dirty="0" smtClean="0"/>
              <a:t> pas)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“Star Wars”</a:t>
            </a:r>
          </a:p>
          <a:p>
            <a:pPr lvl="2">
              <a:lnSpc>
                <a:spcPct val="90000"/>
              </a:lnSpc>
            </a:pPr>
            <a:r>
              <a:rPr lang="en-US" sz="2000" dirty="0" err="1" smtClean="0"/>
              <a:t>Comprenez</a:t>
            </a:r>
            <a:r>
              <a:rPr lang="en-US" sz="2000" dirty="0" smtClean="0"/>
              <a:t> </a:t>
            </a:r>
            <a:r>
              <a:rPr lang="en-US" sz="2000" dirty="0" err="1" smtClean="0"/>
              <a:t>bien</a:t>
            </a:r>
            <a:r>
              <a:rPr lang="en-US" sz="2000" dirty="0" smtClean="0"/>
              <a:t> comment faire </a:t>
            </a:r>
          </a:p>
          <a:p>
            <a:pPr lvl="2">
              <a:lnSpc>
                <a:spcPct val="90000"/>
              </a:lnSpc>
              <a:buNone/>
            </a:pPr>
            <a:r>
              <a:rPr lang="en-US" sz="2000" dirty="0" smtClean="0"/>
              <a:t>	respecter </a:t>
            </a:r>
            <a:r>
              <a:rPr lang="en-US" sz="2000" dirty="0" err="1" smtClean="0"/>
              <a:t>vos</a:t>
            </a:r>
            <a:r>
              <a:rPr lang="en-US" sz="2000" dirty="0" smtClean="0"/>
              <a:t> </a:t>
            </a:r>
            <a:r>
              <a:rPr lang="en-US" sz="2000" dirty="0" err="1" smtClean="0"/>
              <a:t>droits</a:t>
            </a:r>
            <a:endParaRPr lang="en-US" sz="2000" dirty="0" smtClean="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(“Coming to America”)</a:t>
            </a:r>
            <a:endParaRPr lang="en-US" dirty="0" smtClean="0"/>
          </a:p>
          <a:p>
            <a:pPr lvl="1"/>
            <a:endParaRPr lang="en-US" dirty="0" smtClean="0"/>
          </a:p>
          <a:p>
            <a:pPr algn="ctr">
              <a:buNone/>
            </a:pPr>
            <a:endParaRPr lang="en-US" dirty="0" smtClean="0"/>
          </a:p>
        </p:txBody>
      </p:sp>
      <p:pic>
        <p:nvPicPr>
          <p:cNvPr id="4" name="Picture 8" descr="Star Wars f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038600"/>
            <a:ext cx="3505200" cy="2628900"/>
          </a:xfrm>
          <a:prstGeom prst="rect">
            <a:avLst/>
          </a:prstGeom>
          <a:noFill/>
        </p:spPr>
      </p:pic>
      <p:pic>
        <p:nvPicPr>
          <p:cNvPr id="5" name="Picture 10" descr="MV5BMjEwNzA3MTAzOV5BMl5BanBnXkFtZTYwMzk1Mzk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057525"/>
            <a:ext cx="2162175" cy="3800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sz="1600" dirty="0" smtClean="0"/>
              <a:t>Séminaire de Formation des Acteurs du Cinéma et de l’Audiovisuel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fr-CH" sz="1600" dirty="0" smtClean="0"/>
              <a:t> </a:t>
            </a:r>
            <a:r>
              <a:rPr lang="fr-CH" sz="1600" i="1" dirty="0" smtClean="0"/>
              <a:t>« Renforcement du Secteur Audiovisuel au Sénégal et dans Certains Pays d’Afrique »</a:t>
            </a:r>
            <a:br>
              <a:rPr lang="fr-CH" sz="1600" i="1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cap="all" dirty="0" err="1" smtClean="0">
                <a:solidFill>
                  <a:srgbClr val="92D050"/>
                </a:solidFill>
              </a:rPr>
              <a:t>dakar</a:t>
            </a:r>
            <a:r>
              <a:rPr lang="en-US" sz="1600" cap="all" dirty="0" smtClean="0">
                <a:solidFill>
                  <a:srgbClr val="92D050"/>
                </a:solidFill>
              </a:rPr>
              <a:t> – 1, 2 </a:t>
            </a:r>
            <a:r>
              <a:rPr lang="en-US" sz="1600" cap="all" dirty="0" err="1" smtClean="0">
                <a:solidFill>
                  <a:srgbClr val="92D050"/>
                </a:solidFill>
              </a:rPr>
              <a:t>Septembre</a:t>
            </a:r>
            <a:r>
              <a:rPr lang="en-US" sz="1600" cap="all" dirty="0" smtClean="0">
                <a:solidFill>
                  <a:srgbClr val="92D050"/>
                </a:solidFill>
              </a:rPr>
              <a:t>, 2014</a:t>
            </a: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latin typeface="Candara" pitchFamily="34" charset="0"/>
              </a:rPr>
              <a:t> Comment </a:t>
            </a:r>
            <a:r>
              <a:rPr lang="en-US" sz="1600" dirty="0" err="1" smtClean="0">
                <a:latin typeface="Candara" pitchFamily="34" charset="0"/>
              </a:rPr>
              <a:t>Eviter</a:t>
            </a:r>
            <a:r>
              <a:rPr lang="en-US" sz="1600" dirty="0" smtClean="0">
                <a:latin typeface="Candara" pitchFamily="34" charset="0"/>
              </a:rPr>
              <a:t> les </a:t>
            </a:r>
            <a:r>
              <a:rPr lang="en-US" sz="1600" dirty="0" err="1" smtClean="0">
                <a:latin typeface="Candara" pitchFamily="34" charset="0"/>
              </a:rPr>
              <a:t>Ennuis</a:t>
            </a:r>
            <a:r>
              <a:rPr lang="en-US" sz="1600" dirty="0" smtClean="0">
                <a:latin typeface="Candara" pitchFamily="34" charset="0"/>
              </a:rPr>
              <a:t> </a:t>
            </a:r>
            <a:r>
              <a:rPr lang="en-US" sz="1600" dirty="0" err="1" smtClean="0">
                <a:latin typeface="Candara" pitchFamily="34" charset="0"/>
              </a:rPr>
              <a:t>Contractuels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 err="1" smtClean="0"/>
              <a:t>Toujours</a:t>
            </a:r>
            <a:r>
              <a:rPr lang="en-US" sz="2800" dirty="0" smtClean="0"/>
              <a:t> Plus </a:t>
            </a:r>
            <a:r>
              <a:rPr lang="en-US" sz="2800" dirty="0" err="1" smtClean="0"/>
              <a:t>d’Ennuis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Droit Moral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Respecter </a:t>
            </a:r>
            <a:r>
              <a:rPr lang="en-US" sz="2000" dirty="0" err="1" smtClean="0"/>
              <a:t>l’effort</a:t>
            </a:r>
            <a:r>
              <a:rPr lang="en-US" sz="2000" dirty="0" smtClean="0"/>
              <a:t> </a:t>
            </a:r>
            <a:r>
              <a:rPr lang="en-US" sz="2000" dirty="0" err="1" smtClean="0"/>
              <a:t>cr</a:t>
            </a:r>
            <a:r>
              <a:rPr lang="fr-CH" sz="2000" dirty="0" smtClean="0"/>
              <a:t>é</a:t>
            </a:r>
            <a:r>
              <a:rPr lang="en-US" sz="2000" dirty="0" err="1" smtClean="0"/>
              <a:t>atif</a:t>
            </a:r>
            <a:r>
              <a:rPr lang="en-US" sz="2000" dirty="0" smtClean="0"/>
              <a:t> de </a:t>
            </a:r>
            <a:r>
              <a:rPr lang="en-US" sz="2000" dirty="0" err="1" smtClean="0"/>
              <a:t>l’auteur</a:t>
            </a:r>
            <a:endParaRPr lang="en-US" sz="2000" dirty="0" smtClean="0"/>
          </a:p>
          <a:p>
            <a:pPr lvl="2">
              <a:lnSpc>
                <a:spcPct val="80000"/>
              </a:lnSpc>
            </a:pPr>
            <a:r>
              <a:rPr lang="en-US" sz="2000" dirty="0" err="1" smtClean="0"/>
              <a:t>Exigences</a:t>
            </a:r>
            <a:r>
              <a:rPr lang="en-US" sz="2000" dirty="0" smtClean="0"/>
              <a:t> l</a:t>
            </a:r>
            <a:r>
              <a:rPr lang="fr-CH" sz="2000" dirty="0" smtClean="0"/>
              <a:t>é</a:t>
            </a:r>
            <a:r>
              <a:rPr lang="en-US" sz="2000" dirty="0" smtClean="0"/>
              <a:t>gales </a:t>
            </a:r>
            <a:r>
              <a:rPr lang="en-US" sz="2000" dirty="0" err="1" smtClean="0"/>
              <a:t>sont</a:t>
            </a:r>
            <a:r>
              <a:rPr lang="en-US" sz="2000" dirty="0" smtClean="0"/>
              <a:t> diff</a:t>
            </a:r>
            <a:r>
              <a:rPr lang="fr-CH" sz="2000" dirty="0" smtClean="0"/>
              <a:t>é</a:t>
            </a:r>
            <a:r>
              <a:rPr lang="en-US" sz="2000" dirty="0" err="1" smtClean="0"/>
              <a:t>rentes</a:t>
            </a:r>
            <a:r>
              <a:rPr lang="en-US" sz="2000" dirty="0" smtClean="0"/>
              <a:t> </a:t>
            </a:r>
            <a:r>
              <a:rPr lang="en-US" sz="2000" dirty="0" err="1" smtClean="0"/>
              <a:t>dans</a:t>
            </a:r>
            <a:r>
              <a:rPr lang="en-US" sz="2000" dirty="0" smtClean="0"/>
              <a:t> diff</a:t>
            </a:r>
            <a:r>
              <a:rPr lang="fr-CH" sz="2000" dirty="0" smtClean="0"/>
              <a:t>é</a:t>
            </a:r>
            <a:r>
              <a:rPr lang="en-US" sz="2000" dirty="0" smtClean="0"/>
              <a:t>rents pays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La </a:t>
            </a:r>
            <a:r>
              <a:rPr lang="en-US" sz="2400" dirty="0" err="1" smtClean="0"/>
              <a:t>Musique</a:t>
            </a:r>
            <a:r>
              <a:rPr lang="en-US" sz="2400" dirty="0" smtClean="0"/>
              <a:t> Ambient</a:t>
            </a:r>
          </a:p>
          <a:p>
            <a:pPr lvl="2">
              <a:lnSpc>
                <a:spcPct val="80000"/>
              </a:lnSpc>
            </a:pPr>
            <a:r>
              <a:rPr lang="en-US" sz="2000" dirty="0" err="1" smtClean="0"/>
              <a:t>Voitures</a:t>
            </a:r>
            <a:r>
              <a:rPr lang="en-US" sz="2000" dirty="0" smtClean="0"/>
              <a:t> </a:t>
            </a:r>
            <a:r>
              <a:rPr lang="en-US" sz="2000" dirty="0" err="1" smtClean="0"/>
              <a:t>passantes</a:t>
            </a:r>
            <a:r>
              <a:rPr lang="en-US" sz="2000" dirty="0" smtClean="0"/>
              <a:t>, </a:t>
            </a:r>
            <a:r>
              <a:rPr lang="en-US" sz="2000" dirty="0" err="1" smtClean="0"/>
              <a:t>Boîtes</a:t>
            </a:r>
            <a:r>
              <a:rPr lang="en-US" sz="2000" dirty="0" smtClean="0"/>
              <a:t>, “Wild Sound”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Les Logos </a:t>
            </a:r>
            <a:r>
              <a:rPr lang="en-US" sz="2400" dirty="0" err="1" smtClean="0"/>
              <a:t>sur</a:t>
            </a:r>
            <a:r>
              <a:rPr lang="en-US" sz="2400" dirty="0" smtClean="0"/>
              <a:t> les T-Shirts et </a:t>
            </a:r>
            <a:r>
              <a:rPr lang="en-US" sz="2400" dirty="0" err="1" smtClean="0"/>
              <a:t>Casques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Le Product Placement (Placement de </a:t>
            </a:r>
            <a:r>
              <a:rPr lang="en-US" sz="2400" dirty="0" err="1" smtClean="0"/>
              <a:t>Produit</a:t>
            </a:r>
            <a:r>
              <a:rPr lang="en-US" sz="2400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Bien assurer </a:t>
            </a:r>
            <a:r>
              <a:rPr lang="en-US" sz="2000" dirty="0" err="1" smtClean="0"/>
              <a:t>que</a:t>
            </a:r>
            <a:r>
              <a:rPr lang="en-US" sz="2000" dirty="0" smtClean="0"/>
              <a:t> les </a:t>
            </a:r>
            <a:r>
              <a:rPr lang="en-US" sz="2000" dirty="0" err="1" smtClean="0"/>
              <a:t>exigences</a:t>
            </a:r>
            <a:r>
              <a:rPr lang="en-US" sz="2000" dirty="0" smtClean="0"/>
              <a:t> </a:t>
            </a:r>
            <a:r>
              <a:rPr lang="en-US" sz="2000" dirty="0" err="1" smtClean="0"/>
              <a:t>sont</a:t>
            </a:r>
            <a:r>
              <a:rPr lang="en-US" sz="2000" dirty="0" smtClean="0"/>
              <a:t> </a:t>
            </a:r>
            <a:r>
              <a:rPr lang="en-US" sz="2000" dirty="0" err="1" smtClean="0"/>
              <a:t>complet</a:t>
            </a:r>
            <a:r>
              <a:rPr lang="fr-CH" sz="2000" dirty="0" smtClean="0"/>
              <a:t>é</a:t>
            </a:r>
            <a:r>
              <a:rPr lang="en-US" sz="2000" dirty="0" err="1" smtClean="0"/>
              <a:t>es</a:t>
            </a:r>
            <a:endParaRPr lang="en-US" sz="2000" dirty="0" smtClean="0"/>
          </a:p>
          <a:p>
            <a:pPr lvl="2">
              <a:lnSpc>
                <a:spcPct val="80000"/>
              </a:lnSpc>
            </a:pPr>
            <a:r>
              <a:rPr lang="en-US" sz="2000" dirty="0" smtClean="0"/>
              <a:t>Communication </a:t>
            </a:r>
            <a:r>
              <a:rPr lang="en-US" sz="2000" dirty="0" err="1" smtClean="0"/>
              <a:t>entres</a:t>
            </a:r>
            <a:r>
              <a:rPr lang="en-US" sz="2000" dirty="0" smtClean="0"/>
              <a:t> les </a:t>
            </a:r>
            <a:r>
              <a:rPr lang="en-US" sz="2000" dirty="0" err="1" smtClean="0"/>
              <a:t>entit</a:t>
            </a:r>
            <a:r>
              <a:rPr lang="fr-CH" sz="2000" dirty="0" smtClean="0"/>
              <a:t>é</a:t>
            </a:r>
            <a:r>
              <a:rPr lang="en-US" sz="2000" dirty="0" smtClean="0"/>
              <a:t>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Assurer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toutes</a:t>
            </a:r>
            <a:r>
              <a:rPr lang="en-US" sz="2400" dirty="0" smtClean="0"/>
              <a:t> les </a:t>
            </a:r>
            <a:r>
              <a:rPr lang="en-US" sz="2400" dirty="0" err="1" smtClean="0"/>
              <a:t>crit</a:t>
            </a:r>
            <a:r>
              <a:rPr lang="fr-CH" sz="2400" dirty="0" smtClean="0"/>
              <a:t>è</a:t>
            </a:r>
            <a:r>
              <a:rPr lang="en-US" sz="2400" dirty="0" smtClean="0"/>
              <a:t>res </a:t>
            </a:r>
            <a:r>
              <a:rPr lang="en-US" sz="2400" dirty="0" err="1" smtClean="0"/>
              <a:t>contractuels</a:t>
            </a:r>
            <a:r>
              <a:rPr lang="en-US" sz="2400" dirty="0" smtClean="0"/>
              <a:t> </a:t>
            </a:r>
            <a:r>
              <a:rPr lang="en-US" sz="2400" dirty="0" err="1" smtClean="0"/>
              <a:t>sont</a:t>
            </a:r>
            <a:r>
              <a:rPr lang="en-US" sz="2400" dirty="0" smtClean="0"/>
              <a:t> </a:t>
            </a:r>
            <a:r>
              <a:rPr lang="en-US" sz="2400" dirty="0" err="1" smtClean="0"/>
              <a:t>bien</a:t>
            </a:r>
            <a:r>
              <a:rPr lang="en-US" sz="2400" dirty="0" smtClean="0"/>
              <a:t> respect</a:t>
            </a:r>
            <a:r>
              <a:rPr lang="fr-CH" sz="2400" dirty="0" smtClean="0"/>
              <a:t>é</a:t>
            </a:r>
            <a:r>
              <a:rPr lang="en-US" sz="2400" dirty="0" smtClean="0"/>
              <a:t>s et document</a:t>
            </a:r>
            <a:r>
              <a:rPr lang="fr-CH" sz="2400" dirty="0" smtClean="0"/>
              <a:t>é</a:t>
            </a:r>
            <a:r>
              <a:rPr lang="en-US" sz="2400" dirty="0" smtClean="0"/>
              <a:t>s</a:t>
            </a:r>
          </a:p>
          <a:p>
            <a:pPr lvl="2">
              <a:lnSpc>
                <a:spcPct val="80000"/>
              </a:lnSpc>
            </a:pPr>
            <a:r>
              <a:rPr lang="en-US" sz="2000" dirty="0" err="1" smtClean="0"/>
              <a:t>C’est</a:t>
            </a:r>
            <a:r>
              <a:rPr lang="en-US" sz="2000" dirty="0" smtClean="0"/>
              <a:t> possible de </a:t>
            </a:r>
            <a:r>
              <a:rPr lang="en-US" sz="2000" dirty="0" err="1" smtClean="0"/>
              <a:t>perdre</a:t>
            </a:r>
            <a:r>
              <a:rPr lang="en-US" sz="2000" dirty="0" smtClean="0"/>
              <a:t> </a:t>
            </a:r>
            <a:r>
              <a:rPr lang="en-US" sz="2000" dirty="0" err="1" smtClean="0"/>
              <a:t>vos</a:t>
            </a:r>
            <a:r>
              <a:rPr lang="en-US" sz="2000" dirty="0" smtClean="0"/>
              <a:t> </a:t>
            </a:r>
            <a:r>
              <a:rPr lang="en-US" sz="2000" dirty="0" err="1" smtClean="0"/>
              <a:t>droits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vous</a:t>
            </a:r>
            <a:r>
              <a:rPr lang="en-US" sz="2000" dirty="0" smtClean="0"/>
              <a:t> </a:t>
            </a:r>
            <a:r>
              <a:rPr lang="en-US" sz="2000" dirty="0" err="1" smtClean="0"/>
              <a:t>n’avez</a:t>
            </a:r>
            <a:r>
              <a:rPr lang="en-US" sz="2000" dirty="0" smtClean="0"/>
              <a:t> pas les </a:t>
            </a:r>
            <a:r>
              <a:rPr lang="en-US" sz="2000" dirty="0" err="1" smtClean="0"/>
              <a:t>preuves</a:t>
            </a:r>
            <a:endParaRPr lang="en-US" sz="2000" dirty="0" smtClean="0"/>
          </a:p>
          <a:p>
            <a:pPr lvl="2">
              <a:lnSpc>
                <a:spcPct val="80000"/>
              </a:lnSpc>
            </a:pPr>
            <a:r>
              <a:rPr lang="en-US" sz="2000" dirty="0" err="1" smtClean="0"/>
              <a:t>Certains</a:t>
            </a:r>
            <a:r>
              <a:rPr lang="en-US" sz="2000" dirty="0" smtClean="0"/>
              <a:t> </a:t>
            </a:r>
            <a:r>
              <a:rPr lang="en-US" sz="2000" dirty="0" err="1" smtClean="0"/>
              <a:t>crit</a:t>
            </a:r>
            <a:r>
              <a:rPr lang="fr-CH" sz="2000" dirty="0" smtClean="0"/>
              <a:t>è</a:t>
            </a:r>
            <a:r>
              <a:rPr lang="en-US" sz="2000" dirty="0" smtClean="0"/>
              <a:t>res </a:t>
            </a:r>
            <a:r>
              <a:rPr lang="en-US" sz="2000" dirty="0" err="1" smtClean="0"/>
              <a:t>dure</a:t>
            </a:r>
            <a:r>
              <a:rPr lang="en-US" sz="2000" dirty="0" smtClean="0"/>
              <a:t> en </a:t>
            </a:r>
            <a:r>
              <a:rPr lang="en-US" sz="2000" dirty="0" err="1" smtClean="0"/>
              <a:t>perpetuit</a:t>
            </a:r>
            <a:r>
              <a:rPr lang="fr-CH" sz="2000" dirty="0" smtClean="0"/>
              <a:t>é</a:t>
            </a:r>
            <a:r>
              <a:rPr lang="en-US" sz="2000" dirty="0" smtClean="0"/>
              <a:t> (</a:t>
            </a:r>
            <a:r>
              <a:rPr lang="en-US" sz="2000" dirty="0" err="1" smtClean="0"/>
              <a:t>comme</a:t>
            </a:r>
            <a:r>
              <a:rPr lang="en-US" sz="2000" dirty="0" smtClean="0"/>
              <a:t> les obligations aux </a:t>
            </a:r>
            <a:r>
              <a:rPr lang="en-US" sz="2000" dirty="0" err="1" smtClean="0"/>
              <a:t>syndicâts</a:t>
            </a:r>
            <a:r>
              <a:rPr lang="en-US" sz="2000" dirty="0" smtClean="0"/>
              <a:t> </a:t>
            </a:r>
            <a:r>
              <a:rPr lang="en-US" sz="2000" dirty="0" err="1" smtClean="0"/>
              <a:t>ou</a:t>
            </a:r>
            <a:r>
              <a:rPr lang="en-US" sz="2000" dirty="0" smtClean="0"/>
              <a:t> aux </a:t>
            </a:r>
            <a:r>
              <a:rPr lang="en-US" sz="2000" dirty="0" err="1" smtClean="0"/>
              <a:t>certains</a:t>
            </a:r>
            <a:r>
              <a:rPr lang="en-US" sz="2000" dirty="0" smtClean="0"/>
              <a:t> </a:t>
            </a:r>
            <a:r>
              <a:rPr lang="en-US" sz="2000" dirty="0" err="1" smtClean="0"/>
              <a:t>auteurs</a:t>
            </a:r>
            <a:r>
              <a:rPr lang="en-US" sz="2000" dirty="0" smtClean="0"/>
              <a:t>)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sz="1600" dirty="0" smtClean="0"/>
              <a:t>Séminaire de Formation des Acteurs du Cinéma et de l’Audiovisuel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fr-CH" sz="1600" dirty="0" smtClean="0"/>
              <a:t> </a:t>
            </a:r>
            <a:r>
              <a:rPr lang="fr-CH" sz="1600" i="1" dirty="0" smtClean="0"/>
              <a:t>« Renforcement du Secteur Audiovisuel au Sénégal et dans Certains Pays d’Afrique »</a:t>
            </a:r>
            <a:br>
              <a:rPr lang="fr-CH" sz="1600" i="1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cap="all" dirty="0" err="1" smtClean="0">
                <a:solidFill>
                  <a:srgbClr val="92D050"/>
                </a:solidFill>
              </a:rPr>
              <a:t>dakar</a:t>
            </a:r>
            <a:r>
              <a:rPr lang="en-US" sz="1600" cap="all" dirty="0" smtClean="0">
                <a:solidFill>
                  <a:srgbClr val="92D050"/>
                </a:solidFill>
              </a:rPr>
              <a:t> – 1, 2 </a:t>
            </a:r>
            <a:r>
              <a:rPr lang="en-US" sz="1600" cap="all" dirty="0" err="1" smtClean="0">
                <a:solidFill>
                  <a:srgbClr val="92D050"/>
                </a:solidFill>
              </a:rPr>
              <a:t>Septembre</a:t>
            </a:r>
            <a:r>
              <a:rPr lang="en-US" sz="1600" cap="all" dirty="0" smtClean="0">
                <a:solidFill>
                  <a:srgbClr val="92D050"/>
                </a:solidFill>
              </a:rPr>
              <a:t>, 2014</a:t>
            </a: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latin typeface="Candara" pitchFamily="34" charset="0"/>
              </a:rPr>
              <a:t> Comment </a:t>
            </a:r>
            <a:r>
              <a:rPr lang="en-US" sz="1600" dirty="0" err="1" smtClean="0">
                <a:latin typeface="Candara" pitchFamily="34" charset="0"/>
              </a:rPr>
              <a:t>Eviter</a:t>
            </a:r>
            <a:r>
              <a:rPr lang="en-US" sz="1600" dirty="0" smtClean="0">
                <a:latin typeface="Candara" pitchFamily="34" charset="0"/>
              </a:rPr>
              <a:t> les </a:t>
            </a:r>
            <a:r>
              <a:rPr lang="en-US" sz="1600" dirty="0" err="1" smtClean="0">
                <a:latin typeface="Candara" pitchFamily="34" charset="0"/>
              </a:rPr>
              <a:t>Ennuis</a:t>
            </a:r>
            <a:r>
              <a:rPr lang="en-US" sz="1600" dirty="0" smtClean="0">
                <a:latin typeface="Candara" pitchFamily="34" charset="0"/>
              </a:rPr>
              <a:t> </a:t>
            </a:r>
            <a:r>
              <a:rPr lang="en-US" sz="1600" dirty="0" err="1" smtClean="0">
                <a:latin typeface="Candara" pitchFamily="34" charset="0"/>
              </a:rPr>
              <a:t>Contractuels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sz="2800" dirty="0" err="1" smtClean="0"/>
              <a:t>Conseils</a:t>
            </a:r>
            <a:r>
              <a:rPr lang="en-US" sz="2800" dirty="0" smtClean="0"/>
              <a:t> </a:t>
            </a:r>
            <a:r>
              <a:rPr lang="en-US" sz="2800" dirty="0" err="1" smtClean="0"/>
              <a:t>Utiles</a:t>
            </a:r>
            <a:endParaRPr lang="en-US" sz="28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err="1" smtClean="0"/>
              <a:t>Soyez</a:t>
            </a:r>
            <a:r>
              <a:rPr lang="en-US" sz="2400" dirty="0" smtClean="0"/>
              <a:t> </a:t>
            </a:r>
            <a:r>
              <a:rPr lang="en-US" sz="2400" dirty="0" err="1" smtClean="0"/>
              <a:t>toujours</a:t>
            </a:r>
            <a:r>
              <a:rPr lang="en-US" sz="2400" dirty="0" smtClean="0"/>
              <a:t> </a:t>
            </a:r>
            <a:r>
              <a:rPr lang="en-US" sz="2400" dirty="0" err="1" smtClean="0"/>
              <a:t>bien</a:t>
            </a:r>
            <a:r>
              <a:rPr lang="en-US" sz="2400" dirty="0" smtClean="0"/>
              <a:t> </a:t>
            </a:r>
            <a:r>
              <a:rPr lang="en-US" sz="2400" dirty="0" err="1" smtClean="0"/>
              <a:t>organiz</a:t>
            </a:r>
            <a:r>
              <a:rPr lang="fr-CH" sz="2400" dirty="0" smtClean="0"/>
              <a:t>é</a:t>
            </a:r>
            <a:endParaRPr lang="en-US" sz="2400" dirty="0" smtClean="0"/>
          </a:p>
          <a:p>
            <a:pPr lvl="1"/>
            <a:r>
              <a:rPr lang="en-US" sz="2400" dirty="0" err="1" smtClean="0"/>
              <a:t>Utilisez</a:t>
            </a:r>
            <a:r>
              <a:rPr lang="en-US" sz="2400" dirty="0" smtClean="0"/>
              <a:t> un </a:t>
            </a:r>
            <a:r>
              <a:rPr lang="en-US" sz="2400" dirty="0" err="1" smtClean="0"/>
              <a:t>avocât</a:t>
            </a:r>
            <a:r>
              <a:rPr lang="en-US" sz="2400" dirty="0" smtClean="0"/>
              <a:t> </a:t>
            </a:r>
            <a:r>
              <a:rPr lang="en-US" sz="2400" dirty="0" err="1" smtClean="0"/>
              <a:t>quand</a:t>
            </a:r>
            <a:r>
              <a:rPr lang="en-US" sz="2400" dirty="0" smtClean="0"/>
              <a:t> </a:t>
            </a:r>
            <a:r>
              <a:rPr lang="en-US" sz="2400" dirty="0" err="1" smtClean="0"/>
              <a:t>c’est</a:t>
            </a:r>
            <a:r>
              <a:rPr lang="en-US" sz="2400" dirty="0" smtClean="0"/>
              <a:t> n</a:t>
            </a:r>
            <a:r>
              <a:rPr lang="fr-CH" sz="2400" dirty="0" smtClean="0"/>
              <a:t>é</a:t>
            </a:r>
            <a:r>
              <a:rPr lang="en-US" sz="2400" dirty="0" err="1" smtClean="0"/>
              <a:t>cessaire</a:t>
            </a:r>
            <a:endParaRPr lang="en-US" sz="2400" dirty="0" smtClean="0"/>
          </a:p>
          <a:p>
            <a:pPr lvl="1"/>
            <a:r>
              <a:rPr lang="en-US" sz="2400" dirty="0" err="1" smtClean="0"/>
              <a:t>Comprenez</a:t>
            </a:r>
            <a:r>
              <a:rPr lang="en-US" sz="2400" dirty="0" smtClean="0"/>
              <a:t> </a:t>
            </a:r>
            <a:r>
              <a:rPr lang="en-US" sz="2400" dirty="0" err="1" smtClean="0"/>
              <a:t>ce</a:t>
            </a:r>
            <a:r>
              <a:rPr lang="en-US" sz="2400" dirty="0" smtClean="0"/>
              <a:t> </a:t>
            </a:r>
            <a:r>
              <a:rPr lang="en-US" sz="2400" dirty="0" err="1" smtClean="0"/>
              <a:t>qu’il</a:t>
            </a:r>
            <a:r>
              <a:rPr lang="en-US" sz="2400" dirty="0" smtClean="0"/>
              <a:t> </a:t>
            </a:r>
            <a:r>
              <a:rPr lang="en-US" sz="2400" dirty="0" err="1" smtClean="0"/>
              <a:t>vous</a:t>
            </a:r>
            <a:r>
              <a:rPr lang="en-US" sz="2400" dirty="0" smtClean="0"/>
              <a:t> </a:t>
            </a:r>
            <a:r>
              <a:rPr lang="en-US" sz="2400" dirty="0" err="1" smtClean="0"/>
              <a:t>faudra</a:t>
            </a:r>
            <a:r>
              <a:rPr lang="en-US" sz="2400" dirty="0" smtClean="0"/>
              <a:t> pour </a:t>
            </a:r>
            <a:r>
              <a:rPr lang="en-US" sz="2400" dirty="0" err="1" smtClean="0"/>
              <a:t>obtenir</a:t>
            </a:r>
            <a:r>
              <a:rPr lang="en-US" sz="2400" dirty="0" smtClean="0"/>
              <a:t> </a:t>
            </a:r>
            <a:r>
              <a:rPr lang="en-US" sz="2400" dirty="0" err="1" smtClean="0"/>
              <a:t>une</a:t>
            </a:r>
            <a:r>
              <a:rPr lang="en-US" sz="2400" dirty="0" smtClean="0"/>
              <a:t> assurance “Errors and </a:t>
            </a:r>
            <a:r>
              <a:rPr lang="en-US" sz="2400" dirty="0" err="1" smtClean="0"/>
              <a:t>Ommissions</a:t>
            </a:r>
            <a:r>
              <a:rPr lang="en-US" sz="2400" dirty="0" smtClean="0"/>
              <a:t>”</a:t>
            </a:r>
          </a:p>
          <a:p>
            <a:pPr lvl="1"/>
            <a:r>
              <a:rPr lang="en-US" sz="2400" dirty="0" err="1" smtClean="0"/>
              <a:t>Soyez</a:t>
            </a:r>
            <a:r>
              <a:rPr lang="en-US" sz="2400" dirty="0" smtClean="0"/>
              <a:t> prêt a </a:t>
            </a:r>
            <a:r>
              <a:rPr lang="en-US" sz="2400" dirty="0" err="1" smtClean="0"/>
              <a:t>fournir</a:t>
            </a:r>
            <a:r>
              <a:rPr lang="en-US" sz="2400" dirty="0" smtClean="0"/>
              <a:t> des </a:t>
            </a:r>
            <a:r>
              <a:rPr lang="en-US" sz="2400" dirty="0" err="1" smtClean="0"/>
              <a:t>preuves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vous</a:t>
            </a:r>
            <a:r>
              <a:rPr lang="en-US" sz="2400" dirty="0" smtClean="0"/>
              <a:t> </a:t>
            </a:r>
            <a:r>
              <a:rPr lang="en-US" sz="2400" dirty="0" err="1" smtClean="0"/>
              <a:t>êtes</a:t>
            </a:r>
            <a:r>
              <a:rPr lang="en-US" sz="2400" dirty="0" smtClean="0"/>
              <a:t> </a:t>
            </a:r>
            <a:r>
              <a:rPr lang="en-US" sz="2400" dirty="0" err="1" smtClean="0"/>
              <a:t>propri</a:t>
            </a:r>
            <a:r>
              <a:rPr lang="fr-CH" sz="2400" dirty="0" smtClean="0"/>
              <a:t>é</a:t>
            </a:r>
            <a:r>
              <a:rPr lang="en-US" sz="2400" dirty="0" err="1" smtClean="0"/>
              <a:t>taire</a:t>
            </a:r>
            <a:r>
              <a:rPr lang="en-US" sz="2400" dirty="0" smtClean="0"/>
              <a:t> des </a:t>
            </a:r>
            <a:r>
              <a:rPr lang="en-US" sz="2400" dirty="0" err="1" smtClean="0"/>
              <a:t>droits</a:t>
            </a:r>
            <a:r>
              <a:rPr lang="en-US" sz="2400" dirty="0" smtClean="0"/>
              <a:t> pour </a:t>
            </a:r>
            <a:r>
              <a:rPr lang="en-US" sz="2400" dirty="0" err="1" smtClean="0"/>
              <a:t>pouvoir</a:t>
            </a:r>
            <a:r>
              <a:rPr lang="en-US" sz="2400" dirty="0" smtClean="0"/>
              <a:t> </a:t>
            </a:r>
            <a:r>
              <a:rPr lang="en-US" sz="2400" dirty="0" err="1" smtClean="0"/>
              <a:t>conclure</a:t>
            </a:r>
            <a:r>
              <a:rPr lang="en-US" sz="2400" dirty="0" smtClean="0"/>
              <a:t> </a:t>
            </a:r>
            <a:r>
              <a:rPr lang="en-US" sz="2400" dirty="0" err="1" smtClean="0"/>
              <a:t>une</a:t>
            </a:r>
            <a:r>
              <a:rPr lang="en-US" sz="2400" dirty="0" smtClean="0"/>
              <a:t> entente de distribution</a:t>
            </a:r>
          </a:p>
          <a:p>
            <a:pPr lvl="1"/>
            <a:r>
              <a:rPr lang="en-US" sz="2400" dirty="0" err="1" smtClean="0"/>
              <a:t>Esp</a:t>
            </a:r>
            <a:r>
              <a:rPr lang="fr-CH" sz="2400" dirty="0" smtClean="0"/>
              <a:t>é</a:t>
            </a:r>
            <a:r>
              <a:rPr lang="en-US" sz="2400" dirty="0" err="1" smtClean="0"/>
              <a:t>rez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personne</a:t>
            </a:r>
            <a:r>
              <a:rPr lang="en-US" sz="2400" dirty="0" smtClean="0"/>
              <a:t> ne </a:t>
            </a:r>
            <a:r>
              <a:rPr lang="en-US" sz="2400" dirty="0" err="1" smtClean="0"/>
              <a:t>vous</a:t>
            </a:r>
            <a:r>
              <a:rPr lang="en-US" sz="2400" dirty="0" smtClean="0"/>
              <a:t> </a:t>
            </a:r>
            <a:r>
              <a:rPr lang="en-US" sz="2400" dirty="0" err="1" smtClean="0"/>
              <a:t>mette</a:t>
            </a:r>
            <a:r>
              <a:rPr lang="en-US" sz="2400" dirty="0" smtClean="0"/>
              <a:t> en proc</a:t>
            </a:r>
            <a:r>
              <a:rPr lang="fr-CH" sz="2400" dirty="0" smtClean="0"/>
              <a:t>è</a:t>
            </a:r>
            <a:r>
              <a:rPr lang="en-US" sz="2400" dirty="0" smtClean="0"/>
              <a:t>s </a:t>
            </a:r>
          </a:p>
          <a:p>
            <a:pPr lvl="1"/>
            <a:r>
              <a:rPr lang="en-US" sz="2400" dirty="0" err="1" smtClean="0"/>
              <a:t>S’il</a:t>
            </a:r>
            <a:r>
              <a:rPr lang="en-US" sz="2400" dirty="0" smtClean="0"/>
              <a:t> y a un proc</a:t>
            </a:r>
            <a:r>
              <a:rPr lang="fr-CH" sz="2400" dirty="0" smtClean="0"/>
              <a:t>è</a:t>
            </a:r>
            <a:r>
              <a:rPr lang="en-US" sz="2400" dirty="0" smtClean="0"/>
              <a:t>s, </a:t>
            </a:r>
            <a:r>
              <a:rPr lang="en-US" sz="2400" dirty="0" err="1" smtClean="0"/>
              <a:t>soyez</a:t>
            </a:r>
            <a:r>
              <a:rPr lang="en-US" sz="2400" dirty="0" smtClean="0"/>
              <a:t> prêt a </a:t>
            </a:r>
            <a:r>
              <a:rPr lang="en-US" sz="2400" dirty="0" err="1" smtClean="0"/>
              <a:t>offrir</a:t>
            </a:r>
            <a:r>
              <a:rPr lang="en-US" sz="2400" dirty="0" smtClean="0"/>
              <a:t> des </a:t>
            </a:r>
            <a:r>
              <a:rPr lang="en-US" sz="2400" dirty="0" err="1" smtClean="0"/>
              <a:t>preuves</a:t>
            </a:r>
            <a:r>
              <a:rPr lang="en-US" sz="2400" dirty="0" smtClean="0"/>
              <a:t> de </a:t>
            </a:r>
            <a:r>
              <a:rPr lang="en-US" sz="2400" dirty="0" err="1" smtClean="0"/>
              <a:t>vos</a:t>
            </a:r>
            <a:r>
              <a:rPr lang="en-US" sz="2400" dirty="0" smtClean="0"/>
              <a:t> </a:t>
            </a:r>
            <a:r>
              <a:rPr lang="en-US" sz="2400" dirty="0" err="1" smtClean="0"/>
              <a:t>droits</a:t>
            </a:r>
            <a:endParaRPr lang="en-US" sz="2400" dirty="0" smtClean="0"/>
          </a:p>
          <a:p>
            <a:pPr lvl="1"/>
            <a:r>
              <a:rPr lang="en-US" sz="2400" dirty="0" err="1" smtClean="0"/>
              <a:t>Lisez</a:t>
            </a:r>
            <a:r>
              <a:rPr lang="en-US" sz="2400" dirty="0" smtClean="0"/>
              <a:t> de pr</a:t>
            </a:r>
            <a:r>
              <a:rPr lang="fr-CH" sz="2400" dirty="0" smtClean="0"/>
              <a:t>è</a:t>
            </a:r>
            <a:r>
              <a:rPr lang="en-US" sz="2400" dirty="0" smtClean="0"/>
              <a:t>s WIPO’s “From Script to Screen”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1506</TotalTime>
  <Words>561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Séminaire de Formation des Acteurs du Cinéma et de l’Audiovisuel   « Renforcement du Secteur Audiovisuel au Sénégal et dans Certains Pays d’Afrique »  dakar – 1, 2 Septembre, 2014</vt:lpstr>
      <vt:lpstr>Séminaire de Formation des Acteurs du Cinéma et de l’Audiovisuel  « Renforcement du Secteur Audiovisuel au Sénégal et dans Certains Pays d’Afrique »  dakar – 1, 2 Septembre, 2014   Comment Eviter les Ennuis Contractuels</vt:lpstr>
      <vt:lpstr>Séminaire de Formation des Acteurs du Cinéma et de l’Audiovisuel  « Renforcement du Secteur Audiovisuel au Sénégal et dans Certains Pays d’Afrique »  dakar – 1, 2 Septembre, 2014   Comment Eviter les Ennuis Contractuels</vt:lpstr>
      <vt:lpstr>Séminaire de Formation des Acteurs du Cinéma et de l’Audiovisuel  « Renforcement du Secteur Audiovisuel au Sénégal et dans Certains Pays d’Afrique »  dakar – 1, 2 Septembre, 2014   Comment Eviter les Ennuis Contractuels</vt:lpstr>
      <vt:lpstr>Séminaire de Formation des Acteurs du Cinéma et de l’Audiovisuel  « Renforcement du Secteur Audiovisuel au Sénégal et dans Certains Pays d’Afrique »  dakar – 1, 2 Septembre, 2014   Comment Eviter les Ennuis Contractuels</vt:lpstr>
      <vt:lpstr>Séminaire de Formation des Acteurs du Cinéma et de l’Audiovisuel  « Renforcement du Secteur Audiovisuel au Sénégal et dans Certains Pays d’Afrique »  dakar – 1, 2 Septembre, 2014   Comment Eviter les Ennuis Contractuels</vt:lpstr>
      <vt:lpstr>Séminaire de Formation des Acteurs du Cinéma et de l’Audiovisuel  « Renforcement du Secteur Audiovisuel au Sénégal et dans Certains Pays d’Afrique »  dakar – 1, 2 Septembre, 2014   Comment Eviter les Ennuis Contractuels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OMPI-IMCINE-FICCO DERECHOS DE LA PROPIEDAD INTELECTUAL EN LA INDUSTRIA CINEMATOGRAFICA</dc:title>
  <dc:creator>Rob Aft</dc:creator>
  <cp:lastModifiedBy>Rob</cp:lastModifiedBy>
  <cp:revision>69</cp:revision>
  <dcterms:created xsi:type="dcterms:W3CDTF">2009-02-17T20:50:38Z</dcterms:created>
  <dcterms:modified xsi:type="dcterms:W3CDTF">2014-08-20T05:23:19Z</dcterms:modified>
</cp:coreProperties>
</file>