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handoutMasterIdLst>
    <p:handoutMasterId r:id="rId11"/>
  </p:handoutMasterIdLst>
  <p:sldIdLst>
    <p:sldId id="256" r:id="rId2"/>
    <p:sldId id="261" r:id="rId3"/>
    <p:sldId id="275" r:id="rId4"/>
    <p:sldId id="264" r:id="rId5"/>
    <p:sldId id="282" r:id="rId6"/>
    <p:sldId id="284" r:id="rId7"/>
    <p:sldId id="286" r:id="rId8"/>
    <p:sldId id="283" r:id="rId9"/>
    <p:sldId id="28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3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626A028-9DB4-4CD8-939B-CF45771EEE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2867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7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67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0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870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70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1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71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713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714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715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1993E5-91F2-40E7-AFE3-E94D37D04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08397-1A1F-43F8-9411-2A04EACA3E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7F458-EB0B-48E0-A253-1C816FB01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D14781E-25F9-418D-9B8F-CB9041656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1E4A83-FABF-451D-8FF5-09268719E5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C116B9-A5D5-4F3C-844F-4911D5936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A0175-F675-4F51-984E-6E1D935E4E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8F863-1BE8-4F7A-ADAA-F0B410B20E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ADE7E-15E1-4C2C-BEB7-EA6EDF491E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34CA6-031C-4167-8FCE-39A0B84191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32201-55B6-41BF-89B3-685629C7E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C986F-C8FA-4312-8BB2-D5B6A24E3A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36A2C-FCBD-4E9B-857C-32AEF4834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36E18-6823-4199-B8D4-27A4B42B00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765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5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765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6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7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7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768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8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8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8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8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8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9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AF8BF08-C3A1-47C3-9CC7-045C156C15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9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2005.e3expo.com/index.asp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natpe.org/" TargetMode="External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1"/>
            <a:ext cx="7772400" cy="2133600"/>
          </a:xfrm>
        </p:spPr>
        <p:txBody>
          <a:bodyPr/>
          <a:lstStyle/>
          <a:p>
            <a:r>
              <a:rPr lang="en-US" sz="3200" dirty="0" smtClean="0"/>
              <a:t> </a:t>
            </a:r>
            <a:br>
              <a:rPr lang="en-US" sz="3200" dirty="0" smtClean="0"/>
            </a:br>
            <a:r>
              <a:rPr lang="en-US" sz="3200" dirty="0" smtClean="0"/>
              <a:t> </a:t>
            </a:r>
            <a:br>
              <a:rPr lang="en-US" sz="3200" dirty="0" smtClean="0"/>
            </a:br>
            <a:r>
              <a:rPr lang="en-US" sz="3200" cap="all" dirty="0" smtClean="0"/>
              <a:t>  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Atelier de Formation des </a:t>
            </a:r>
            <a:r>
              <a:rPr lang="en-US" sz="3200" dirty="0" err="1" smtClean="0"/>
              <a:t>Avocats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fr-CH" sz="2000" b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fr-CH" sz="2000" b="1" i="1" dirty="0" smtClean="0"/>
              <a:t>« Renforcement du Secteur Audiovisuel au Sénégal et dans Certains Pays d’Afrique »</a:t>
            </a:r>
            <a:br>
              <a:rPr lang="fr-CH" sz="2000" b="1" i="1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b="1" cap="all" dirty="0" err="1" smtClean="0">
                <a:solidFill>
                  <a:srgbClr val="92D050"/>
                </a:solidFill>
              </a:rPr>
              <a:t>Saly</a:t>
            </a:r>
            <a:r>
              <a:rPr lang="en-US" sz="2400" b="1" cap="all" dirty="0" smtClean="0">
                <a:solidFill>
                  <a:srgbClr val="92D050"/>
                </a:solidFill>
              </a:rPr>
              <a:t> </a:t>
            </a:r>
            <a:r>
              <a:rPr lang="en-US" sz="2400" b="1" cap="all" smtClean="0">
                <a:solidFill>
                  <a:srgbClr val="92D050"/>
                </a:solidFill>
              </a:rPr>
              <a:t>– 13-14 Mars, </a:t>
            </a:r>
            <a:r>
              <a:rPr lang="en-US" sz="2400" b="1" cap="all" dirty="0" smtClean="0">
                <a:solidFill>
                  <a:srgbClr val="92D050"/>
                </a:solidFill>
              </a:rPr>
              <a:t>2015 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0"/>
            <a:ext cx="6400800" cy="1981200"/>
          </a:xfrm>
        </p:spPr>
        <p:txBody>
          <a:bodyPr/>
          <a:lstStyle/>
          <a:p>
            <a:r>
              <a:rPr lang="fr-CH" sz="2400" b="1" dirty="0" smtClean="0"/>
              <a:t>Thème 1 </a:t>
            </a:r>
          </a:p>
          <a:p>
            <a:r>
              <a:rPr lang="en-US" sz="2400" dirty="0" smtClean="0"/>
              <a:t> </a:t>
            </a:r>
            <a:r>
              <a:rPr lang="fr-CH" sz="2400" dirty="0" smtClean="0"/>
              <a:t>Les nouveaux modèles économiques  d’exploitation des œuvres audiovisuelles et </a:t>
            </a:r>
            <a:r>
              <a:rPr lang="fr-CH" sz="2400" dirty="0" err="1" smtClean="0"/>
              <a:t>cinematographieques</a:t>
            </a:r>
            <a:r>
              <a:rPr lang="fr-CH" sz="2400" dirty="0" smtClean="0"/>
              <a:t> </a:t>
            </a:r>
          </a:p>
          <a:p>
            <a:endParaRPr lang="fr-CH" sz="2400" dirty="0" smtClean="0"/>
          </a:p>
          <a:p>
            <a:r>
              <a:rPr lang="fr-CH" sz="2400" dirty="0" smtClean="0"/>
              <a:t>Rob Aft</a:t>
            </a:r>
            <a:endParaRPr lang="en-US" sz="2000" dirty="0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 </a:t>
            </a:r>
            <a:r>
              <a:rPr lang="fr-CH" sz="2000" dirty="0" smtClean="0"/>
              <a:t>Les nouveaux modèles économiques numériques</a:t>
            </a:r>
            <a:endParaRPr lang="en-US" sz="2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812800" indent="-812800">
              <a:lnSpc>
                <a:spcPct val="80000"/>
              </a:lnSpc>
            </a:pPr>
            <a:r>
              <a:rPr lang="en-US" sz="2000" dirty="0" smtClean="0"/>
              <a:t>Distribution</a:t>
            </a:r>
            <a:endParaRPr lang="en-US" sz="2000" dirty="0"/>
          </a:p>
          <a:p>
            <a:pPr marL="1168400" lvl="1" indent="-711200">
              <a:lnSpc>
                <a:spcPct val="80000"/>
              </a:lnSpc>
            </a:pPr>
            <a:r>
              <a:rPr lang="en-US" sz="1800" dirty="0" smtClean="0"/>
              <a:t>Les “Majors”</a:t>
            </a:r>
            <a:endParaRPr lang="en-US" sz="1800" dirty="0"/>
          </a:p>
          <a:p>
            <a:pPr marL="1524000" lvl="2" indent="-609600">
              <a:lnSpc>
                <a:spcPct val="80000"/>
              </a:lnSpc>
            </a:pPr>
            <a:r>
              <a:rPr lang="en-US" sz="1600" dirty="0"/>
              <a:t>Universal, Viacom/Paramount, </a:t>
            </a:r>
            <a:r>
              <a:rPr lang="en-US" sz="1600" dirty="0" smtClean="0"/>
              <a:t>Sony, MGM</a:t>
            </a:r>
            <a:r>
              <a:rPr lang="en-US" sz="1600" dirty="0"/>
              <a:t>, Disney, Fox, Warner Bros.</a:t>
            </a:r>
          </a:p>
          <a:p>
            <a:pPr marL="1168400" lvl="1" indent="-711200">
              <a:lnSpc>
                <a:spcPct val="80000"/>
              </a:lnSpc>
            </a:pPr>
            <a:r>
              <a:rPr lang="en-US" sz="1800" dirty="0" smtClean="0"/>
              <a:t>Les </a:t>
            </a:r>
            <a:r>
              <a:rPr lang="en-US" sz="1800" dirty="0" err="1" smtClean="0"/>
              <a:t>Autres</a:t>
            </a:r>
            <a:endParaRPr lang="en-US" sz="1800" dirty="0"/>
          </a:p>
          <a:p>
            <a:pPr marL="1524000" lvl="2" indent="-609600">
              <a:lnSpc>
                <a:spcPct val="80000"/>
              </a:lnSpc>
            </a:pPr>
            <a:r>
              <a:rPr lang="en-US" sz="1600" dirty="0" err="1" smtClean="0"/>
              <a:t>Conglom</a:t>
            </a:r>
            <a:r>
              <a:rPr lang="fr-CH" sz="1600" dirty="0" smtClean="0"/>
              <a:t>é</a:t>
            </a:r>
            <a:r>
              <a:rPr lang="en-US" sz="1600" dirty="0" err="1" smtClean="0"/>
              <a:t>râts</a:t>
            </a:r>
            <a:r>
              <a:rPr lang="en-US" sz="1600" dirty="0" smtClean="0"/>
              <a:t> </a:t>
            </a:r>
            <a:r>
              <a:rPr lang="en-US" sz="1600" dirty="0" err="1" smtClean="0"/>
              <a:t>Internationaux</a:t>
            </a:r>
            <a:endParaRPr lang="en-US" sz="1600" dirty="0" smtClean="0"/>
          </a:p>
          <a:p>
            <a:pPr marL="1879600" lvl="3" indent="-508000">
              <a:lnSpc>
                <a:spcPct val="80000"/>
              </a:lnSpc>
            </a:pPr>
            <a:r>
              <a:rPr lang="en-US" sz="1400" dirty="0" smtClean="0"/>
              <a:t>Canal Plus</a:t>
            </a:r>
          </a:p>
          <a:p>
            <a:pPr marL="1879600" lvl="3" indent="-508000">
              <a:lnSpc>
                <a:spcPct val="80000"/>
              </a:lnSpc>
            </a:pPr>
            <a:r>
              <a:rPr lang="en-US" sz="1400" dirty="0" smtClean="0"/>
              <a:t>Nu Metro</a:t>
            </a:r>
            <a:endParaRPr lang="en-US" sz="1400" dirty="0"/>
          </a:p>
          <a:p>
            <a:pPr marL="1524000" lvl="2" indent="-609600">
              <a:lnSpc>
                <a:spcPct val="80000"/>
              </a:lnSpc>
            </a:pPr>
            <a:r>
              <a:rPr lang="en-US" sz="1600" dirty="0" smtClean="0"/>
              <a:t>Les </a:t>
            </a:r>
            <a:r>
              <a:rPr lang="en-US" sz="1600" dirty="0" err="1" smtClean="0"/>
              <a:t>Ind</a:t>
            </a:r>
            <a:r>
              <a:rPr lang="fr-CH" sz="1600" dirty="0" smtClean="0"/>
              <a:t>é</a:t>
            </a:r>
            <a:r>
              <a:rPr lang="en-US" sz="1600" dirty="0" err="1" smtClean="0"/>
              <a:t>pendents</a:t>
            </a:r>
            <a:endParaRPr lang="en-US" sz="1600" dirty="0"/>
          </a:p>
          <a:p>
            <a:pPr marL="1879600" lvl="3" indent="-508000">
              <a:lnSpc>
                <a:spcPct val="80000"/>
              </a:lnSpc>
            </a:pPr>
            <a:r>
              <a:rPr lang="en-US" sz="1400" dirty="0" smtClean="0"/>
              <a:t>The Weinstein Co.</a:t>
            </a:r>
          </a:p>
          <a:p>
            <a:pPr marL="1879600" lvl="3" indent="-508000">
              <a:lnSpc>
                <a:spcPct val="80000"/>
              </a:lnSpc>
            </a:pPr>
            <a:r>
              <a:rPr lang="en-US" sz="1400" dirty="0" err="1" smtClean="0"/>
              <a:t>Lionsgate</a:t>
            </a:r>
            <a:endParaRPr lang="en-US" sz="1400" dirty="0" smtClean="0"/>
          </a:p>
          <a:p>
            <a:pPr marL="1879600" lvl="3" indent="-508000">
              <a:lnSpc>
                <a:spcPct val="80000"/>
              </a:lnSpc>
            </a:pPr>
            <a:r>
              <a:rPr lang="en-US" sz="1400" dirty="0" smtClean="0"/>
              <a:t>Path</a:t>
            </a:r>
            <a:r>
              <a:rPr lang="fr-CH" sz="1400" dirty="0" smtClean="0"/>
              <a:t>é</a:t>
            </a:r>
            <a:endParaRPr lang="en-US" sz="1400" dirty="0" smtClean="0"/>
          </a:p>
          <a:p>
            <a:pPr marL="1879600" lvl="3" indent="-508000">
              <a:lnSpc>
                <a:spcPct val="80000"/>
              </a:lnSpc>
            </a:pPr>
            <a:r>
              <a:rPr lang="en-US" sz="1400" dirty="0" smtClean="0"/>
              <a:t>Wild Bunch</a:t>
            </a:r>
            <a:endParaRPr lang="en-US" sz="1400" dirty="0"/>
          </a:p>
          <a:p>
            <a:pPr marL="1879600" lvl="3" indent="-508000">
              <a:lnSpc>
                <a:spcPct val="80000"/>
              </a:lnSpc>
            </a:pPr>
            <a:r>
              <a:rPr lang="en-US" sz="1400" dirty="0" smtClean="0"/>
              <a:t>Netflix</a:t>
            </a:r>
            <a:endParaRPr lang="en-US" sz="1400" dirty="0"/>
          </a:p>
          <a:p>
            <a:pPr marL="1524000" lvl="2" indent="-609600">
              <a:lnSpc>
                <a:spcPct val="80000"/>
              </a:lnSpc>
            </a:pPr>
            <a:r>
              <a:rPr lang="en-US" sz="1600" dirty="0" smtClean="0"/>
              <a:t>Cable/Sat</a:t>
            </a:r>
            <a:r>
              <a:rPr lang="fr-CH" sz="1600" dirty="0" smtClean="0"/>
              <a:t>el</a:t>
            </a:r>
            <a:r>
              <a:rPr lang="en-US" sz="1600" dirty="0" err="1" smtClean="0"/>
              <a:t>lite</a:t>
            </a:r>
            <a:r>
              <a:rPr lang="en-US" sz="1600" dirty="0" smtClean="0"/>
              <a:t>/</a:t>
            </a:r>
          </a:p>
          <a:p>
            <a:pPr marL="1524000" lvl="2" indent="-609600">
              <a:lnSpc>
                <a:spcPct val="80000"/>
              </a:lnSpc>
              <a:buNone/>
            </a:pPr>
            <a:r>
              <a:rPr lang="en-US" sz="1600" dirty="0" smtClean="0"/>
              <a:t>	T</a:t>
            </a:r>
            <a:r>
              <a:rPr lang="fr-CH" sz="1600" dirty="0" smtClean="0"/>
              <a:t>é</a:t>
            </a:r>
            <a:r>
              <a:rPr lang="en-US" sz="1600" dirty="0" smtClean="0"/>
              <a:t>l</a:t>
            </a:r>
            <a:r>
              <a:rPr lang="fr-CH" sz="1600" dirty="0" smtClean="0"/>
              <a:t>é</a:t>
            </a:r>
            <a:r>
              <a:rPr lang="en-US" sz="1600" dirty="0" smtClean="0"/>
              <a:t>phone</a:t>
            </a:r>
            <a:endParaRPr lang="en-US" sz="1600" dirty="0"/>
          </a:p>
        </p:txBody>
      </p:sp>
      <p:pic>
        <p:nvPicPr>
          <p:cNvPr id="7" name="Content Placeholder 6" descr="StudioLogo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253379"/>
            <a:ext cx="4038600" cy="3224366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77813"/>
            <a:ext cx="8534400" cy="1139825"/>
          </a:xfrm>
        </p:spPr>
        <p:txBody>
          <a:bodyPr/>
          <a:lstStyle/>
          <a:p>
            <a:r>
              <a:rPr lang="en-US" sz="2000" dirty="0" smtClean="0"/>
              <a:t> </a:t>
            </a:r>
            <a:r>
              <a:rPr lang="fr-CH" sz="2000" dirty="0" smtClean="0"/>
              <a:t>Les nouveaux modèles économiques numériques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0" y="1524000"/>
            <a:ext cx="8839200" cy="4953000"/>
          </a:xfrm>
        </p:spPr>
        <p:txBody>
          <a:bodyPr/>
          <a:lstStyle/>
          <a:p>
            <a:pPr marL="1168400" lvl="1" indent="-711200">
              <a:lnSpc>
                <a:spcPct val="90000"/>
              </a:lnSpc>
            </a:pPr>
            <a:r>
              <a:rPr lang="en-US" dirty="0" err="1" smtClean="0"/>
              <a:t>L’Ordre</a:t>
            </a:r>
            <a:r>
              <a:rPr lang="en-US" dirty="0" smtClean="0"/>
              <a:t> de </a:t>
            </a:r>
            <a:r>
              <a:rPr lang="en-US" dirty="0" err="1" smtClean="0"/>
              <a:t>Commercialisation</a:t>
            </a:r>
            <a:endParaRPr lang="en-US" dirty="0" smtClean="0"/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Ultra VOD (rare)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Salle de </a:t>
            </a:r>
            <a:r>
              <a:rPr lang="en-US" sz="1800" dirty="0" err="1" smtClean="0"/>
              <a:t>Cin</a:t>
            </a:r>
            <a:r>
              <a:rPr lang="fr-CH" sz="1800" dirty="0" smtClean="0"/>
              <a:t>é</a:t>
            </a:r>
            <a:endParaRPr lang="en-US" sz="1800" dirty="0" smtClean="0"/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VOD </a:t>
            </a:r>
            <a:r>
              <a:rPr lang="en-US" sz="1800" b="1" dirty="0" smtClean="0"/>
              <a:t>à</a:t>
            </a:r>
            <a:r>
              <a:rPr lang="en-US" sz="1800" dirty="0" smtClean="0"/>
              <a:t> Transaction </a:t>
            </a:r>
            <a:r>
              <a:rPr lang="en-US" sz="1800" b="1" dirty="0" smtClean="0"/>
              <a:t>à</a:t>
            </a:r>
            <a:r>
              <a:rPr lang="en-US" sz="1800" dirty="0" smtClean="0"/>
              <a:t> Haut Prix 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DVD/</a:t>
            </a:r>
            <a:r>
              <a:rPr lang="en-US" sz="1800" dirty="0" err="1" smtClean="0"/>
              <a:t>Blu</a:t>
            </a:r>
            <a:r>
              <a:rPr lang="en-US" sz="1800" dirty="0" smtClean="0"/>
              <a:t>-Ray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VOD à Transaction à</a:t>
            </a:r>
            <a:r>
              <a:rPr lang="en-US" sz="1800" b="1" dirty="0" smtClean="0"/>
              <a:t> </a:t>
            </a:r>
            <a:r>
              <a:rPr lang="en-US" sz="1800" dirty="0" smtClean="0"/>
              <a:t>Prix Normal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sz="1800" dirty="0" err="1" smtClean="0"/>
              <a:t>Câble</a:t>
            </a:r>
            <a:r>
              <a:rPr lang="en-US" sz="1800" dirty="0" smtClean="0"/>
              <a:t>/Sat</a:t>
            </a:r>
            <a:r>
              <a:rPr lang="fr-CH" sz="1800" dirty="0" smtClean="0"/>
              <a:t>el</a:t>
            </a:r>
            <a:r>
              <a:rPr lang="en-US" sz="1800" dirty="0" err="1" smtClean="0"/>
              <a:t>lite</a:t>
            </a:r>
            <a:r>
              <a:rPr lang="en-US" sz="1800" dirty="0" smtClean="0"/>
              <a:t>/iTunes/Amazon</a:t>
            </a:r>
          </a:p>
          <a:p>
            <a:pPr marL="2482850" lvl="4" indent="-711200">
              <a:lnSpc>
                <a:spcPct val="90000"/>
              </a:lnSpc>
            </a:pPr>
            <a:r>
              <a:rPr lang="en-US" sz="1800" dirty="0" err="1" smtClean="0"/>
              <a:t>Achât</a:t>
            </a:r>
            <a:endParaRPr lang="en-US" sz="1800" dirty="0" smtClean="0"/>
          </a:p>
          <a:p>
            <a:pPr marL="2482850" lvl="4" indent="-711200">
              <a:lnSpc>
                <a:spcPct val="90000"/>
              </a:lnSpc>
            </a:pPr>
            <a:r>
              <a:rPr lang="en-US" sz="1800" dirty="0" smtClean="0"/>
              <a:t>Location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TV Pay</a:t>
            </a:r>
            <a:r>
              <a:rPr lang="fr-CH" sz="1800" dirty="0" smtClean="0"/>
              <a:t>é</a:t>
            </a:r>
            <a:r>
              <a:rPr lang="en-US" sz="1800" dirty="0" smtClean="0"/>
              <a:t> (Sat</a:t>
            </a:r>
            <a:r>
              <a:rPr lang="fr-CH" sz="1800" dirty="0" err="1" smtClean="0"/>
              <a:t>elli</a:t>
            </a:r>
            <a:r>
              <a:rPr lang="en-US" sz="1800" dirty="0" err="1" smtClean="0"/>
              <a:t>te</a:t>
            </a:r>
            <a:r>
              <a:rPr lang="en-US" sz="1800" dirty="0" smtClean="0"/>
              <a:t> et </a:t>
            </a:r>
            <a:r>
              <a:rPr lang="en-US" sz="1800" dirty="0" err="1" smtClean="0"/>
              <a:t>Câble</a:t>
            </a:r>
            <a:r>
              <a:rPr lang="en-US" sz="1800" dirty="0" smtClean="0"/>
              <a:t>)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sz="1800" dirty="0" smtClean="0"/>
              <a:t>HBO Asia, AXN, Canal+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Subscription VOD (Streaming)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sz="1800" dirty="0" smtClean="0"/>
              <a:t>Netflix, Amazon Prime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err="1" smtClean="0"/>
              <a:t>Autre</a:t>
            </a:r>
            <a:r>
              <a:rPr lang="en-US" sz="1800" dirty="0" smtClean="0"/>
              <a:t> TV – </a:t>
            </a:r>
            <a:r>
              <a:rPr lang="en-US" sz="1800" dirty="0" err="1" smtClean="0"/>
              <a:t>Câble</a:t>
            </a:r>
            <a:r>
              <a:rPr lang="en-US" sz="1800" dirty="0" smtClean="0"/>
              <a:t>/Sat</a:t>
            </a:r>
            <a:r>
              <a:rPr lang="fr-CH" sz="1800" dirty="0" err="1" smtClean="0"/>
              <a:t>ell</a:t>
            </a:r>
            <a:r>
              <a:rPr lang="en-US" sz="1800" dirty="0" err="1" smtClean="0"/>
              <a:t>ite</a:t>
            </a:r>
            <a:r>
              <a:rPr lang="en-US" sz="1800" dirty="0" smtClean="0"/>
              <a:t>/</a:t>
            </a:r>
            <a:r>
              <a:rPr lang="en-US" sz="1800" dirty="0" err="1" smtClean="0"/>
              <a:t>Hertzienne</a:t>
            </a:r>
            <a:endParaRPr lang="en-US" sz="1800" dirty="0" smtClean="0"/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Ad-Supported (pub pay</a:t>
            </a:r>
            <a:r>
              <a:rPr lang="fr-CH" sz="1800" dirty="0" smtClean="0"/>
              <a:t>é</a:t>
            </a:r>
            <a:r>
              <a:rPr lang="en-US" sz="1800" dirty="0" smtClean="0"/>
              <a:t>e) VOD Streaming (YouTube)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 </a:t>
            </a:r>
            <a:r>
              <a:rPr lang="fr-CH" sz="2000" dirty="0" smtClean="0"/>
              <a:t>Les nouveaux modèles économiques numériques</a:t>
            </a:r>
            <a:endParaRPr lang="en-US" sz="20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March</a:t>
            </a:r>
            <a:r>
              <a:rPr lang="fr-CH" sz="2400" dirty="0" smtClean="0"/>
              <a:t>é</a:t>
            </a:r>
            <a:r>
              <a:rPr lang="en-US" sz="2400" dirty="0" smtClean="0"/>
              <a:t>s/Conf</a:t>
            </a:r>
            <a:r>
              <a:rPr lang="fr-CH" sz="2400" dirty="0" err="1" smtClean="0"/>
              <a:t>érences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Qui </a:t>
            </a:r>
            <a:r>
              <a:rPr lang="en-US" sz="1800" dirty="0" err="1" smtClean="0"/>
              <a:t>s’y</a:t>
            </a:r>
            <a:r>
              <a:rPr lang="en-US" sz="1800" dirty="0" smtClean="0"/>
              <a:t> pr</a:t>
            </a:r>
            <a:r>
              <a:rPr lang="fr-CH" sz="1800" dirty="0" smtClean="0"/>
              <a:t>é</a:t>
            </a:r>
            <a:r>
              <a:rPr lang="en-US" sz="1800" dirty="0" err="1" smtClean="0"/>
              <a:t>sente</a:t>
            </a:r>
            <a:r>
              <a:rPr lang="en-US" sz="1800" dirty="0" smtClean="0"/>
              <a:t>?  </a:t>
            </a:r>
          </a:p>
          <a:p>
            <a:pPr>
              <a:lnSpc>
                <a:spcPct val="80000"/>
              </a:lnSpc>
            </a:pPr>
            <a:r>
              <a:rPr lang="en-US" sz="1800" dirty="0" err="1" smtClean="0"/>
              <a:t>Qu’est</a:t>
            </a:r>
            <a:r>
              <a:rPr lang="en-US" sz="1800" dirty="0" smtClean="0"/>
              <a:t> </a:t>
            </a:r>
            <a:r>
              <a:rPr lang="en-US" sz="1800" dirty="0" err="1" smtClean="0"/>
              <a:t>qu’ils</a:t>
            </a:r>
            <a:r>
              <a:rPr lang="en-US" sz="1800" dirty="0" smtClean="0"/>
              <a:t> y font?</a:t>
            </a:r>
          </a:p>
          <a:p>
            <a:pPr>
              <a:lnSpc>
                <a:spcPct val="80000"/>
              </a:lnSpc>
              <a:buNone/>
            </a:pP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Cin</a:t>
            </a:r>
            <a:r>
              <a:rPr lang="fr-CH" sz="1600" dirty="0" smtClean="0"/>
              <a:t>é</a:t>
            </a:r>
            <a:endParaRPr lang="en-US" sz="1600" dirty="0"/>
          </a:p>
          <a:p>
            <a:pPr lvl="2">
              <a:lnSpc>
                <a:spcPct val="80000"/>
              </a:lnSpc>
            </a:pPr>
            <a:r>
              <a:rPr lang="en-US" sz="1400" dirty="0"/>
              <a:t>Cannes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AFM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Berlin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San </a:t>
            </a:r>
            <a:r>
              <a:rPr lang="en-US" sz="1400" dirty="0" err="1" smtClean="0"/>
              <a:t>Sebastien</a:t>
            </a:r>
            <a:endParaRPr lang="en-US" sz="1400" dirty="0" smtClean="0"/>
          </a:p>
          <a:p>
            <a:pPr lvl="2">
              <a:lnSpc>
                <a:spcPct val="80000"/>
              </a:lnSpc>
            </a:pPr>
            <a:r>
              <a:rPr lang="en-US" sz="1400" dirty="0" smtClean="0"/>
              <a:t>Locarno (Open Doors)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TV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NATPE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MIP-TV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MIPCOM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DISCOP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Musique</a:t>
            </a:r>
            <a:endParaRPr lang="en-US" sz="1600" dirty="0"/>
          </a:p>
          <a:p>
            <a:pPr lvl="2">
              <a:lnSpc>
                <a:spcPct val="80000"/>
              </a:lnSpc>
            </a:pPr>
            <a:r>
              <a:rPr lang="en-US" sz="1400" dirty="0"/>
              <a:t>MIDEM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Jeux</a:t>
            </a:r>
            <a:r>
              <a:rPr lang="en-US" sz="1600" dirty="0" smtClean="0"/>
              <a:t> </a:t>
            </a:r>
            <a:r>
              <a:rPr lang="en-US" sz="1600" dirty="0" err="1" smtClean="0"/>
              <a:t>Vid</a:t>
            </a:r>
            <a:r>
              <a:rPr lang="fr-CH" sz="1600" dirty="0" err="1" smtClean="0"/>
              <a:t>éos</a:t>
            </a:r>
            <a:endParaRPr lang="en-US" sz="1600" dirty="0"/>
          </a:p>
          <a:p>
            <a:pPr lvl="2">
              <a:lnSpc>
                <a:spcPct val="80000"/>
              </a:lnSpc>
            </a:pPr>
            <a:r>
              <a:rPr lang="en-US" sz="1400" dirty="0"/>
              <a:t>E3</a:t>
            </a:r>
          </a:p>
          <a:p>
            <a:pPr lvl="2">
              <a:lnSpc>
                <a:spcPct val="80000"/>
              </a:lnSpc>
              <a:buNone/>
            </a:pPr>
            <a:endParaRPr lang="en-US" sz="1400" dirty="0"/>
          </a:p>
        </p:txBody>
      </p:sp>
      <p:pic>
        <p:nvPicPr>
          <p:cNvPr id="29703" name="Picture 7" descr="af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24400" y="1524000"/>
            <a:ext cx="4038600" cy="496888"/>
          </a:xfrm>
          <a:noFill/>
          <a:ln/>
        </p:spPr>
      </p:pic>
      <p:pic>
        <p:nvPicPr>
          <p:cNvPr id="29704" name="Picture 8" descr="hkfilm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200400"/>
            <a:ext cx="2767012" cy="909638"/>
          </a:xfrm>
          <a:prstGeom prst="rect">
            <a:avLst/>
          </a:prstGeom>
          <a:noFill/>
        </p:spPr>
      </p:pic>
      <p:pic>
        <p:nvPicPr>
          <p:cNvPr id="29705" name="Picture 9" descr="berlin100x1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5105400"/>
            <a:ext cx="1295400" cy="1074738"/>
          </a:xfrm>
          <a:prstGeom prst="rect">
            <a:avLst/>
          </a:prstGeom>
          <a:noFill/>
        </p:spPr>
      </p:pic>
      <p:pic>
        <p:nvPicPr>
          <p:cNvPr id="29706" name="Picture 10" descr="logo_marche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5029200"/>
            <a:ext cx="908050" cy="1438275"/>
          </a:xfrm>
          <a:prstGeom prst="rect">
            <a:avLst/>
          </a:prstGeom>
          <a:noFill/>
        </p:spPr>
      </p:pic>
      <p:pic>
        <p:nvPicPr>
          <p:cNvPr id="29708" name="Picture 12" descr="NATPE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6600" y="4191000"/>
            <a:ext cx="2047875" cy="666750"/>
          </a:xfrm>
          <a:prstGeom prst="rect">
            <a:avLst/>
          </a:prstGeom>
          <a:noFill/>
        </p:spPr>
      </p:pic>
      <p:pic>
        <p:nvPicPr>
          <p:cNvPr id="29710" name="Picture 14" descr="E3 expo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29400" y="4419600"/>
            <a:ext cx="600075" cy="2209800"/>
          </a:xfrm>
          <a:prstGeom prst="rect">
            <a:avLst/>
          </a:prstGeom>
          <a:noFill/>
        </p:spPr>
      </p:pic>
      <p:pic>
        <p:nvPicPr>
          <p:cNvPr id="9218" name="Picture 2" descr="Discop Africa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81400" y="2209801"/>
            <a:ext cx="4994218" cy="914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 </a:t>
            </a:r>
            <a:r>
              <a:rPr lang="fr-CH" sz="2000" dirty="0" smtClean="0"/>
              <a:t>Les nouveaux modèles économiques numériques</a:t>
            </a:r>
            <a:endParaRPr lang="en-US" sz="4000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marL="1168400" lvl="1" indent="-711200">
              <a:lnSpc>
                <a:spcPct val="90000"/>
              </a:lnSpc>
            </a:pPr>
            <a:r>
              <a:rPr lang="en-US" dirty="0" err="1" smtClean="0"/>
              <a:t>Modèles</a:t>
            </a:r>
            <a:r>
              <a:rPr lang="en-US" dirty="0" smtClean="0"/>
              <a:t> </a:t>
            </a:r>
            <a:r>
              <a:rPr lang="en-US" dirty="0" err="1" smtClean="0"/>
              <a:t>Economiques</a:t>
            </a:r>
            <a:r>
              <a:rPr lang="en-US" dirty="0" smtClean="0"/>
              <a:t> Num</a:t>
            </a:r>
            <a:r>
              <a:rPr lang="fr-CH" dirty="0" smtClean="0"/>
              <a:t>é</a:t>
            </a:r>
            <a:r>
              <a:rPr lang="en-US" dirty="0" err="1" smtClean="0"/>
              <a:t>riques</a:t>
            </a:r>
            <a:endParaRPr lang="en-US" dirty="0" smtClean="0"/>
          </a:p>
          <a:p>
            <a:pPr marL="1568450" lvl="2" indent="-711200">
              <a:lnSpc>
                <a:spcPct val="90000"/>
              </a:lnSpc>
            </a:pPr>
            <a:r>
              <a:rPr lang="en-US" dirty="0" smtClean="0"/>
              <a:t>VOD (</a:t>
            </a:r>
            <a:r>
              <a:rPr lang="en-US" dirty="0" err="1" smtClean="0"/>
              <a:t>vid</a:t>
            </a:r>
            <a:r>
              <a:rPr lang="fr-CH" dirty="0" err="1" smtClean="0"/>
              <a:t>éo</a:t>
            </a:r>
            <a:r>
              <a:rPr lang="fr-CH" dirty="0" smtClean="0"/>
              <a:t> sur demande) </a:t>
            </a:r>
            <a:r>
              <a:rPr lang="fr-CH" dirty="0" err="1" smtClean="0"/>
              <a:t>Transactional</a:t>
            </a:r>
            <a:endParaRPr lang="en-US" dirty="0" smtClean="0"/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Prix (Pr</a:t>
            </a:r>
            <a:r>
              <a:rPr lang="fr-CH" dirty="0" smtClean="0"/>
              <a:t>é</a:t>
            </a:r>
            <a:r>
              <a:rPr lang="en-US" dirty="0" err="1" smtClean="0"/>
              <a:t>mium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Normal)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err="1" smtClean="0"/>
              <a:t>Partâge</a:t>
            </a:r>
            <a:r>
              <a:rPr lang="en-US" dirty="0" smtClean="0"/>
              <a:t> des B</a:t>
            </a:r>
            <a:r>
              <a:rPr lang="fr-CH" dirty="0" err="1" smtClean="0"/>
              <a:t>énéfices</a:t>
            </a:r>
            <a:r>
              <a:rPr lang="fr-CH" dirty="0" smtClean="0"/>
              <a:t> avec </a:t>
            </a:r>
            <a:r>
              <a:rPr lang="en-US" dirty="0" smtClean="0"/>
              <a:t>Platform</a:t>
            </a:r>
          </a:p>
          <a:p>
            <a:pPr marL="2482850" lvl="4" indent="-711200">
              <a:lnSpc>
                <a:spcPct val="90000"/>
              </a:lnSpc>
            </a:pPr>
            <a:r>
              <a:rPr lang="en-US" dirty="0" smtClean="0"/>
              <a:t>T</a:t>
            </a:r>
            <a:r>
              <a:rPr lang="fr-CH" dirty="0" smtClean="0"/>
              <a:t>é</a:t>
            </a:r>
            <a:r>
              <a:rPr lang="en-US" dirty="0" smtClean="0"/>
              <a:t>l</a:t>
            </a:r>
            <a:r>
              <a:rPr lang="fr-CH" dirty="0" smtClean="0"/>
              <a:t>é</a:t>
            </a:r>
            <a:r>
              <a:rPr lang="en-US" dirty="0" err="1" smtClean="0"/>
              <a:t>chargement</a:t>
            </a:r>
            <a:r>
              <a:rPr lang="en-US" dirty="0" smtClean="0"/>
              <a:t>? </a:t>
            </a:r>
            <a:r>
              <a:rPr lang="en-US" dirty="0" err="1" smtClean="0"/>
              <a:t>Câble</a:t>
            </a:r>
            <a:r>
              <a:rPr lang="en-US" dirty="0" smtClean="0"/>
              <a:t>? Satellite?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err="1" smtClean="0"/>
              <a:t>Quand</a:t>
            </a:r>
            <a:r>
              <a:rPr lang="en-US" dirty="0" smtClean="0"/>
              <a:t>?  Day and Date </a:t>
            </a:r>
            <a:r>
              <a:rPr lang="en-US" dirty="0" err="1" smtClean="0"/>
              <a:t>ou</a:t>
            </a:r>
            <a:r>
              <a:rPr lang="en-US" dirty="0" smtClean="0"/>
              <a:t> Après Sortie Salle?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dirty="0" smtClean="0"/>
              <a:t>Subscription VOD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err="1" smtClean="0"/>
              <a:t>Frais</a:t>
            </a:r>
            <a:r>
              <a:rPr lang="en-US" dirty="0" smtClean="0"/>
              <a:t> de Subscription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err="1" smtClean="0"/>
              <a:t>Partâge</a:t>
            </a:r>
            <a:r>
              <a:rPr lang="en-US" dirty="0" smtClean="0"/>
              <a:t> des B</a:t>
            </a:r>
            <a:r>
              <a:rPr lang="fr-CH" dirty="0" err="1" smtClean="0"/>
              <a:t>énéfices</a:t>
            </a:r>
            <a:r>
              <a:rPr lang="fr-CH" dirty="0" smtClean="0"/>
              <a:t> avec </a:t>
            </a:r>
            <a:r>
              <a:rPr lang="en-US" dirty="0" smtClean="0"/>
              <a:t>Platform/MG?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dirty="0" smtClean="0"/>
              <a:t>Ad-Supported (pub pay</a:t>
            </a:r>
            <a:r>
              <a:rPr lang="fr-CH" dirty="0" err="1" smtClean="0"/>
              <a:t>ée</a:t>
            </a:r>
            <a:r>
              <a:rPr lang="fr-CH" dirty="0" smtClean="0"/>
              <a:t>)</a:t>
            </a:r>
            <a:r>
              <a:rPr lang="en-US" dirty="0" smtClean="0"/>
              <a:t> VOD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Prix </a:t>
            </a:r>
            <a:r>
              <a:rPr lang="en-US" dirty="0" err="1" smtClean="0"/>
              <a:t>Publicitaires</a:t>
            </a:r>
            <a:r>
              <a:rPr lang="en-US" dirty="0" smtClean="0"/>
              <a:t> (change avec </a:t>
            </a:r>
            <a:r>
              <a:rPr lang="en-US" dirty="0" err="1" smtClean="0"/>
              <a:t>châque</a:t>
            </a:r>
            <a:r>
              <a:rPr lang="en-US" dirty="0" smtClean="0"/>
              <a:t> platform)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err="1" smtClean="0"/>
              <a:t>Partage</a:t>
            </a:r>
            <a:r>
              <a:rPr lang="en-US" dirty="0" smtClean="0"/>
              <a:t> des B</a:t>
            </a:r>
            <a:r>
              <a:rPr lang="fr-CH" dirty="0" err="1" smtClean="0"/>
              <a:t>énéfices</a:t>
            </a:r>
            <a:r>
              <a:rPr lang="fr-CH" dirty="0" smtClean="0"/>
              <a:t> avec </a:t>
            </a:r>
            <a:r>
              <a:rPr lang="en-US" dirty="0" smtClean="0"/>
              <a:t>Platform/MG 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Non-Linear Catch-Up Rights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Multi-Channel-Networks (MCNs)</a:t>
            </a:r>
          </a:p>
          <a:p>
            <a:pPr>
              <a:lnSpc>
                <a:spcPct val="80000"/>
              </a:lnSpc>
            </a:pP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 </a:t>
            </a:r>
            <a:r>
              <a:rPr lang="fr-CH" sz="2000" dirty="0" smtClean="0"/>
              <a:t>Les nouveaux modèles économiques numériques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err="1" smtClean="0"/>
              <a:t>Opportunit</a:t>
            </a:r>
            <a:r>
              <a:rPr lang="fr-CH" sz="2800" dirty="0" smtClean="0"/>
              <a:t>é</a:t>
            </a:r>
            <a:r>
              <a:rPr lang="en-US" sz="2800" dirty="0" smtClean="0"/>
              <a:t>s de Distribution T</a:t>
            </a:r>
            <a:r>
              <a:rPr lang="fr-CH" sz="2800" dirty="0" smtClean="0"/>
              <a:t>é</a:t>
            </a:r>
            <a:r>
              <a:rPr lang="en-US" sz="2800" dirty="0" smtClean="0"/>
              <a:t>l</a:t>
            </a:r>
            <a:r>
              <a:rPr lang="fr-CH" sz="2800" dirty="0" smtClean="0"/>
              <a:t>é</a:t>
            </a:r>
            <a:r>
              <a:rPr lang="en-US" sz="2800" dirty="0" err="1" smtClean="0"/>
              <a:t>vis</a:t>
            </a:r>
            <a:r>
              <a:rPr lang="fr-CH" sz="2800" dirty="0" smtClean="0"/>
              <a:t>é</a:t>
            </a:r>
            <a:r>
              <a:rPr lang="en-US" sz="2800" dirty="0" smtClean="0"/>
              <a:t>e</a:t>
            </a:r>
          </a:p>
          <a:p>
            <a:pPr>
              <a:lnSpc>
                <a:spcPct val="80000"/>
              </a:lnSpc>
              <a:buNone/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Local/Regional</a:t>
            </a:r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Hertzien</a:t>
            </a:r>
            <a:endParaRPr lang="en-US" sz="2000" dirty="0" smtClean="0"/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Câble</a:t>
            </a:r>
            <a:r>
              <a:rPr lang="en-US" sz="2000" dirty="0" smtClean="0"/>
              <a:t>/Satellite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Africa Magic – </a:t>
            </a:r>
            <a:r>
              <a:rPr lang="en-US" sz="2000" dirty="0" err="1" smtClean="0"/>
              <a:t>CanalSat</a:t>
            </a:r>
            <a:r>
              <a:rPr lang="en-US" sz="2000" dirty="0" smtClean="0"/>
              <a:t> – AfricaFilms.TV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US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Sundance Channel, etc.</a:t>
            </a:r>
            <a:endParaRPr lang="en-US" sz="2000" dirty="0"/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Autres</a:t>
            </a:r>
            <a:r>
              <a:rPr lang="en-US" sz="2000" dirty="0" smtClean="0"/>
              <a:t> Niche </a:t>
            </a:r>
            <a:r>
              <a:rPr lang="en-US" sz="2000" dirty="0" err="1" smtClean="0"/>
              <a:t>Câble</a:t>
            </a:r>
            <a:r>
              <a:rPr lang="en-US" sz="2000" dirty="0" smtClean="0"/>
              <a:t>/Sat</a:t>
            </a:r>
            <a:r>
              <a:rPr lang="fr-CH" sz="2000" dirty="0" smtClean="0"/>
              <a:t>é</a:t>
            </a:r>
            <a:r>
              <a:rPr lang="en-US" sz="2000" dirty="0" err="1" smtClean="0"/>
              <a:t>lite</a:t>
            </a:r>
            <a:endParaRPr lang="en-US" sz="2000" dirty="0" smtClean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The Africa Channel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Europe</a:t>
            </a:r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Châines</a:t>
            </a:r>
            <a:r>
              <a:rPr lang="en-US" sz="2000" dirty="0" smtClean="0"/>
              <a:t> </a:t>
            </a:r>
            <a:r>
              <a:rPr lang="en-US" sz="2000" dirty="0" err="1" smtClean="0"/>
              <a:t>Nationales</a:t>
            </a:r>
            <a:endParaRPr lang="en-US" sz="2000" dirty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TV </a:t>
            </a:r>
            <a:r>
              <a:rPr lang="en-US" sz="2000" dirty="0" err="1" smtClean="0"/>
              <a:t>Priv</a:t>
            </a:r>
            <a:r>
              <a:rPr lang="fr-CH" sz="2000" dirty="0" smtClean="0"/>
              <a:t>é</a:t>
            </a:r>
            <a:r>
              <a:rPr lang="en-US" sz="2000" dirty="0" smtClean="0"/>
              <a:t>e</a:t>
            </a:r>
            <a:endParaRPr lang="en-US" sz="2000" dirty="0"/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Châines</a:t>
            </a:r>
            <a:r>
              <a:rPr lang="en-US" sz="2000" dirty="0" smtClean="0"/>
              <a:t> Niches </a:t>
            </a:r>
            <a:r>
              <a:rPr lang="en-US" sz="2000" dirty="0" err="1" smtClean="0"/>
              <a:t>sur</a:t>
            </a:r>
            <a:r>
              <a:rPr lang="en-US" sz="2000" dirty="0" smtClean="0"/>
              <a:t> </a:t>
            </a:r>
            <a:r>
              <a:rPr lang="en-US" sz="2000" dirty="0" err="1" smtClean="0"/>
              <a:t>Câble</a:t>
            </a:r>
            <a:r>
              <a:rPr lang="en-US" sz="2000" dirty="0" smtClean="0"/>
              <a:t>/Satellite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Canal+ </a:t>
            </a:r>
            <a:r>
              <a:rPr lang="en-US" sz="2000" dirty="0" err="1" smtClean="0"/>
              <a:t>Afrique</a:t>
            </a:r>
            <a:endParaRPr lang="en-US" sz="2000" dirty="0" smtClean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fr-CH" sz="2000" dirty="0" smtClean="0"/>
              <a:t>Les </a:t>
            </a:r>
            <a:r>
              <a:rPr lang="fr-CH" sz="2000" dirty="0" smtClean="0"/>
              <a:t>nouveaux modèles économiques </a:t>
            </a:r>
            <a:r>
              <a:rPr lang="fr-CH" sz="2000" dirty="0" smtClean="0"/>
              <a:t>numériques</a:t>
            </a:r>
            <a:br>
              <a:rPr lang="fr-CH" sz="2000" dirty="0" smtClean="0"/>
            </a:br>
            <a:endParaRPr lang="en-US" sz="4000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err="1" smtClean="0"/>
              <a:t>Opportunit</a:t>
            </a:r>
            <a:r>
              <a:rPr lang="fr-CH" sz="2800" dirty="0" smtClean="0"/>
              <a:t>é</a:t>
            </a:r>
            <a:r>
              <a:rPr lang="en-US" sz="2800" dirty="0" smtClean="0"/>
              <a:t>s de Distribution T</a:t>
            </a:r>
            <a:r>
              <a:rPr lang="fr-CH" sz="2800" dirty="0" smtClean="0"/>
              <a:t>é</a:t>
            </a:r>
            <a:r>
              <a:rPr lang="en-US" sz="2800" dirty="0" smtClean="0"/>
              <a:t>l</a:t>
            </a:r>
            <a:r>
              <a:rPr lang="fr-CH" sz="2800" dirty="0" smtClean="0"/>
              <a:t>é</a:t>
            </a:r>
            <a:r>
              <a:rPr lang="en-US" sz="2800" dirty="0" err="1" smtClean="0"/>
              <a:t>vis</a:t>
            </a:r>
            <a:r>
              <a:rPr lang="fr-CH" sz="2800" dirty="0" smtClean="0"/>
              <a:t>é</a:t>
            </a:r>
            <a:r>
              <a:rPr lang="en-US" sz="2800" dirty="0" smtClean="0"/>
              <a:t>e</a:t>
            </a:r>
          </a:p>
          <a:p>
            <a:pPr>
              <a:lnSpc>
                <a:spcPct val="80000"/>
              </a:lnSpc>
              <a:buNone/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Demander aux </a:t>
            </a:r>
            <a:r>
              <a:rPr lang="en-US" sz="2400" dirty="0" err="1" smtClean="0"/>
              <a:t>Communaut</a:t>
            </a:r>
            <a:r>
              <a:rPr lang="fr-CH" sz="2400" dirty="0" smtClean="0"/>
              <a:t>é</a:t>
            </a:r>
            <a:r>
              <a:rPr lang="en-US" sz="2400" dirty="0" smtClean="0"/>
              <a:t>s </a:t>
            </a:r>
            <a:r>
              <a:rPr lang="en-US" sz="2400" dirty="0" err="1" smtClean="0"/>
              <a:t>S</a:t>
            </a:r>
            <a:r>
              <a:rPr lang="fr-CH" sz="2400" dirty="0" smtClean="0"/>
              <a:t>é</a:t>
            </a:r>
            <a:r>
              <a:rPr lang="en-US" sz="2400" dirty="0" smtClean="0"/>
              <a:t>n</a:t>
            </a:r>
            <a:r>
              <a:rPr lang="fr-CH" sz="2400" dirty="0" smtClean="0"/>
              <a:t>é</a:t>
            </a:r>
            <a:r>
              <a:rPr lang="en-US" sz="2400" dirty="0" err="1" smtClean="0"/>
              <a:t>galaises</a:t>
            </a:r>
            <a:r>
              <a:rPr lang="en-US" sz="2400" dirty="0" smtClean="0"/>
              <a:t> à </a:t>
            </a:r>
            <a:r>
              <a:rPr lang="en-US" sz="2400" dirty="0" err="1" smtClean="0"/>
              <a:t>l’Etranger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Trouver</a:t>
            </a:r>
            <a:r>
              <a:rPr lang="en-US" sz="2400" dirty="0" smtClean="0"/>
              <a:t> des march</a:t>
            </a:r>
            <a:r>
              <a:rPr lang="fr-CH" sz="2400" dirty="0" smtClean="0"/>
              <a:t>é</a:t>
            </a:r>
            <a:r>
              <a:rPr lang="en-US" sz="2400" dirty="0" smtClean="0"/>
              <a:t>s hors les march</a:t>
            </a:r>
            <a:r>
              <a:rPr lang="fr-CH" sz="2400" dirty="0" smtClean="0"/>
              <a:t>é</a:t>
            </a:r>
            <a:r>
              <a:rPr lang="en-US" sz="2400" dirty="0" smtClean="0"/>
              <a:t>s </a:t>
            </a:r>
            <a:r>
              <a:rPr lang="en-US" sz="2400" dirty="0" err="1" smtClean="0"/>
              <a:t>cibl</a:t>
            </a:r>
            <a:r>
              <a:rPr lang="fr-CH" sz="2400" dirty="0" smtClean="0"/>
              <a:t>é</a:t>
            </a:r>
            <a:r>
              <a:rPr lang="en-US" sz="2400" dirty="0" smtClean="0"/>
              <a:t>s (Crossing Over)</a:t>
            </a:r>
            <a:endParaRPr lang="en-US" sz="2400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 </a:t>
            </a:r>
            <a:r>
              <a:rPr lang="fr-CH" sz="2000" dirty="0" smtClean="0"/>
              <a:t>Les nouveaux modèles économiques numériques</a:t>
            </a:r>
            <a:endParaRPr lang="en-US" sz="20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Se Faire Pay</a:t>
            </a:r>
            <a:r>
              <a:rPr lang="fr-CH" sz="2400" dirty="0" smtClean="0"/>
              <a:t>é</a:t>
            </a:r>
            <a:endParaRPr lang="en-US" sz="2400" dirty="0"/>
          </a:p>
          <a:p>
            <a:pPr lvl="1"/>
            <a:r>
              <a:rPr lang="en-US" sz="2400" dirty="0" smtClean="0"/>
              <a:t>Un </a:t>
            </a:r>
            <a:r>
              <a:rPr lang="en-US" sz="2400" dirty="0" err="1" smtClean="0"/>
              <a:t>probl</a:t>
            </a:r>
            <a:r>
              <a:rPr lang="fr-CH" sz="2400" dirty="0" smtClean="0"/>
              <a:t>è</a:t>
            </a:r>
            <a:r>
              <a:rPr lang="en-US" sz="2400" dirty="0" smtClean="0"/>
              <a:t>me universal pour les </a:t>
            </a:r>
            <a:r>
              <a:rPr lang="en-US" sz="2400" dirty="0" err="1" smtClean="0"/>
              <a:t>producteurs</a:t>
            </a:r>
            <a:endParaRPr lang="en-US" sz="2400" dirty="0" smtClean="0"/>
          </a:p>
          <a:p>
            <a:pPr lvl="1"/>
            <a:r>
              <a:rPr lang="en-US" sz="2400" dirty="0" smtClean="0"/>
              <a:t>Bien </a:t>
            </a:r>
            <a:r>
              <a:rPr lang="en-US" sz="2400" dirty="0" err="1" smtClean="0"/>
              <a:t>choisir</a:t>
            </a:r>
            <a:r>
              <a:rPr lang="en-US" sz="2400" dirty="0" smtClean="0"/>
              <a:t> </a:t>
            </a:r>
            <a:r>
              <a:rPr lang="en-US" sz="2400" dirty="0" err="1" smtClean="0"/>
              <a:t>vos</a:t>
            </a:r>
            <a:r>
              <a:rPr lang="en-US" sz="2400" dirty="0" smtClean="0"/>
              <a:t> </a:t>
            </a:r>
            <a:r>
              <a:rPr lang="en-US" sz="2400" dirty="0" err="1" smtClean="0"/>
              <a:t>partenaires</a:t>
            </a:r>
            <a:endParaRPr lang="en-US" sz="2400" dirty="0" smtClean="0"/>
          </a:p>
          <a:p>
            <a:pPr lvl="1"/>
            <a:r>
              <a:rPr lang="en-US" sz="2400" dirty="0" err="1" smtClean="0"/>
              <a:t>Maintenir</a:t>
            </a:r>
            <a:r>
              <a:rPr lang="en-US" sz="2400" dirty="0" smtClean="0"/>
              <a:t> des </a:t>
            </a:r>
            <a:r>
              <a:rPr lang="en-US" sz="2400" dirty="0" err="1" smtClean="0"/>
              <a:t>bonnes</a:t>
            </a:r>
            <a:r>
              <a:rPr lang="en-US" sz="2400" dirty="0" smtClean="0"/>
              <a:t> r</a:t>
            </a:r>
            <a:r>
              <a:rPr lang="fr-CH" sz="2400" dirty="0" smtClean="0"/>
              <a:t>é</a:t>
            </a:r>
            <a:r>
              <a:rPr lang="en-US" sz="2400" dirty="0" err="1" smtClean="0"/>
              <a:t>lations</a:t>
            </a:r>
            <a:endParaRPr lang="en-US" sz="2400" dirty="0"/>
          </a:p>
          <a:p>
            <a:pPr lvl="1"/>
            <a:r>
              <a:rPr lang="en-US" sz="2400" dirty="0" err="1" smtClean="0"/>
              <a:t>Repr</a:t>
            </a:r>
            <a:r>
              <a:rPr lang="fr-CH" sz="2400" dirty="0" smtClean="0"/>
              <a:t>é</a:t>
            </a:r>
            <a:r>
              <a:rPr lang="en-US" sz="2400" dirty="0" err="1" smtClean="0"/>
              <a:t>sentation</a:t>
            </a:r>
            <a:r>
              <a:rPr lang="en-US" sz="2400" dirty="0" smtClean="0"/>
              <a:t> </a:t>
            </a:r>
            <a:r>
              <a:rPr lang="en-US" sz="2400" dirty="0" err="1" smtClean="0"/>
              <a:t>correcte</a:t>
            </a:r>
            <a:endParaRPr lang="en-US" sz="2400" dirty="0" smtClean="0"/>
          </a:p>
          <a:p>
            <a:pPr lvl="1"/>
            <a:r>
              <a:rPr lang="en-US" sz="2400" dirty="0" err="1" smtClean="0"/>
              <a:t>Contrâts</a:t>
            </a:r>
            <a:r>
              <a:rPr lang="en-US" sz="2400" dirty="0" smtClean="0"/>
              <a:t> </a:t>
            </a:r>
            <a:r>
              <a:rPr lang="en-US" sz="2400" dirty="0" err="1" smtClean="0"/>
              <a:t>correctes</a:t>
            </a:r>
            <a:endParaRPr lang="en-US" sz="2400" dirty="0" smtClean="0"/>
          </a:p>
          <a:p>
            <a:pPr lvl="1"/>
            <a:r>
              <a:rPr lang="en-US" sz="2400" dirty="0" err="1" smtClean="0"/>
              <a:t>Moyens</a:t>
            </a:r>
            <a:r>
              <a:rPr lang="en-US" sz="2400" dirty="0" smtClean="0"/>
              <a:t> de </a:t>
            </a:r>
            <a:r>
              <a:rPr lang="en-US" sz="2400" dirty="0" err="1" smtClean="0"/>
              <a:t>mise</a:t>
            </a:r>
            <a:r>
              <a:rPr lang="en-US" sz="2400" dirty="0" smtClean="0"/>
              <a:t> en application des </a:t>
            </a:r>
            <a:r>
              <a:rPr lang="en-US" sz="2400" dirty="0" err="1" smtClean="0"/>
              <a:t>termes</a:t>
            </a:r>
            <a:r>
              <a:rPr lang="en-US" sz="2400" dirty="0" smtClean="0"/>
              <a:t> des </a:t>
            </a:r>
            <a:r>
              <a:rPr lang="en-US" sz="2400" dirty="0" err="1" smtClean="0"/>
              <a:t>contrât</a:t>
            </a:r>
            <a:endParaRPr lang="en-US" sz="2400" dirty="0" smtClean="0"/>
          </a:p>
          <a:p>
            <a:pPr lvl="1"/>
            <a:r>
              <a:rPr lang="en-US" sz="2400" dirty="0" err="1" smtClean="0"/>
              <a:t>Moyens</a:t>
            </a:r>
            <a:r>
              <a:rPr lang="en-US" sz="2400" dirty="0" smtClean="0"/>
              <a:t> de verification des </a:t>
            </a:r>
            <a:r>
              <a:rPr lang="en-US" sz="2400" dirty="0" err="1" smtClean="0"/>
              <a:t>donn</a:t>
            </a:r>
            <a:r>
              <a:rPr lang="fr-CH" sz="2400" dirty="0" smtClean="0"/>
              <a:t>é</a:t>
            </a:r>
            <a:r>
              <a:rPr lang="en-US" sz="2400" dirty="0" err="1" smtClean="0"/>
              <a:t>es</a:t>
            </a:r>
            <a:endParaRPr lang="en-US" sz="2400" dirty="0"/>
          </a:p>
          <a:p>
            <a:pPr lvl="1"/>
            <a:r>
              <a:rPr lang="en-US" sz="2400" dirty="0" err="1" smtClean="0"/>
              <a:t>Continuit</a:t>
            </a:r>
            <a:r>
              <a:rPr lang="fr-CH" sz="2400" dirty="0" smtClean="0"/>
              <a:t>é (</a:t>
            </a:r>
            <a:r>
              <a:rPr lang="fr-CH" sz="2400" dirty="0" err="1" smtClean="0"/>
              <a:t>product</a:t>
            </a:r>
            <a:r>
              <a:rPr lang="fr-CH" sz="2400" dirty="0" smtClean="0"/>
              <a:t> </a:t>
            </a:r>
            <a:r>
              <a:rPr lang="fr-CH" sz="2400" dirty="0" err="1" smtClean="0"/>
              <a:t>stream</a:t>
            </a:r>
            <a:r>
              <a:rPr lang="fr-CH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 </a:t>
            </a:r>
            <a:r>
              <a:rPr lang="fr-CH" sz="2000" smtClean="0"/>
              <a:t>Les nouveaux modèles économiques numériques</a:t>
            </a:r>
            <a:endParaRPr lang="en-US" sz="20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r>
              <a:rPr lang="fr-CH" dirty="0" smtClean="0"/>
              <a:t>é</a:t>
            </a:r>
            <a:r>
              <a:rPr lang="en-US" dirty="0" err="1" smtClean="0"/>
              <a:t>rer</a:t>
            </a:r>
            <a:r>
              <a:rPr lang="en-US" dirty="0" smtClean="0"/>
              <a:t> Sa </a:t>
            </a:r>
            <a:r>
              <a:rPr lang="en-US" dirty="0" err="1" smtClean="0"/>
              <a:t>Propre</a:t>
            </a:r>
            <a:r>
              <a:rPr lang="en-US" dirty="0" smtClean="0"/>
              <a:t> Distribution?</a:t>
            </a:r>
          </a:p>
          <a:p>
            <a:pPr lvl="1"/>
            <a:r>
              <a:rPr lang="en-US" dirty="0" err="1" smtClean="0"/>
              <a:t>Avantages</a:t>
            </a:r>
            <a:endParaRPr lang="en-US" dirty="0" smtClean="0"/>
          </a:p>
          <a:p>
            <a:pPr lvl="2"/>
            <a:r>
              <a:rPr lang="en-US" dirty="0" err="1" smtClean="0"/>
              <a:t>Controle</a:t>
            </a:r>
            <a:endParaRPr lang="en-US" dirty="0" smtClean="0"/>
          </a:p>
          <a:p>
            <a:pPr lvl="2"/>
            <a:r>
              <a:rPr lang="en-US" dirty="0" err="1" smtClean="0"/>
              <a:t>Enthusiasme</a:t>
            </a:r>
            <a:endParaRPr lang="en-US" dirty="0" smtClean="0"/>
          </a:p>
          <a:p>
            <a:pPr lvl="1"/>
            <a:r>
              <a:rPr lang="en-US" dirty="0" smtClean="0"/>
              <a:t>D</a:t>
            </a:r>
            <a:r>
              <a:rPr lang="fr-CH" dirty="0" smtClean="0"/>
              <a:t>é</a:t>
            </a:r>
            <a:r>
              <a:rPr lang="en-US" dirty="0" err="1" smtClean="0"/>
              <a:t>savantages</a:t>
            </a:r>
            <a:endParaRPr lang="en-US" dirty="0" smtClean="0"/>
          </a:p>
          <a:p>
            <a:pPr lvl="2"/>
            <a:r>
              <a:rPr lang="en-US" dirty="0" err="1" smtClean="0"/>
              <a:t>Etes-vous</a:t>
            </a:r>
            <a:r>
              <a:rPr lang="en-US" dirty="0" smtClean="0"/>
              <a:t> </a:t>
            </a:r>
            <a:r>
              <a:rPr lang="en-US" dirty="0" err="1" smtClean="0"/>
              <a:t>distributeur</a:t>
            </a:r>
            <a:r>
              <a:rPr lang="en-US" dirty="0" smtClean="0"/>
              <a:t>?</a:t>
            </a:r>
          </a:p>
          <a:p>
            <a:pPr lvl="2"/>
            <a:r>
              <a:rPr lang="en-US" dirty="0" err="1" smtClean="0"/>
              <a:t>Connaissance</a:t>
            </a:r>
            <a:r>
              <a:rPr lang="en-US" dirty="0" smtClean="0"/>
              <a:t> des marches, </a:t>
            </a:r>
            <a:r>
              <a:rPr lang="en-US" dirty="0" err="1" smtClean="0"/>
              <a:t>distributeurs</a:t>
            </a:r>
            <a:r>
              <a:rPr lang="en-US" dirty="0" smtClean="0"/>
              <a:t>, </a:t>
            </a:r>
            <a:r>
              <a:rPr lang="en-US" dirty="0" err="1" smtClean="0"/>
              <a:t>normes</a:t>
            </a:r>
            <a:r>
              <a:rPr lang="en-US" dirty="0" smtClean="0"/>
              <a:t> de distribution, </a:t>
            </a:r>
            <a:r>
              <a:rPr lang="en-US" dirty="0" err="1" smtClean="0"/>
              <a:t>contrâts</a:t>
            </a:r>
            <a:r>
              <a:rPr lang="en-US" dirty="0" smtClean="0"/>
              <a:t>, mat</a:t>
            </a:r>
            <a:r>
              <a:rPr lang="fr-CH" dirty="0" smtClean="0"/>
              <a:t>é</a:t>
            </a:r>
            <a:r>
              <a:rPr lang="en-US" dirty="0" err="1" smtClean="0"/>
              <a:t>riaux</a:t>
            </a:r>
            <a:r>
              <a:rPr lang="en-US" dirty="0" smtClean="0"/>
              <a:t>, comment r</a:t>
            </a:r>
            <a:r>
              <a:rPr lang="fr-CH" dirty="0" smtClean="0"/>
              <a:t>é</a:t>
            </a:r>
            <a:r>
              <a:rPr lang="en-US" dirty="0" err="1" smtClean="0"/>
              <a:t>agir</a:t>
            </a:r>
            <a:r>
              <a:rPr lang="en-US" dirty="0" smtClean="0"/>
              <a:t> </a:t>
            </a:r>
            <a:r>
              <a:rPr lang="en-US" dirty="0" err="1" smtClean="0"/>
              <a:t>quand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des </a:t>
            </a:r>
            <a:r>
              <a:rPr lang="en-US" dirty="0" err="1" smtClean="0"/>
              <a:t>problèmes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Globe 1">
      <a:dk1>
        <a:srgbClr val="622100"/>
      </a:dk1>
      <a:lt1>
        <a:srgbClr val="FFFFFF"/>
      </a:lt1>
      <a:dk2>
        <a:srgbClr val="800000"/>
      </a:dk2>
      <a:lt2>
        <a:srgbClr val="FFFFCC"/>
      </a:lt2>
      <a:accent1>
        <a:srgbClr val="E42B00"/>
      </a:accent1>
      <a:accent2>
        <a:srgbClr val="996600"/>
      </a:accent2>
      <a:accent3>
        <a:srgbClr val="C0AAAA"/>
      </a:accent3>
      <a:accent4>
        <a:srgbClr val="DADADA"/>
      </a:accent4>
      <a:accent5>
        <a:srgbClr val="EFACAA"/>
      </a:accent5>
      <a:accent6>
        <a:srgbClr val="8A5C00"/>
      </a:accent6>
      <a:hlink>
        <a:srgbClr val="FADF6C"/>
      </a:hlink>
      <a:folHlink>
        <a:srgbClr val="FF9900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13560</TotalTime>
  <Words>474</Words>
  <Application>Microsoft Office PowerPoint</Application>
  <PresentationFormat>On-screen Show (4:3)</PresentationFormat>
  <Paragraphs>114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Globe</vt:lpstr>
      <vt:lpstr>       Atelier de Formation des Avocats   « Renforcement du Secteur Audiovisuel au Sénégal et dans Certains Pays d’Afrique »  Saly – 13-14 Mars, 2015 </vt:lpstr>
      <vt:lpstr> Les nouveaux modèles économiques numériques</vt:lpstr>
      <vt:lpstr> Les nouveaux modèles économiques numériques</vt:lpstr>
      <vt:lpstr> Les nouveaux modèles économiques numériques</vt:lpstr>
      <vt:lpstr> Les nouveaux modèles économiques numériques</vt:lpstr>
      <vt:lpstr> Les nouveaux modèles économiques numériques </vt:lpstr>
      <vt:lpstr>  Les nouveaux modèles économiques numériques </vt:lpstr>
      <vt:lpstr> Les nouveaux modèles économiques numériques</vt:lpstr>
      <vt:lpstr> Les nouveaux modèles économiques numériques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Leadership Academy  at the  SNU School of  Business Administration</dc:title>
  <dc:creator>Rob Aft</dc:creator>
  <cp:lastModifiedBy>Rob</cp:lastModifiedBy>
  <cp:revision>63</cp:revision>
  <dcterms:created xsi:type="dcterms:W3CDTF">2006-02-09T17:39:30Z</dcterms:created>
  <dcterms:modified xsi:type="dcterms:W3CDTF">2015-03-08T18:45:13Z</dcterms:modified>
</cp:coreProperties>
</file>