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11" r:id="rId4"/>
    <p:sldId id="294" r:id="rId5"/>
    <p:sldId id="312" r:id="rId6"/>
    <p:sldId id="313" r:id="rId7"/>
    <p:sldId id="314" r:id="rId8"/>
    <p:sldId id="302" r:id="rId9"/>
    <p:sldId id="315" r:id="rId10"/>
    <p:sldId id="31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3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626A028-9DB4-4CD8-939B-CF45771EEE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4989F-F659-4E0D-B8CE-833612E2D729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33AB0-3242-4E7F-A8B9-D3412A007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2867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67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67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9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0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870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70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1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1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71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713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714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715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1993E5-91F2-40E7-AFE3-E94D37D04F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08397-1A1F-43F8-9411-2A04EACA3E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7F458-EB0B-48E0-A253-1C816FB013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D14781E-25F9-418D-9B8F-CB9041656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D1E4A83-FABF-451D-8FF5-09268719E5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1C116B9-A5D5-4F3C-844F-4911D5936E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A0175-F675-4F51-984E-6E1D935E4E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8F863-1BE8-4F7A-ADAA-F0B410B20E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ADE7E-15E1-4C2C-BEB7-EA6EDF491E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34CA6-031C-4167-8FCE-39A0B84191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32201-55B6-41BF-89B3-685629C7E5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C986F-C8FA-4312-8BB2-D5B6A24E3A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36A2C-FCBD-4E9B-857C-32AEF4834C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36E18-6823-4199-B8D4-27A4B42B00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765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5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765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6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7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7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7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768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8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8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8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8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768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769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AF8BF08-C3A1-47C3-9CC7-045C156C15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9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ta-online.org/" TargetMode="External"/><Relationship Id="rId2" Type="http://schemas.openxmlformats.org/officeDocument/2006/relationships/hyperlink" Target="http://www.mpaa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ipa.com/" TargetMode="External"/><Relationship Id="rId4" Type="http://schemas.openxmlformats.org/officeDocument/2006/relationships/hyperlink" Target="http://www.isan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3600" dirty="0" smtClean="0"/>
              <a:t>Atelier de Formation des </a:t>
            </a:r>
            <a:r>
              <a:rPr lang="en-US" sz="3600" dirty="0" err="1" smtClean="0"/>
              <a:t>Avocats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fr-CH" sz="2400" b="1" dirty="0" smtClean="0"/>
              <a:t> 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fr-CH" sz="2400" b="1" i="1" dirty="0" smtClean="0"/>
              <a:t>« Renforcement du Secteur Audiovisuel au Sénégal et dans Certains Pays d’Afrique »</a:t>
            </a:r>
            <a:br>
              <a:rPr lang="fr-CH" sz="2400" b="1" i="1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800" b="1" cap="all" dirty="0" err="1" smtClean="0">
                <a:solidFill>
                  <a:srgbClr val="92D050"/>
                </a:solidFill>
              </a:rPr>
              <a:t>Saly</a:t>
            </a:r>
            <a:r>
              <a:rPr lang="en-US" sz="2800" b="1" cap="all" dirty="0" smtClean="0">
                <a:solidFill>
                  <a:srgbClr val="92D050"/>
                </a:solidFill>
              </a:rPr>
              <a:t> – </a:t>
            </a:r>
            <a:r>
              <a:rPr lang="en-US" sz="2800" b="1" cap="all" dirty="0" smtClean="0">
                <a:solidFill>
                  <a:srgbClr val="92D050"/>
                </a:solidFill>
              </a:rPr>
              <a:t>13-14 Mars, 2015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cap="all" dirty="0" smtClean="0">
                <a:solidFill>
                  <a:srgbClr val="92D050"/>
                </a:solidFill>
              </a:rPr>
              <a:t> </a:t>
            </a:r>
            <a:endParaRPr 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r>
              <a:rPr lang="fr-CH" sz="2400" b="1" dirty="0" smtClean="0"/>
              <a:t>Thème 4</a:t>
            </a:r>
            <a:endParaRPr lang="en-US" sz="2400" dirty="0" smtClean="0"/>
          </a:p>
          <a:p>
            <a:r>
              <a:rPr lang="fr-CH" sz="2400" dirty="0" smtClean="0"/>
              <a:t>L’importance de la chaine des droits: Documentation et Sécurisation des droits – la lutte contre la piraterie audiovisuelle 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Rob Aft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r>
              <a:rPr lang="en-US" sz="3600" dirty="0" smtClean="0"/>
              <a:t>La </a:t>
            </a:r>
            <a:r>
              <a:rPr lang="en-US" sz="3600" dirty="0" err="1" smtClean="0"/>
              <a:t>Lutte</a:t>
            </a:r>
            <a:r>
              <a:rPr lang="en-US" sz="3600" dirty="0" smtClean="0"/>
              <a:t> </a:t>
            </a:r>
            <a:r>
              <a:rPr lang="en-US" sz="3600" dirty="0" err="1" smtClean="0"/>
              <a:t>Contre</a:t>
            </a:r>
            <a:r>
              <a:rPr lang="en-US" sz="3600" dirty="0" smtClean="0"/>
              <a:t> la </a:t>
            </a:r>
            <a:r>
              <a:rPr lang="en-US" sz="3600" dirty="0" err="1" smtClean="0"/>
              <a:t>Piraterie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64125"/>
          </a:xfrm>
        </p:spPr>
        <p:txBody>
          <a:bodyPr/>
          <a:lstStyle/>
          <a:p>
            <a:r>
              <a:rPr lang="en-US" sz="2400" dirty="0" smtClean="0"/>
              <a:t>Education</a:t>
            </a:r>
          </a:p>
          <a:p>
            <a:pPr lvl="1"/>
            <a:r>
              <a:rPr lang="en-US" sz="2000" dirty="0" err="1" smtClean="0"/>
              <a:t>Programmes</a:t>
            </a:r>
            <a:r>
              <a:rPr lang="en-US" sz="2000" dirty="0" smtClean="0"/>
              <a:t> de formation du public pour </a:t>
            </a:r>
            <a:r>
              <a:rPr lang="en-US" sz="2000" dirty="0" err="1" smtClean="0"/>
              <a:t>appr</a:t>
            </a:r>
            <a:r>
              <a:rPr lang="fr-CH" sz="2000" dirty="0" smtClean="0"/>
              <a:t>é</a:t>
            </a:r>
            <a:r>
              <a:rPr lang="en-US" sz="2000" dirty="0" err="1" smtClean="0"/>
              <a:t>cier</a:t>
            </a:r>
            <a:r>
              <a:rPr lang="en-US" sz="2000" dirty="0" smtClean="0"/>
              <a:t> le </a:t>
            </a:r>
            <a:r>
              <a:rPr lang="en-US" sz="2000" dirty="0" err="1" smtClean="0"/>
              <a:t>probl</a:t>
            </a:r>
            <a:r>
              <a:rPr lang="fr-CH" sz="2000" dirty="0" smtClean="0"/>
              <a:t>è</a:t>
            </a:r>
            <a:r>
              <a:rPr lang="en-US" sz="2000" dirty="0" smtClean="0"/>
              <a:t>me</a:t>
            </a:r>
          </a:p>
          <a:p>
            <a:pPr lvl="1"/>
            <a:r>
              <a:rPr lang="en-US" sz="2000" dirty="0" smtClean="0"/>
              <a:t>Formation des </a:t>
            </a:r>
            <a:r>
              <a:rPr lang="en-US" sz="2000" dirty="0" err="1" smtClean="0"/>
              <a:t>responsables</a:t>
            </a:r>
            <a:r>
              <a:rPr lang="en-US" sz="2000" dirty="0" smtClean="0"/>
              <a:t> </a:t>
            </a:r>
            <a:r>
              <a:rPr lang="en-US" sz="2000" dirty="0" err="1" smtClean="0"/>
              <a:t>dans</a:t>
            </a:r>
            <a:r>
              <a:rPr lang="en-US" sz="2000" dirty="0" smtClean="0"/>
              <a:t> le </a:t>
            </a:r>
            <a:r>
              <a:rPr lang="en-US" sz="2000" dirty="0" err="1" smtClean="0"/>
              <a:t>gouvernement</a:t>
            </a:r>
            <a:r>
              <a:rPr lang="en-US" sz="2000" dirty="0" smtClean="0"/>
              <a:t>, la </a:t>
            </a:r>
            <a:r>
              <a:rPr lang="en-US" sz="2000" dirty="0" err="1" smtClean="0"/>
              <a:t>cour</a:t>
            </a:r>
            <a:r>
              <a:rPr lang="en-US" sz="2000" dirty="0" smtClean="0"/>
              <a:t> et la police pour </a:t>
            </a:r>
            <a:r>
              <a:rPr lang="en-US" sz="2000" dirty="0" err="1" smtClean="0"/>
              <a:t>bien</a:t>
            </a:r>
            <a:r>
              <a:rPr lang="en-US" sz="2000" dirty="0" smtClean="0"/>
              <a:t> </a:t>
            </a:r>
            <a:r>
              <a:rPr lang="en-US" sz="2000" dirty="0" err="1" smtClean="0"/>
              <a:t>appliquer</a:t>
            </a:r>
            <a:r>
              <a:rPr lang="en-US" sz="2000" dirty="0" smtClean="0"/>
              <a:t> les </a:t>
            </a:r>
            <a:r>
              <a:rPr lang="en-US" sz="2000" dirty="0" err="1" smtClean="0"/>
              <a:t>lois</a:t>
            </a:r>
            <a:r>
              <a:rPr lang="en-US" sz="2000" dirty="0" smtClean="0"/>
              <a:t> </a:t>
            </a:r>
            <a:r>
              <a:rPr lang="en-US" sz="2000" dirty="0" err="1" smtClean="0"/>
              <a:t>contre</a:t>
            </a:r>
            <a:r>
              <a:rPr lang="en-US" sz="2000" dirty="0" smtClean="0"/>
              <a:t> la </a:t>
            </a:r>
            <a:r>
              <a:rPr lang="en-US" sz="2000" dirty="0" err="1" smtClean="0"/>
              <a:t>piraterie</a:t>
            </a:r>
            <a:endParaRPr lang="en-US" sz="2000" dirty="0" smtClean="0"/>
          </a:p>
          <a:p>
            <a:r>
              <a:rPr lang="en-US" sz="2400" dirty="0" smtClean="0"/>
              <a:t>Resources</a:t>
            </a:r>
          </a:p>
          <a:p>
            <a:pPr lvl="1"/>
            <a:r>
              <a:rPr lang="en-US" sz="2000" dirty="0" smtClean="0"/>
              <a:t>MPAA – Motion Picture Association of America - </a:t>
            </a:r>
            <a:r>
              <a:rPr lang="en-US" sz="2000" dirty="0" smtClean="0">
                <a:hlinkClick r:id="rId2"/>
              </a:rPr>
              <a:t>www.mpaa.org</a:t>
            </a:r>
            <a:endParaRPr lang="en-US" sz="2000" dirty="0" smtClean="0"/>
          </a:p>
          <a:p>
            <a:pPr lvl="1"/>
            <a:r>
              <a:rPr lang="en-US" sz="2000" dirty="0" smtClean="0"/>
              <a:t>IFTA – Independent Film &amp; TV Alliance – </a:t>
            </a:r>
            <a:r>
              <a:rPr lang="en-US" sz="2000" dirty="0" smtClean="0">
                <a:hlinkClick r:id="rId3"/>
              </a:rPr>
              <a:t>www.ifta-online.org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ISAN – International Standard Audiovisual Number - </a:t>
            </a:r>
            <a:r>
              <a:rPr lang="en-US" sz="2000" dirty="0" smtClean="0">
                <a:hlinkClick r:id="rId4"/>
              </a:rPr>
              <a:t>www.isan.org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IIPA – International Intellectual Property Alliance – </a:t>
            </a:r>
            <a:r>
              <a:rPr lang="en-US" sz="2000" dirty="0" smtClean="0">
                <a:hlinkClick r:id="rId5"/>
              </a:rPr>
              <a:t>www.iipa.com</a:t>
            </a:r>
            <a:r>
              <a:rPr lang="en-US" sz="2000" dirty="0" smtClean="0"/>
              <a:t> 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2400" dirty="0" smtClean="0"/>
              <a:t>Le Droit d’Auteur et le Processus de Réalisation des Films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Le But du </a:t>
            </a:r>
            <a:r>
              <a:rPr lang="en-US" dirty="0" err="1" smtClean="0"/>
              <a:t>Syst</a:t>
            </a:r>
            <a:r>
              <a:rPr lang="fr-CH" dirty="0" smtClean="0"/>
              <a:t>è</a:t>
            </a:r>
            <a:r>
              <a:rPr lang="en-US" dirty="0" smtClean="0"/>
              <a:t>me </a:t>
            </a:r>
            <a:r>
              <a:rPr lang="en-US" dirty="0" err="1" smtClean="0"/>
              <a:t>Droits</a:t>
            </a:r>
            <a:r>
              <a:rPr lang="en-US" dirty="0" smtClean="0"/>
              <a:t> </a:t>
            </a:r>
            <a:r>
              <a:rPr lang="en-US" dirty="0" err="1" smtClean="0"/>
              <a:t>d’Auteur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1"/>
            <a:r>
              <a:rPr lang="en-US" dirty="0" smtClean="0"/>
              <a:t>Cr</a:t>
            </a:r>
            <a:r>
              <a:rPr lang="fr-CH" dirty="0" smtClean="0"/>
              <a:t>é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base l</a:t>
            </a:r>
            <a:r>
              <a:rPr lang="fr-CH" dirty="0" smtClean="0"/>
              <a:t>é</a:t>
            </a:r>
            <a:r>
              <a:rPr lang="en-US" dirty="0" smtClean="0"/>
              <a:t>gale pour </a:t>
            </a:r>
            <a:r>
              <a:rPr lang="en-US" dirty="0" err="1" smtClean="0"/>
              <a:t>recompenser</a:t>
            </a:r>
            <a:r>
              <a:rPr lang="en-US" dirty="0" smtClean="0"/>
              <a:t> le travail </a:t>
            </a:r>
            <a:r>
              <a:rPr lang="en-US" dirty="0" err="1" smtClean="0"/>
              <a:t>cr</a:t>
            </a:r>
            <a:r>
              <a:rPr lang="fr-CH" dirty="0" smtClean="0"/>
              <a:t>é</a:t>
            </a:r>
            <a:r>
              <a:rPr lang="en-US" dirty="0" err="1" smtClean="0"/>
              <a:t>atif</a:t>
            </a:r>
            <a:endParaRPr lang="en-US" dirty="0" smtClean="0"/>
          </a:p>
          <a:p>
            <a:pPr lvl="1"/>
            <a:r>
              <a:rPr lang="en-US" dirty="0" smtClean="0"/>
              <a:t>Prot</a:t>
            </a:r>
            <a:r>
              <a:rPr lang="fr-CH" dirty="0" smtClean="0"/>
              <a:t>è</a:t>
            </a:r>
            <a:r>
              <a:rPr lang="en-US" dirty="0" err="1" smtClean="0"/>
              <a:t>ger</a:t>
            </a:r>
            <a:r>
              <a:rPr lang="en-US" dirty="0" smtClean="0"/>
              <a:t> les </a:t>
            </a:r>
            <a:r>
              <a:rPr lang="en-US" dirty="0" err="1" smtClean="0"/>
              <a:t>autuers</a:t>
            </a:r>
            <a:r>
              <a:rPr lang="en-US" dirty="0" smtClean="0"/>
              <a:t> </a:t>
            </a:r>
            <a:r>
              <a:rPr lang="en-US" dirty="0" err="1" smtClean="0"/>
              <a:t>contre</a:t>
            </a:r>
            <a:r>
              <a:rPr lang="en-US" dirty="0" smtClean="0"/>
              <a:t> </a:t>
            </a:r>
            <a:r>
              <a:rPr lang="en-US" dirty="0" err="1" smtClean="0"/>
              <a:t>l’usage</a:t>
            </a:r>
            <a:r>
              <a:rPr lang="en-US" dirty="0" smtClean="0"/>
              <a:t> ill</a:t>
            </a:r>
            <a:r>
              <a:rPr lang="fr-CH" dirty="0" smtClean="0"/>
              <a:t>é</a:t>
            </a:r>
            <a:r>
              <a:rPr lang="en-US" dirty="0" smtClean="0"/>
              <a:t>gal </a:t>
            </a:r>
            <a:r>
              <a:rPr lang="en-US" dirty="0" err="1" smtClean="0"/>
              <a:t>ou</a:t>
            </a:r>
            <a:r>
              <a:rPr lang="en-US" dirty="0" smtClean="0"/>
              <a:t> non-</a:t>
            </a:r>
            <a:r>
              <a:rPr lang="en-US" dirty="0" err="1" smtClean="0"/>
              <a:t>autoris</a:t>
            </a:r>
            <a:r>
              <a:rPr lang="fr-CH" dirty="0" smtClean="0"/>
              <a:t>é </a:t>
            </a:r>
            <a:r>
              <a:rPr lang="en-US" dirty="0" smtClean="0"/>
              <a:t>de </a:t>
            </a:r>
            <a:r>
              <a:rPr lang="en-US" dirty="0" err="1" smtClean="0"/>
              <a:t>leurs</a:t>
            </a:r>
            <a:r>
              <a:rPr lang="en-US" dirty="0" smtClean="0"/>
              <a:t> oeuvres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sz="2000" dirty="0" smtClean="0"/>
              <a:t>Les </a:t>
            </a:r>
            <a:r>
              <a:rPr lang="en-US" sz="2000" dirty="0" err="1" smtClean="0"/>
              <a:t>cin</a:t>
            </a:r>
            <a:r>
              <a:rPr lang="fr-CH" sz="2000" dirty="0" smtClean="0"/>
              <a:t>è</a:t>
            </a:r>
            <a:r>
              <a:rPr lang="en-US" sz="2000" dirty="0" err="1" smtClean="0"/>
              <a:t>astes</a:t>
            </a:r>
            <a:r>
              <a:rPr lang="en-US" sz="2000" dirty="0" smtClean="0"/>
              <a:t> </a:t>
            </a:r>
            <a:r>
              <a:rPr lang="en-US" sz="2000" dirty="0" err="1" smtClean="0"/>
              <a:t>veulent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leurs</a:t>
            </a:r>
            <a:r>
              <a:rPr lang="en-US" sz="2000" dirty="0" smtClean="0"/>
              <a:t> </a:t>
            </a:r>
            <a:r>
              <a:rPr lang="en-US" sz="2000" dirty="0" err="1" smtClean="0"/>
              <a:t>droits</a:t>
            </a:r>
            <a:r>
              <a:rPr lang="en-US" sz="2000" dirty="0" smtClean="0"/>
              <a:t> </a:t>
            </a:r>
            <a:r>
              <a:rPr lang="en-US" sz="2000" dirty="0" err="1" smtClean="0"/>
              <a:t>soient</a:t>
            </a:r>
            <a:r>
              <a:rPr lang="en-US" sz="2000" dirty="0" smtClean="0"/>
              <a:t> respect</a:t>
            </a:r>
            <a:r>
              <a:rPr lang="fr-CH" sz="2000" dirty="0" smtClean="0"/>
              <a:t>é</a:t>
            </a:r>
            <a:r>
              <a:rPr lang="en-US" sz="2000" dirty="0" smtClean="0"/>
              <a:t>s et </a:t>
            </a:r>
            <a:r>
              <a:rPr lang="en-US" sz="2000" dirty="0" err="1" smtClean="0"/>
              <a:t>ils</a:t>
            </a:r>
            <a:r>
              <a:rPr lang="en-US" sz="2000" dirty="0" smtClean="0"/>
              <a:t> </a:t>
            </a:r>
            <a:r>
              <a:rPr lang="en-US" sz="2000" dirty="0" err="1" smtClean="0"/>
              <a:t>sont</a:t>
            </a:r>
            <a:r>
              <a:rPr lang="en-US" sz="2000" dirty="0" smtClean="0"/>
              <a:t> </a:t>
            </a:r>
            <a:r>
              <a:rPr lang="en-US" sz="2000" dirty="0" err="1" smtClean="0"/>
              <a:t>oblig</a:t>
            </a:r>
            <a:r>
              <a:rPr lang="fr-CH" sz="2000" dirty="0" smtClean="0"/>
              <a:t>é</a:t>
            </a:r>
            <a:r>
              <a:rPr lang="en-US" sz="2000" dirty="0" smtClean="0"/>
              <a:t>s de respecter, </a:t>
            </a:r>
            <a:r>
              <a:rPr lang="en-US" sz="2000" dirty="0" err="1" smtClean="0"/>
              <a:t>reconnâitre</a:t>
            </a:r>
            <a:r>
              <a:rPr lang="en-US" sz="2000" dirty="0" smtClean="0"/>
              <a:t> et </a:t>
            </a:r>
            <a:r>
              <a:rPr lang="en-US" sz="2000" dirty="0" err="1" smtClean="0"/>
              <a:t>recompenser</a:t>
            </a:r>
            <a:r>
              <a:rPr lang="en-US" sz="2000" dirty="0" smtClean="0"/>
              <a:t> </a:t>
            </a:r>
            <a:r>
              <a:rPr lang="en-US" sz="2000" dirty="0" err="1" smtClean="0"/>
              <a:t>l’effort</a:t>
            </a:r>
            <a:r>
              <a:rPr lang="en-US" sz="2000" dirty="0" smtClean="0"/>
              <a:t> </a:t>
            </a:r>
            <a:r>
              <a:rPr lang="en-US" sz="2000" dirty="0" err="1" smtClean="0"/>
              <a:t>cr</a:t>
            </a:r>
            <a:r>
              <a:rPr lang="fr-CH" sz="2000" dirty="0" smtClean="0"/>
              <a:t>é</a:t>
            </a:r>
            <a:r>
              <a:rPr lang="en-US" sz="2000" dirty="0" err="1" smtClean="0"/>
              <a:t>atif</a:t>
            </a:r>
            <a:r>
              <a:rPr lang="en-US" sz="2000" dirty="0" smtClean="0"/>
              <a:t> des </a:t>
            </a:r>
            <a:r>
              <a:rPr lang="en-US" sz="2000" dirty="0" err="1" smtClean="0"/>
              <a:t>autres</a:t>
            </a:r>
            <a:r>
              <a:rPr lang="en-US" sz="2000" dirty="0" smtClean="0"/>
              <a:t> </a:t>
            </a:r>
            <a:r>
              <a:rPr lang="en-US" sz="2000" dirty="0" err="1" smtClean="0"/>
              <a:t>auteurs</a:t>
            </a:r>
            <a:r>
              <a:rPr lang="en-US" sz="2000" dirty="0" smtClean="0"/>
              <a:t> qui </a:t>
            </a:r>
            <a:r>
              <a:rPr lang="en-US" sz="2000" dirty="0" err="1" smtClean="0"/>
              <a:t>contribuent</a:t>
            </a:r>
            <a:r>
              <a:rPr lang="en-US" sz="2000" dirty="0" smtClean="0"/>
              <a:t> </a:t>
            </a:r>
            <a:r>
              <a:rPr lang="en-US" sz="2000" dirty="0" err="1" smtClean="0"/>
              <a:t>leur</a:t>
            </a:r>
            <a:r>
              <a:rPr lang="en-US" sz="2000" dirty="0" smtClean="0"/>
              <a:t> </a:t>
            </a:r>
            <a:r>
              <a:rPr lang="en-US" sz="2000" dirty="0" err="1" smtClean="0"/>
              <a:t>cr</a:t>
            </a:r>
            <a:r>
              <a:rPr lang="fr-CH" sz="2000" dirty="0" smtClean="0"/>
              <a:t>é</a:t>
            </a:r>
            <a:r>
              <a:rPr lang="en-US" sz="2000" dirty="0" err="1" smtClean="0"/>
              <a:t>ativit</a:t>
            </a:r>
            <a:r>
              <a:rPr lang="fr-CH" sz="2000" dirty="0" smtClean="0"/>
              <a:t>é</a:t>
            </a:r>
            <a:r>
              <a:rPr lang="en-US" sz="2000" dirty="0" smtClean="0"/>
              <a:t> a </a:t>
            </a:r>
            <a:r>
              <a:rPr lang="en-US" sz="2000" dirty="0" err="1" smtClean="0"/>
              <a:t>l’oeuvre</a:t>
            </a:r>
            <a:r>
              <a:rPr lang="en-US" sz="2000" dirty="0" smtClean="0"/>
              <a:t>.</a:t>
            </a:r>
          </a:p>
          <a:p>
            <a:pPr marL="1568450" lvl="2" indent="-711200">
              <a:lnSpc>
                <a:spcPct val="90000"/>
              </a:lnSpc>
            </a:pPr>
            <a:endParaRPr lang="en-US" sz="1600" dirty="0" smtClean="0"/>
          </a:p>
          <a:p>
            <a:pPr marL="1168400" lvl="1" indent="-711200">
              <a:lnSpc>
                <a:spcPct val="90000"/>
              </a:lnSpc>
            </a:pPr>
            <a:endParaRPr lang="en-US" sz="1200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2400" dirty="0" smtClean="0"/>
              <a:t>Le Droit d’Auteur et le Processus de Réalisation des Films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Le But du </a:t>
            </a:r>
            <a:r>
              <a:rPr lang="en-US" dirty="0" err="1" smtClean="0"/>
              <a:t>Syst</a:t>
            </a:r>
            <a:r>
              <a:rPr lang="fr-CH" dirty="0" smtClean="0"/>
              <a:t>è</a:t>
            </a:r>
            <a:r>
              <a:rPr lang="en-US" dirty="0" smtClean="0"/>
              <a:t>me</a:t>
            </a:r>
          </a:p>
          <a:p>
            <a:pPr lvl="0">
              <a:buNone/>
            </a:pPr>
            <a:endParaRPr lang="en-US" dirty="0" smtClean="0"/>
          </a:p>
          <a:p>
            <a:pPr lvl="1"/>
            <a:r>
              <a:rPr lang="en-US" dirty="0" smtClean="0"/>
              <a:t>Bien assurer qui </a:t>
            </a:r>
            <a:r>
              <a:rPr lang="en-US" dirty="0" err="1" smtClean="0"/>
              <a:t>est</a:t>
            </a:r>
            <a:r>
              <a:rPr lang="en-US" dirty="0" smtClean="0"/>
              <a:t> le </a:t>
            </a:r>
            <a:r>
              <a:rPr lang="en-US" dirty="0" err="1" smtClean="0"/>
              <a:t>propri</a:t>
            </a:r>
            <a:r>
              <a:rPr lang="fr-CH" dirty="0" smtClean="0"/>
              <a:t>é</a:t>
            </a:r>
            <a:r>
              <a:rPr lang="en-US" dirty="0" err="1" smtClean="0"/>
              <a:t>taire</a:t>
            </a:r>
            <a:r>
              <a:rPr lang="en-US" dirty="0" smtClean="0"/>
              <a:t> du </a:t>
            </a:r>
            <a:r>
              <a:rPr lang="en-US" dirty="0" err="1" smtClean="0"/>
              <a:t>propri</a:t>
            </a:r>
            <a:r>
              <a:rPr lang="fr-CH" dirty="0" smtClean="0"/>
              <a:t>é</a:t>
            </a:r>
            <a:r>
              <a:rPr lang="en-US" dirty="0" smtClean="0"/>
              <a:t>t</a:t>
            </a:r>
            <a:r>
              <a:rPr lang="fr-CH" dirty="0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intellectuel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2000" dirty="0" smtClean="0"/>
              <a:t>Les </a:t>
            </a:r>
            <a:r>
              <a:rPr lang="en-US" sz="2000" dirty="0" err="1" smtClean="0"/>
              <a:t>distributeurs</a:t>
            </a:r>
            <a:r>
              <a:rPr lang="en-US" sz="2000" dirty="0" smtClean="0"/>
              <a:t> </a:t>
            </a:r>
            <a:r>
              <a:rPr lang="en-US" sz="2000" dirty="0" err="1" smtClean="0"/>
              <a:t>ont</a:t>
            </a:r>
            <a:r>
              <a:rPr lang="en-US" sz="2000" dirty="0" smtClean="0"/>
              <a:t> </a:t>
            </a:r>
            <a:r>
              <a:rPr lang="en-US" sz="2000" dirty="0" err="1" smtClean="0"/>
              <a:t>besoin</a:t>
            </a:r>
            <a:r>
              <a:rPr lang="en-US" sz="2000" dirty="0" smtClean="0"/>
              <a:t> d’un </a:t>
            </a:r>
            <a:r>
              <a:rPr lang="en-US" sz="2000" dirty="0" err="1" smtClean="0"/>
              <a:t>niveau</a:t>
            </a:r>
            <a:r>
              <a:rPr lang="en-US" sz="2000" dirty="0" smtClean="0"/>
              <a:t> de </a:t>
            </a:r>
            <a:r>
              <a:rPr lang="en-US" sz="2000" dirty="0" err="1" smtClean="0"/>
              <a:t>certitud</a:t>
            </a:r>
            <a:r>
              <a:rPr lang="en-US" sz="2000" dirty="0" smtClean="0"/>
              <a:t> </a:t>
            </a:r>
            <a:r>
              <a:rPr lang="en-US" sz="2000" dirty="0" err="1" smtClean="0"/>
              <a:t>qu’ils</a:t>
            </a:r>
            <a:r>
              <a:rPr lang="en-US" sz="2000" dirty="0" smtClean="0"/>
              <a:t> </a:t>
            </a:r>
            <a:r>
              <a:rPr lang="en-US" sz="2000" dirty="0" err="1" smtClean="0"/>
              <a:t>trâitent</a:t>
            </a:r>
            <a:r>
              <a:rPr lang="en-US" sz="2000" dirty="0" smtClean="0"/>
              <a:t> avec les </a:t>
            </a:r>
            <a:r>
              <a:rPr lang="en-US" sz="2000" dirty="0" err="1" smtClean="0"/>
              <a:t>vrais</a:t>
            </a:r>
            <a:r>
              <a:rPr lang="en-US" sz="2000" dirty="0" smtClean="0"/>
              <a:t> </a:t>
            </a:r>
            <a:r>
              <a:rPr lang="en-US" sz="2000" dirty="0" err="1" smtClean="0"/>
              <a:t>propri</a:t>
            </a:r>
            <a:r>
              <a:rPr lang="fr-CH" sz="2000" dirty="0" smtClean="0"/>
              <a:t>é</a:t>
            </a:r>
            <a:r>
              <a:rPr lang="en-US" sz="2000" dirty="0" err="1" smtClean="0"/>
              <a:t>taires</a:t>
            </a:r>
            <a:r>
              <a:rPr lang="en-US" sz="2000" dirty="0" smtClean="0"/>
              <a:t>.  Les financiers </a:t>
            </a:r>
            <a:r>
              <a:rPr lang="en-US" sz="2000" dirty="0" err="1" smtClean="0"/>
              <a:t>doivent</a:t>
            </a:r>
            <a:r>
              <a:rPr lang="en-US" sz="2000" dirty="0" smtClean="0"/>
              <a:t> savoir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ce</a:t>
            </a:r>
            <a:r>
              <a:rPr lang="en-US" sz="2000" dirty="0" smtClean="0"/>
              <a:t> </a:t>
            </a:r>
            <a:r>
              <a:rPr lang="en-US" sz="2000" dirty="0" err="1" smtClean="0"/>
              <a:t>qu’ils</a:t>
            </a:r>
            <a:r>
              <a:rPr lang="en-US" sz="2000" dirty="0" smtClean="0"/>
              <a:t> </a:t>
            </a:r>
            <a:r>
              <a:rPr lang="en-US" sz="2000" dirty="0" err="1" smtClean="0"/>
              <a:t>financent</a:t>
            </a:r>
            <a:r>
              <a:rPr lang="en-US" sz="2000" dirty="0" smtClean="0"/>
              <a:t> </a:t>
            </a:r>
            <a:r>
              <a:rPr lang="en-US" sz="2000" dirty="0" err="1" smtClean="0"/>
              <a:t>peut</a:t>
            </a:r>
            <a:r>
              <a:rPr lang="en-US" sz="2000" dirty="0" smtClean="0"/>
              <a:t> </a:t>
            </a:r>
            <a:r>
              <a:rPr lang="en-US" sz="2000" dirty="0" err="1" smtClean="0"/>
              <a:t>être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</a:t>
            </a:r>
            <a:r>
              <a:rPr lang="fr-CH" sz="2000" dirty="0" smtClean="0"/>
              <a:t>é</a:t>
            </a:r>
            <a:r>
              <a:rPr lang="en-US" sz="2000" dirty="0" smtClean="0"/>
              <a:t> pour r</a:t>
            </a:r>
            <a:r>
              <a:rPr lang="fr-CH" sz="2000" dirty="0" smtClean="0"/>
              <a:t>é</a:t>
            </a:r>
            <a:r>
              <a:rPr lang="en-US" sz="2000" dirty="0" err="1" smtClean="0"/>
              <a:t>cuperer</a:t>
            </a:r>
            <a:r>
              <a:rPr lang="en-US" sz="2000" dirty="0" smtClean="0"/>
              <a:t> </a:t>
            </a:r>
            <a:r>
              <a:rPr lang="en-US" sz="2000" dirty="0" err="1" smtClean="0"/>
              <a:t>leur</a:t>
            </a:r>
            <a:r>
              <a:rPr lang="en-US" sz="2000" dirty="0" smtClean="0"/>
              <a:t> </a:t>
            </a:r>
            <a:r>
              <a:rPr lang="en-US" sz="2000" dirty="0" err="1" smtClean="0"/>
              <a:t>investissement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2400" dirty="0" smtClean="0"/>
              <a:t>Le Droit d’Auteur et le Processus de Réalisation des Films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But du </a:t>
            </a:r>
            <a:r>
              <a:rPr lang="en-US" dirty="0" err="1" smtClean="0"/>
              <a:t>Syst</a:t>
            </a:r>
            <a:r>
              <a:rPr lang="fr-CH" dirty="0" smtClean="0"/>
              <a:t>è</a:t>
            </a:r>
            <a:r>
              <a:rPr lang="en-US" dirty="0" smtClean="0"/>
              <a:t>me</a:t>
            </a:r>
          </a:p>
          <a:p>
            <a:pPr lvl="0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Eviter</a:t>
            </a:r>
            <a:r>
              <a:rPr lang="en-US" dirty="0" smtClean="0"/>
              <a:t> les </a:t>
            </a:r>
            <a:r>
              <a:rPr lang="en-US" dirty="0" err="1" smtClean="0"/>
              <a:t>ennuis</a:t>
            </a:r>
            <a:r>
              <a:rPr lang="en-US" dirty="0" smtClean="0"/>
              <a:t> l</a:t>
            </a:r>
            <a:r>
              <a:rPr lang="fr-CH" dirty="0" smtClean="0"/>
              <a:t>é</a:t>
            </a:r>
            <a:r>
              <a:rPr lang="en-US" dirty="0" err="1" smtClean="0"/>
              <a:t>gaux</a:t>
            </a:r>
            <a:r>
              <a:rPr lang="en-US" dirty="0" smtClean="0"/>
              <a:t> et </a:t>
            </a:r>
            <a:r>
              <a:rPr lang="en-US" dirty="0" err="1" smtClean="0"/>
              <a:t>probl</a:t>
            </a:r>
            <a:r>
              <a:rPr lang="fr-CH" dirty="0" smtClean="0"/>
              <a:t>è</a:t>
            </a:r>
            <a:r>
              <a:rPr lang="en-US" dirty="0" err="1" smtClean="0"/>
              <a:t>mes</a:t>
            </a:r>
            <a:r>
              <a:rPr lang="en-US" dirty="0" smtClean="0"/>
              <a:t> de </a:t>
            </a:r>
            <a:r>
              <a:rPr lang="en-US" dirty="0" err="1" smtClean="0"/>
              <a:t>pâiements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2000" dirty="0" smtClean="0"/>
              <a:t>Un dossier </a:t>
            </a:r>
            <a:r>
              <a:rPr lang="en-US" sz="2000" dirty="0" err="1" smtClean="0"/>
              <a:t>correcte</a:t>
            </a:r>
            <a:r>
              <a:rPr lang="en-US" sz="2000" dirty="0" smtClean="0"/>
              <a:t> et d</a:t>
            </a:r>
            <a:r>
              <a:rPr lang="fr-CH" sz="2000" dirty="0" smtClean="0"/>
              <a:t>é</a:t>
            </a:r>
            <a:r>
              <a:rPr lang="en-US" sz="2000" dirty="0" err="1" smtClean="0"/>
              <a:t>fensible</a:t>
            </a:r>
            <a:r>
              <a:rPr lang="en-US" sz="2000" dirty="0" smtClean="0"/>
              <a:t> </a:t>
            </a:r>
            <a:r>
              <a:rPr lang="en-US" sz="2000" dirty="0" err="1" smtClean="0"/>
              <a:t>est</a:t>
            </a:r>
            <a:r>
              <a:rPr lang="en-US" sz="2000" dirty="0" smtClean="0"/>
              <a:t> la </a:t>
            </a:r>
            <a:r>
              <a:rPr lang="en-US" sz="2000" dirty="0" err="1" smtClean="0"/>
              <a:t>meilleure</a:t>
            </a:r>
            <a:r>
              <a:rPr lang="en-US" sz="2000" dirty="0" smtClean="0"/>
              <a:t> </a:t>
            </a:r>
            <a:r>
              <a:rPr lang="en-US" sz="2000" dirty="0" err="1" smtClean="0"/>
              <a:t>garantie</a:t>
            </a:r>
            <a:r>
              <a:rPr lang="en-US" sz="2000" dirty="0" smtClean="0"/>
              <a:t> </a:t>
            </a:r>
            <a:r>
              <a:rPr lang="en-US" sz="2000" dirty="0" err="1" smtClean="0"/>
              <a:t>contre</a:t>
            </a:r>
            <a:r>
              <a:rPr lang="en-US" sz="2000" dirty="0" smtClean="0"/>
              <a:t> les proc</a:t>
            </a:r>
            <a:r>
              <a:rPr lang="fr-CH" sz="2000" dirty="0" smtClean="0"/>
              <a:t>è</a:t>
            </a:r>
            <a:r>
              <a:rPr lang="en-US" sz="2000" dirty="0" smtClean="0"/>
              <a:t>s et questions de qui a le droit de </a:t>
            </a:r>
            <a:r>
              <a:rPr lang="en-US" sz="2000" dirty="0" err="1" smtClean="0"/>
              <a:t>gagner</a:t>
            </a:r>
            <a:r>
              <a:rPr lang="en-US" sz="2000" dirty="0" smtClean="0"/>
              <a:t> de </a:t>
            </a:r>
            <a:r>
              <a:rPr lang="en-US" sz="2000" dirty="0" err="1" smtClean="0"/>
              <a:t>l’argent</a:t>
            </a:r>
            <a:r>
              <a:rPr lang="en-US" sz="2000" dirty="0" smtClean="0"/>
              <a:t> avec le film.  Les </a:t>
            </a:r>
            <a:r>
              <a:rPr lang="en-US" sz="2000" dirty="0" err="1" smtClean="0"/>
              <a:t>investisseurs</a:t>
            </a:r>
            <a:r>
              <a:rPr lang="en-US" sz="2000" dirty="0" smtClean="0"/>
              <a:t> et </a:t>
            </a:r>
            <a:r>
              <a:rPr lang="en-US" sz="2000" dirty="0" err="1" smtClean="0"/>
              <a:t>prêteurs</a:t>
            </a:r>
            <a:r>
              <a:rPr lang="en-US" sz="2000" dirty="0" smtClean="0"/>
              <a:t> exigent un dossier </a:t>
            </a:r>
            <a:r>
              <a:rPr lang="en-US" sz="2000" dirty="0" err="1" smtClean="0"/>
              <a:t>correcte</a:t>
            </a:r>
            <a:r>
              <a:rPr lang="en-US" sz="2000" dirty="0" smtClean="0"/>
              <a:t> de la </a:t>
            </a:r>
            <a:r>
              <a:rPr lang="en-US" sz="2000" dirty="0" err="1" smtClean="0"/>
              <a:t>même</a:t>
            </a:r>
            <a:r>
              <a:rPr lang="en-US" sz="2000" dirty="0" smtClean="0"/>
              <a:t> </a:t>
            </a:r>
            <a:r>
              <a:rPr lang="en-US" sz="2000" dirty="0" err="1" smtClean="0"/>
              <a:t>mani</a:t>
            </a:r>
            <a:r>
              <a:rPr lang="fr-CH" sz="2000" dirty="0" smtClean="0"/>
              <a:t>è</a:t>
            </a:r>
            <a:r>
              <a:rPr lang="en-US" sz="2000" dirty="0" smtClean="0"/>
              <a:t>re </a:t>
            </a:r>
            <a:r>
              <a:rPr lang="en-US" sz="2000" dirty="0" err="1" smtClean="0"/>
              <a:t>qu’ils</a:t>
            </a:r>
            <a:r>
              <a:rPr lang="en-US" sz="2000" dirty="0" smtClean="0"/>
              <a:t> </a:t>
            </a:r>
            <a:r>
              <a:rPr lang="en-US" sz="2000" dirty="0" err="1" smtClean="0"/>
              <a:t>exigeraient</a:t>
            </a:r>
            <a:r>
              <a:rPr lang="en-US" sz="2000" dirty="0" smtClean="0"/>
              <a:t> le </a:t>
            </a:r>
            <a:r>
              <a:rPr lang="en-US" sz="2000" dirty="0" err="1" smtClean="0"/>
              <a:t>titre</a:t>
            </a:r>
            <a:r>
              <a:rPr lang="en-US" sz="2000" dirty="0" smtClean="0"/>
              <a:t> de </a:t>
            </a:r>
            <a:r>
              <a:rPr lang="en-US" sz="2000" dirty="0" err="1" smtClean="0"/>
              <a:t>propri</a:t>
            </a:r>
            <a:r>
              <a:rPr lang="fr-CH" sz="2000" dirty="0" smtClean="0"/>
              <a:t>é</a:t>
            </a:r>
            <a:r>
              <a:rPr lang="en-US" sz="2000" dirty="0" smtClean="0"/>
              <a:t>t</a:t>
            </a:r>
            <a:r>
              <a:rPr lang="fr-CH" sz="2000" dirty="0" smtClean="0"/>
              <a:t>é</a:t>
            </a:r>
            <a:r>
              <a:rPr lang="en-US" sz="2000" dirty="0" smtClean="0"/>
              <a:t> pour un prêt de </a:t>
            </a:r>
            <a:r>
              <a:rPr lang="en-US" sz="2000" dirty="0" err="1" smtClean="0"/>
              <a:t>bâtiment</a:t>
            </a:r>
            <a:r>
              <a:rPr lang="en-US" sz="2000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2400" dirty="0" smtClean="0"/>
              <a:t>Le Droit d’Auteur et le Processus de Réalisation des Films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35525"/>
          </a:xfrm>
        </p:spPr>
        <p:txBody>
          <a:bodyPr/>
          <a:lstStyle/>
          <a:p>
            <a:pPr lvl="1"/>
            <a:r>
              <a:rPr lang="en-US" dirty="0" err="1" smtClean="0"/>
              <a:t>Châine</a:t>
            </a:r>
            <a:r>
              <a:rPr lang="en-US" dirty="0" smtClean="0"/>
              <a:t> de </a:t>
            </a:r>
            <a:r>
              <a:rPr lang="en-US" dirty="0" err="1" smtClean="0"/>
              <a:t>Titre</a:t>
            </a:r>
            <a:r>
              <a:rPr lang="en-US" dirty="0" smtClean="0"/>
              <a:t> – Les Documents de Base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Quand</a:t>
            </a:r>
            <a:r>
              <a:rPr lang="en-US" dirty="0" smtClean="0"/>
              <a:t> </a:t>
            </a:r>
            <a:r>
              <a:rPr lang="en-US" dirty="0" err="1" smtClean="0"/>
              <a:t>est-ce-qu’il</a:t>
            </a:r>
            <a:r>
              <a:rPr lang="en-US" dirty="0" smtClean="0"/>
              <a:t> </a:t>
            </a:r>
            <a:r>
              <a:rPr lang="en-US" dirty="0" err="1" smtClean="0"/>
              <a:t>faut</a:t>
            </a:r>
            <a:r>
              <a:rPr lang="en-US" dirty="0" smtClean="0"/>
              <a:t> un accord pour les </a:t>
            </a:r>
            <a:r>
              <a:rPr lang="en-US" dirty="0" err="1" smtClean="0"/>
              <a:t>droits</a:t>
            </a:r>
            <a:r>
              <a:rPr lang="en-US" dirty="0" smtClean="0"/>
              <a:t>?  “Clearance” </a:t>
            </a:r>
            <a:r>
              <a:rPr lang="en-US" dirty="0" err="1" smtClean="0"/>
              <a:t>ou</a:t>
            </a:r>
            <a:r>
              <a:rPr lang="en-US" dirty="0" smtClean="0"/>
              <a:t> “License”?</a:t>
            </a:r>
          </a:p>
          <a:p>
            <a:pPr lvl="1">
              <a:buNone/>
            </a:pPr>
            <a:endParaRPr lang="en-US" sz="1100" dirty="0" smtClean="0"/>
          </a:p>
          <a:p>
            <a:pPr lvl="2"/>
            <a:r>
              <a:rPr lang="en-US" dirty="0" err="1" smtClean="0"/>
              <a:t>Contrâts</a:t>
            </a:r>
            <a:r>
              <a:rPr lang="en-US" dirty="0" smtClean="0"/>
              <a:t> pour les </a:t>
            </a:r>
            <a:r>
              <a:rPr lang="en-US" dirty="0" err="1" smtClean="0"/>
              <a:t>livres</a:t>
            </a:r>
            <a:r>
              <a:rPr lang="en-US" dirty="0" smtClean="0"/>
              <a:t>, sc</a:t>
            </a:r>
            <a:r>
              <a:rPr lang="fr-CH" dirty="0" smtClean="0"/>
              <a:t>é</a:t>
            </a:r>
            <a:r>
              <a:rPr lang="en-US" dirty="0" err="1" smtClean="0"/>
              <a:t>narios</a:t>
            </a:r>
            <a:r>
              <a:rPr lang="en-US" dirty="0" smtClean="0"/>
              <a:t>, sequel, remake – tout mat</a:t>
            </a:r>
            <a:r>
              <a:rPr lang="fr-CH" dirty="0" smtClean="0"/>
              <a:t>é</a:t>
            </a:r>
            <a:r>
              <a:rPr lang="en-US" dirty="0" smtClean="0"/>
              <a:t>riel de base</a:t>
            </a:r>
          </a:p>
          <a:p>
            <a:pPr lvl="2"/>
            <a:r>
              <a:rPr lang="en-US" dirty="0" err="1" smtClean="0"/>
              <a:t>Contrâts</a:t>
            </a:r>
            <a:r>
              <a:rPr lang="en-US" dirty="0" smtClean="0"/>
              <a:t> pour la </a:t>
            </a:r>
            <a:r>
              <a:rPr lang="en-US" dirty="0" err="1" smtClean="0"/>
              <a:t>musique</a:t>
            </a:r>
            <a:endParaRPr lang="en-US" dirty="0" smtClean="0"/>
          </a:p>
          <a:p>
            <a:pPr lvl="2"/>
            <a:r>
              <a:rPr lang="en-US" dirty="0" err="1" smtClean="0"/>
              <a:t>Contrâts</a:t>
            </a:r>
            <a:r>
              <a:rPr lang="en-US" dirty="0" smtClean="0"/>
              <a:t> pour les </a:t>
            </a:r>
            <a:r>
              <a:rPr lang="en-US" dirty="0" err="1" smtClean="0"/>
              <a:t>extraits</a:t>
            </a:r>
            <a:r>
              <a:rPr lang="en-US" dirty="0" smtClean="0"/>
              <a:t> des oeuvres </a:t>
            </a:r>
            <a:r>
              <a:rPr lang="en-US" dirty="0" err="1" smtClean="0"/>
              <a:t>existants</a:t>
            </a:r>
            <a:endParaRPr lang="en-US" dirty="0" smtClean="0"/>
          </a:p>
          <a:p>
            <a:pPr lvl="2"/>
            <a:r>
              <a:rPr lang="en-US" dirty="0" err="1" smtClean="0"/>
              <a:t>Produit</a:t>
            </a:r>
            <a:r>
              <a:rPr lang="en-US" dirty="0" smtClean="0"/>
              <a:t>/Marques </a:t>
            </a:r>
            <a:r>
              <a:rPr lang="en-US" dirty="0" err="1" smtClean="0"/>
              <a:t>Depos</a:t>
            </a:r>
            <a:r>
              <a:rPr lang="fr-CH" dirty="0" smtClean="0"/>
              <a:t>é</a:t>
            </a:r>
            <a:r>
              <a:rPr lang="en-US" dirty="0" err="1" smtClean="0"/>
              <a:t>es</a:t>
            </a:r>
            <a:endParaRPr lang="en-US" dirty="0" smtClean="0"/>
          </a:p>
          <a:p>
            <a:pPr lvl="2"/>
            <a:r>
              <a:rPr lang="en-US" dirty="0" err="1" smtClean="0"/>
              <a:t>Consid</a:t>
            </a:r>
            <a:r>
              <a:rPr lang="fr-CH" dirty="0" smtClean="0"/>
              <a:t>é</a:t>
            </a:r>
            <a:r>
              <a:rPr lang="en-US" dirty="0" smtClean="0"/>
              <a:t>rations Nom et Image</a:t>
            </a:r>
          </a:p>
          <a:p>
            <a:pPr lvl="2"/>
            <a:r>
              <a:rPr lang="en-US" dirty="0" err="1" smtClean="0"/>
              <a:t>Contrâts</a:t>
            </a:r>
            <a:r>
              <a:rPr lang="en-US" dirty="0" smtClean="0"/>
              <a:t> pour </a:t>
            </a:r>
            <a:r>
              <a:rPr lang="en-US" dirty="0" err="1" smtClean="0"/>
              <a:t>utiliser</a:t>
            </a:r>
            <a:r>
              <a:rPr lang="en-US" dirty="0" smtClean="0"/>
              <a:t> les </a:t>
            </a:r>
            <a:r>
              <a:rPr lang="en-US" dirty="0" err="1" smtClean="0"/>
              <a:t>personnages</a:t>
            </a:r>
            <a:r>
              <a:rPr lang="en-US" dirty="0" smtClean="0"/>
              <a:t> lit</a:t>
            </a:r>
            <a:r>
              <a:rPr lang="fr-CH" dirty="0" smtClean="0"/>
              <a:t>é</a:t>
            </a:r>
            <a:r>
              <a:rPr lang="en-US" dirty="0" err="1" smtClean="0"/>
              <a:t>raires</a:t>
            </a:r>
            <a:r>
              <a:rPr lang="en-US" dirty="0" smtClean="0"/>
              <a:t> (</a:t>
            </a:r>
            <a:r>
              <a:rPr lang="en-US" dirty="0" err="1" smtClean="0"/>
              <a:t>ci-inclus</a:t>
            </a:r>
            <a:r>
              <a:rPr lang="en-US" dirty="0" smtClean="0"/>
              <a:t> des BD)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2400" dirty="0" smtClean="0"/>
              <a:t>Le Droit d’Auteur et le Processus de Réalisation des Films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35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Les Accords Acquisition/Distribution</a:t>
            </a:r>
          </a:p>
          <a:p>
            <a:pPr>
              <a:lnSpc>
                <a:spcPct val="80000"/>
              </a:lnSpc>
              <a:buNone/>
            </a:pP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Comment </a:t>
            </a:r>
            <a:r>
              <a:rPr lang="en-US" sz="2400" dirty="0" err="1" smtClean="0"/>
              <a:t>Trouver</a:t>
            </a:r>
            <a:r>
              <a:rPr lang="en-US" sz="2400" dirty="0" smtClean="0"/>
              <a:t> un </a:t>
            </a:r>
            <a:r>
              <a:rPr lang="en-US" sz="2400" dirty="0" err="1" smtClean="0"/>
              <a:t>Distributeur</a:t>
            </a:r>
            <a:endParaRPr lang="en-US" sz="2400" dirty="0" smtClean="0"/>
          </a:p>
          <a:p>
            <a:pPr lvl="2">
              <a:lnSpc>
                <a:spcPct val="80000"/>
              </a:lnSpc>
            </a:pPr>
            <a:r>
              <a:rPr lang="en-US" dirty="0" smtClean="0"/>
              <a:t>March</a:t>
            </a:r>
            <a:r>
              <a:rPr lang="fr-CH" dirty="0" smtClean="0"/>
              <a:t>é</a:t>
            </a:r>
            <a:r>
              <a:rPr lang="en-US" dirty="0" smtClean="0"/>
              <a:t>s de Film et Festivals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Les </a:t>
            </a:r>
            <a:r>
              <a:rPr lang="en-US" dirty="0" err="1" smtClean="0"/>
              <a:t>Responsables</a:t>
            </a:r>
            <a:r>
              <a:rPr lang="en-US" dirty="0" smtClean="0"/>
              <a:t> </a:t>
            </a:r>
          </a:p>
          <a:p>
            <a:pPr lvl="2">
              <a:lnSpc>
                <a:spcPct val="80000"/>
              </a:lnSpc>
              <a:buNone/>
            </a:pPr>
            <a:r>
              <a:rPr lang="en-US" dirty="0" smtClean="0"/>
              <a:t>   Acquisitions/Development Executives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/>
              <a:t>L’Accord</a:t>
            </a:r>
            <a:r>
              <a:rPr lang="en-US" sz="2400" dirty="0" smtClean="0"/>
              <a:t> de Distribution 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/>
              <a:t>Ce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les </a:t>
            </a:r>
            <a:r>
              <a:rPr lang="en-US" sz="2400" dirty="0" err="1" smtClean="0"/>
              <a:t>Distributeurs</a:t>
            </a:r>
            <a:r>
              <a:rPr lang="en-US" sz="2400" dirty="0" smtClean="0"/>
              <a:t> Exigent des </a:t>
            </a:r>
            <a:r>
              <a:rPr lang="en-US" sz="2400" dirty="0" err="1" smtClean="0"/>
              <a:t>Producteurs</a:t>
            </a:r>
            <a:endParaRPr lang="en-US" sz="2400" dirty="0" smtClean="0"/>
          </a:p>
          <a:p>
            <a:pPr lvl="2">
              <a:lnSpc>
                <a:spcPct val="80000"/>
              </a:lnSpc>
            </a:pPr>
            <a:r>
              <a:rPr lang="en-US" dirty="0" smtClean="0"/>
              <a:t>Chain-of-Title (</a:t>
            </a:r>
            <a:r>
              <a:rPr lang="en-US" dirty="0" err="1" smtClean="0"/>
              <a:t>Chaîne</a:t>
            </a:r>
            <a:r>
              <a:rPr lang="en-US" dirty="0" smtClean="0"/>
              <a:t> des </a:t>
            </a:r>
            <a:r>
              <a:rPr lang="en-US" dirty="0" err="1" smtClean="0"/>
              <a:t>Droits</a:t>
            </a:r>
            <a:r>
              <a:rPr lang="en-US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E&amp;O Insurance                                     (Assurance </a:t>
            </a:r>
            <a:r>
              <a:rPr lang="en-US" dirty="0" err="1" smtClean="0"/>
              <a:t>Erreurs</a:t>
            </a:r>
            <a:r>
              <a:rPr lang="en-US" dirty="0" smtClean="0"/>
              <a:t> et </a:t>
            </a:r>
            <a:r>
              <a:rPr lang="en-US" dirty="0" err="1" smtClean="0"/>
              <a:t>Ommissions</a:t>
            </a:r>
            <a:r>
              <a:rPr lang="en-US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Un Film </a:t>
            </a:r>
            <a:r>
              <a:rPr lang="en-US" dirty="0" err="1" smtClean="0"/>
              <a:t>Int</a:t>
            </a:r>
            <a:r>
              <a:rPr lang="fr-CH" dirty="0" smtClean="0"/>
              <a:t>é</a:t>
            </a:r>
            <a:r>
              <a:rPr lang="en-US" dirty="0" err="1" smtClean="0"/>
              <a:t>gral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les Formats </a:t>
            </a:r>
            <a:r>
              <a:rPr lang="en-US" dirty="0" err="1" smtClean="0"/>
              <a:t>Exig</a:t>
            </a:r>
            <a:r>
              <a:rPr lang="fr-CH" dirty="0" smtClean="0"/>
              <a:t>é</a:t>
            </a:r>
            <a:r>
              <a:rPr lang="en-US" dirty="0" smtClean="0"/>
              <a:t>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“Free Enjoyment” (Usage Sans </a:t>
            </a:r>
            <a:r>
              <a:rPr lang="en-US" dirty="0" err="1" smtClean="0"/>
              <a:t>Ennuies</a:t>
            </a:r>
            <a:r>
              <a:rPr lang="en-US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en-US" dirty="0" err="1" smtClean="0"/>
              <a:t>Soutien</a:t>
            </a:r>
            <a:r>
              <a:rPr lang="en-US" dirty="0" smtClean="0"/>
              <a:t> Marketing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Chronologique</a:t>
            </a:r>
            <a:r>
              <a:rPr lang="en-US" sz="3200" dirty="0" smtClean="0"/>
              <a:t>:  Accords et </a:t>
            </a:r>
            <a:r>
              <a:rPr lang="en-US" sz="3200" dirty="0" err="1" smtClean="0"/>
              <a:t>Responsabilit</a:t>
            </a:r>
            <a:r>
              <a:rPr lang="fr-CH" sz="3200" dirty="0" smtClean="0"/>
              <a:t>é</a:t>
            </a:r>
            <a:r>
              <a:rPr lang="en-US" sz="3200" dirty="0" smtClean="0"/>
              <a:t>s</a:t>
            </a:r>
            <a:endParaRPr lang="en-US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19200"/>
            <a:ext cx="8458200" cy="546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r>
              <a:rPr lang="en-US" sz="3600" dirty="0" smtClean="0"/>
              <a:t>Comment R</a:t>
            </a:r>
            <a:r>
              <a:rPr lang="fr-CH" sz="3600" dirty="0" smtClean="0"/>
              <a:t>é</a:t>
            </a:r>
            <a:r>
              <a:rPr lang="en-US" sz="3600" dirty="0" err="1" smtClean="0"/>
              <a:t>soudre</a:t>
            </a:r>
            <a:r>
              <a:rPr lang="en-US" sz="3600" dirty="0" smtClean="0"/>
              <a:t> les </a:t>
            </a:r>
            <a:r>
              <a:rPr lang="en-US" sz="3600" dirty="0" err="1" smtClean="0"/>
              <a:t>Probl</a:t>
            </a:r>
            <a:r>
              <a:rPr lang="fr-CH" sz="3600" dirty="0" smtClean="0"/>
              <a:t>è</a:t>
            </a:r>
            <a:r>
              <a:rPr lang="en-US" sz="3600" dirty="0" err="1" smtClean="0"/>
              <a:t>mes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r>
              <a:rPr lang="en-US" sz="2400" dirty="0" err="1" smtClean="0"/>
              <a:t>Eviter</a:t>
            </a:r>
            <a:r>
              <a:rPr lang="en-US" sz="2400" dirty="0" smtClean="0"/>
              <a:t> les </a:t>
            </a:r>
            <a:r>
              <a:rPr lang="en-US" sz="2400" dirty="0" err="1" smtClean="0"/>
              <a:t>Probl</a:t>
            </a:r>
            <a:r>
              <a:rPr lang="fr-CH" sz="2400" dirty="0" smtClean="0"/>
              <a:t>è</a:t>
            </a:r>
            <a:r>
              <a:rPr lang="en-US" sz="2400" dirty="0" err="1" smtClean="0"/>
              <a:t>mes</a:t>
            </a:r>
            <a:r>
              <a:rPr lang="en-US" sz="2400" dirty="0" smtClean="0"/>
              <a:t> en </a:t>
            </a:r>
            <a:r>
              <a:rPr lang="en-US" sz="2400" dirty="0" err="1" smtClean="0"/>
              <a:t>Travaillant</a:t>
            </a:r>
            <a:r>
              <a:rPr lang="en-US" sz="2400" dirty="0" smtClean="0"/>
              <a:t> avec des </a:t>
            </a:r>
            <a:r>
              <a:rPr lang="en-US" sz="2400" dirty="0" err="1" smtClean="0"/>
              <a:t>Personnes</a:t>
            </a:r>
            <a:r>
              <a:rPr lang="en-US" sz="2400" dirty="0" smtClean="0"/>
              <a:t> </a:t>
            </a:r>
            <a:r>
              <a:rPr lang="en-US" sz="2400" dirty="0" err="1" smtClean="0"/>
              <a:t>Fiables</a:t>
            </a:r>
            <a:r>
              <a:rPr lang="en-US" sz="2400" dirty="0" smtClean="0"/>
              <a:t> et </a:t>
            </a:r>
            <a:r>
              <a:rPr lang="en-US" sz="2400" dirty="0" err="1" smtClean="0"/>
              <a:t>Verifi</a:t>
            </a:r>
            <a:r>
              <a:rPr lang="fr-CH" sz="2400" dirty="0" smtClean="0"/>
              <a:t>é</a:t>
            </a:r>
            <a:r>
              <a:rPr lang="en-US" sz="2400" dirty="0" smtClean="0"/>
              <a:t>s</a:t>
            </a:r>
          </a:p>
          <a:p>
            <a:r>
              <a:rPr lang="en-US" sz="2400" dirty="0" smtClean="0"/>
              <a:t>Comment </a:t>
            </a:r>
            <a:r>
              <a:rPr lang="en-US" sz="2400" dirty="0" err="1" smtClean="0"/>
              <a:t>Mettre</a:t>
            </a:r>
            <a:r>
              <a:rPr lang="en-US" sz="2400" dirty="0" smtClean="0"/>
              <a:t> en Marche La R</a:t>
            </a:r>
            <a:r>
              <a:rPr lang="fr-CH" sz="2400" dirty="0" smtClean="0"/>
              <a:t>é</a:t>
            </a:r>
            <a:r>
              <a:rPr lang="en-US" sz="2400" dirty="0" smtClean="0"/>
              <a:t>solution d’un </a:t>
            </a:r>
            <a:r>
              <a:rPr lang="en-US" sz="2400" dirty="0" err="1" smtClean="0"/>
              <a:t>Probl</a:t>
            </a:r>
            <a:r>
              <a:rPr lang="fr-CH" sz="2400" dirty="0" smtClean="0"/>
              <a:t>è</a:t>
            </a:r>
            <a:r>
              <a:rPr lang="en-US" sz="2400" dirty="0" smtClean="0"/>
              <a:t>me</a:t>
            </a:r>
          </a:p>
          <a:p>
            <a:pPr lvl="1"/>
            <a:r>
              <a:rPr lang="en-US" sz="2000" dirty="0" err="1" smtClean="0"/>
              <a:t>Posez</a:t>
            </a:r>
            <a:r>
              <a:rPr lang="en-US" sz="2000" dirty="0" smtClean="0"/>
              <a:t> des questions </a:t>
            </a:r>
            <a:r>
              <a:rPr lang="en-US" sz="2000" dirty="0" err="1" smtClean="0"/>
              <a:t>d’une</a:t>
            </a:r>
            <a:r>
              <a:rPr lang="en-US" sz="2000" dirty="0" smtClean="0"/>
              <a:t> </a:t>
            </a:r>
            <a:r>
              <a:rPr lang="en-US" sz="2000" dirty="0" err="1" smtClean="0"/>
              <a:t>mani</a:t>
            </a:r>
            <a:r>
              <a:rPr lang="fr-CH" sz="2000" dirty="0" smtClean="0"/>
              <a:t>è</a:t>
            </a:r>
            <a:r>
              <a:rPr lang="en-US" sz="2000" dirty="0" smtClean="0"/>
              <a:t>re amicable</a:t>
            </a:r>
          </a:p>
          <a:p>
            <a:pPr lvl="1"/>
            <a:r>
              <a:rPr lang="en-US" sz="2000" dirty="0" err="1" smtClean="0"/>
              <a:t>Essayez</a:t>
            </a:r>
            <a:r>
              <a:rPr lang="en-US" sz="2000" dirty="0" smtClean="0"/>
              <a:t> de </a:t>
            </a:r>
            <a:r>
              <a:rPr lang="en-US" sz="2000" dirty="0" err="1" smtClean="0"/>
              <a:t>trouver</a:t>
            </a:r>
            <a:r>
              <a:rPr lang="en-US" sz="2000" dirty="0" smtClean="0"/>
              <a:t> </a:t>
            </a:r>
            <a:r>
              <a:rPr lang="en-US" sz="2000" dirty="0" err="1" smtClean="0"/>
              <a:t>une</a:t>
            </a:r>
            <a:r>
              <a:rPr lang="en-US" sz="2000" dirty="0" smtClean="0"/>
              <a:t> solution amicable</a:t>
            </a:r>
          </a:p>
          <a:p>
            <a:pPr lvl="1"/>
            <a:r>
              <a:rPr lang="en-US" sz="2000" dirty="0" err="1" smtClean="0"/>
              <a:t>Discutez</a:t>
            </a:r>
            <a:r>
              <a:rPr lang="en-US" sz="2000" dirty="0" smtClean="0"/>
              <a:t> la situation avec un 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plusieurs</a:t>
            </a:r>
            <a:r>
              <a:rPr lang="en-US" sz="2000" dirty="0" smtClean="0"/>
              <a:t> experts </a:t>
            </a:r>
            <a:r>
              <a:rPr lang="en-US" sz="2000" dirty="0" err="1" smtClean="0"/>
              <a:t>jusqu’au</a:t>
            </a:r>
            <a:r>
              <a:rPr lang="en-US" sz="2000" dirty="0" smtClean="0"/>
              <a:t> point 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vouz</a:t>
            </a:r>
            <a:r>
              <a:rPr lang="en-US" sz="2000" dirty="0" smtClean="0"/>
              <a:t> </a:t>
            </a:r>
            <a:r>
              <a:rPr lang="en-US" sz="2000" dirty="0" err="1" smtClean="0"/>
              <a:t>comprenez</a:t>
            </a:r>
            <a:r>
              <a:rPr lang="en-US" sz="2000" dirty="0" smtClean="0"/>
              <a:t> la situation </a:t>
            </a:r>
          </a:p>
          <a:p>
            <a:pPr lvl="1"/>
            <a:r>
              <a:rPr lang="en-US" sz="2000" dirty="0" err="1" smtClean="0"/>
              <a:t>Suivez</a:t>
            </a:r>
            <a:r>
              <a:rPr lang="en-US" sz="2000" dirty="0" smtClean="0"/>
              <a:t> </a:t>
            </a:r>
            <a:r>
              <a:rPr lang="en-US" sz="2000" dirty="0" err="1" smtClean="0"/>
              <a:t>l’avis</a:t>
            </a:r>
            <a:r>
              <a:rPr lang="en-US" sz="2000" dirty="0" smtClean="0"/>
              <a:t> des experts (pay</a:t>
            </a:r>
            <a:r>
              <a:rPr lang="fr-CH" sz="2000" dirty="0" smtClean="0"/>
              <a:t>é</a:t>
            </a:r>
            <a:r>
              <a:rPr lang="en-US" sz="2000" dirty="0" smtClean="0"/>
              <a:t>s 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gratuits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Si les experts propose </a:t>
            </a:r>
            <a:r>
              <a:rPr lang="en-US" sz="2000" dirty="0" err="1" smtClean="0"/>
              <a:t>une</a:t>
            </a:r>
            <a:r>
              <a:rPr lang="en-US" sz="2000" dirty="0" smtClean="0"/>
              <a:t> </a:t>
            </a:r>
            <a:r>
              <a:rPr lang="en-US" sz="2000" dirty="0" err="1" smtClean="0"/>
              <a:t>voie</a:t>
            </a:r>
            <a:r>
              <a:rPr lang="en-US" sz="2000" dirty="0" smtClean="0"/>
              <a:t> aggressive, </a:t>
            </a:r>
            <a:r>
              <a:rPr lang="fr-CH" sz="2000" dirty="0" smtClean="0"/>
              <a:t>é</a:t>
            </a:r>
            <a:r>
              <a:rPr lang="en-US" sz="2000" dirty="0" err="1" smtClean="0"/>
              <a:t>tudiez</a:t>
            </a:r>
            <a:r>
              <a:rPr lang="en-US" sz="2000" dirty="0" smtClean="0"/>
              <a:t> les d</a:t>
            </a:r>
            <a:r>
              <a:rPr lang="fr-CH" sz="2000" dirty="0" smtClean="0"/>
              <a:t>é</a:t>
            </a:r>
            <a:r>
              <a:rPr lang="en-US" sz="2000" dirty="0" err="1" smtClean="0"/>
              <a:t>tailles</a:t>
            </a:r>
            <a:r>
              <a:rPr lang="en-US" sz="2000" dirty="0" smtClean="0"/>
              <a:t>:  </a:t>
            </a:r>
            <a:r>
              <a:rPr lang="en-US" sz="2000" dirty="0" err="1" smtClean="0"/>
              <a:t>Ou</a:t>
            </a:r>
            <a:r>
              <a:rPr lang="en-US" sz="2000" dirty="0" smtClean="0"/>
              <a:t>? </a:t>
            </a:r>
            <a:r>
              <a:rPr lang="en-US" sz="2000" dirty="0" err="1" smtClean="0"/>
              <a:t>Quel</a:t>
            </a:r>
            <a:r>
              <a:rPr lang="en-US" sz="2000" dirty="0" smtClean="0"/>
              <a:t> </a:t>
            </a:r>
            <a:r>
              <a:rPr lang="en-US" sz="2000" dirty="0" err="1" smtClean="0"/>
              <a:t>Cour</a:t>
            </a:r>
            <a:r>
              <a:rPr lang="en-US" sz="2000" dirty="0" smtClean="0"/>
              <a:t> 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Abiteur</a:t>
            </a:r>
            <a:r>
              <a:rPr lang="en-US" sz="2000" dirty="0" smtClean="0"/>
              <a:t> (WIPO, IFTA, etc.)? </a:t>
            </a:r>
            <a:r>
              <a:rPr lang="en-US" sz="2000" dirty="0" err="1" smtClean="0"/>
              <a:t>Frais</a:t>
            </a:r>
            <a:r>
              <a:rPr lang="en-US" sz="2000" dirty="0" smtClean="0"/>
              <a:t>? Chances de </a:t>
            </a:r>
            <a:r>
              <a:rPr lang="en-US" sz="2000" dirty="0" err="1" smtClean="0"/>
              <a:t>Gagner</a:t>
            </a:r>
            <a:r>
              <a:rPr lang="en-US" sz="2000" dirty="0" smtClean="0"/>
              <a:t>/</a:t>
            </a:r>
            <a:r>
              <a:rPr lang="en-US" sz="2000" dirty="0" err="1" smtClean="0"/>
              <a:t>Toucher</a:t>
            </a:r>
            <a:r>
              <a:rPr lang="en-US" sz="2000" dirty="0" smtClean="0"/>
              <a:t> de </a:t>
            </a:r>
            <a:r>
              <a:rPr lang="en-US" sz="2000" dirty="0" err="1" smtClean="0"/>
              <a:t>l’Argent</a:t>
            </a:r>
            <a:r>
              <a:rPr lang="en-US" sz="2000" dirty="0" smtClean="0"/>
              <a:t>?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r>
              <a:rPr lang="en-US" sz="3600" dirty="0" smtClean="0"/>
              <a:t>La </a:t>
            </a:r>
            <a:r>
              <a:rPr lang="en-US" sz="3600" dirty="0" err="1" smtClean="0"/>
              <a:t>Lutte</a:t>
            </a:r>
            <a:r>
              <a:rPr lang="en-US" sz="3600" dirty="0" smtClean="0"/>
              <a:t> </a:t>
            </a:r>
            <a:r>
              <a:rPr lang="en-US" sz="3600" dirty="0" err="1" smtClean="0"/>
              <a:t>Contre</a:t>
            </a:r>
            <a:r>
              <a:rPr lang="en-US" sz="3600" dirty="0" smtClean="0"/>
              <a:t> la </a:t>
            </a:r>
            <a:r>
              <a:rPr lang="en-US" sz="3600" dirty="0" err="1" smtClean="0"/>
              <a:t>Piraterie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140325"/>
          </a:xfrm>
        </p:spPr>
        <p:txBody>
          <a:bodyPr/>
          <a:lstStyle/>
          <a:p>
            <a:r>
              <a:rPr lang="en-US" sz="2400" dirty="0" err="1" smtClean="0"/>
              <a:t>Piraterie</a:t>
            </a:r>
            <a:r>
              <a:rPr lang="en-US" sz="2400" dirty="0" smtClean="0"/>
              <a:t> Physique (DVD):</a:t>
            </a:r>
          </a:p>
          <a:p>
            <a:pPr lvl="1"/>
            <a:r>
              <a:rPr lang="en-US" sz="2000" dirty="0" smtClean="0"/>
              <a:t>En </a:t>
            </a:r>
            <a:r>
              <a:rPr lang="en-US" sz="2000" dirty="0" err="1" smtClean="0"/>
              <a:t>baisse</a:t>
            </a:r>
            <a:r>
              <a:rPr lang="en-US" sz="2000" dirty="0" smtClean="0"/>
              <a:t> </a:t>
            </a:r>
            <a:r>
              <a:rPr lang="en-US" sz="2000" dirty="0" err="1" smtClean="0"/>
              <a:t>parce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le march</a:t>
            </a:r>
            <a:r>
              <a:rPr lang="fr-CH" sz="2000" dirty="0" smtClean="0"/>
              <a:t>é</a:t>
            </a:r>
            <a:r>
              <a:rPr lang="en-US" sz="2000" dirty="0" smtClean="0"/>
              <a:t> de DVD </a:t>
            </a:r>
            <a:r>
              <a:rPr lang="en-US" sz="2000" dirty="0" err="1" smtClean="0"/>
              <a:t>est</a:t>
            </a:r>
            <a:r>
              <a:rPr lang="en-US" sz="2000" dirty="0" smtClean="0"/>
              <a:t> en </a:t>
            </a:r>
            <a:r>
              <a:rPr lang="en-US" sz="2000" dirty="0" err="1" smtClean="0"/>
              <a:t>baisse</a:t>
            </a:r>
            <a:endParaRPr lang="en-US" sz="2000" dirty="0" smtClean="0"/>
          </a:p>
          <a:p>
            <a:pPr lvl="1"/>
            <a:r>
              <a:rPr lang="en-US" sz="2000" dirty="0" smtClean="0"/>
              <a:t>Si possible, </a:t>
            </a:r>
            <a:r>
              <a:rPr lang="en-US" sz="2000" dirty="0" err="1" smtClean="0"/>
              <a:t>offrez</a:t>
            </a:r>
            <a:r>
              <a:rPr lang="en-US" sz="2000" dirty="0" smtClean="0"/>
              <a:t> un </a:t>
            </a:r>
            <a:r>
              <a:rPr lang="en-US" sz="2000" dirty="0" err="1" smtClean="0"/>
              <a:t>meilleur</a:t>
            </a:r>
            <a:r>
              <a:rPr lang="en-US" sz="2000" dirty="0" smtClean="0"/>
              <a:t> </a:t>
            </a:r>
            <a:r>
              <a:rPr lang="en-US" sz="2000" dirty="0" err="1" smtClean="0"/>
              <a:t>produit</a:t>
            </a:r>
            <a:r>
              <a:rPr lang="en-US" sz="2000" dirty="0" smtClean="0"/>
              <a:t> a un prix comp</a:t>
            </a:r>
            <a:r>
              <a:rPr lang="fr-CH" sz="2000" dirty="0" smtClean="0"/>
              <a:t>é</a:t>
            </a:r>
            <a:r>
              <a:rPr lang="en-US" sz="2000" dirty="0" err="1" smtClean="0"/>
              <a:t>titif</a:t>
            </a:r>
            <a:endParaRPr lang="en-US" sz="2000" dirty="0" smtClean="0"/>
          </a:p>
          <a:p>
            <a:pPr lvl="1"/>
            <a:r>
              <a:rPr lang="en-US" sz="2000" dirty="0" err="1" smtClean="0"/>
              <a:t>Connaitre</a:t>
            </a:r>
            <a:r>
              <a:rPr lang="en-US" sz="2000" dirty="0" smtClean="0"/>
              <a:t> </a:t>
            </a:r>
            <a:r>
              <a:rPr lang="en-US" sz="2000" dirty="0" err="1" smtClean="0"/>
              <a:t>bien</a:t>
            </a:r>
            <a:r>
              <a:rPr lang="en-US" sz="2000" dirty="0" smtClean="0"/>
              <a:t> l’</a:t>
            </a:r>
            <a:r>
              <a:rPr lang="fr-CH" sz="2000" dirty="0" smtClean="0"/>
              <a:t>é</a:t>
            </a:r>
            <a:r>
              <a:rPr lang="en-US" sz="2000" dirty="0" err="1" smtClean="0"/>
              <a:t>nnemi</a:t>
            </a:r>
            <a:r>
              <a:rPr lang="en-US" sz="2000" dirty="0" smtClean="0"/>
              <a:t> (les pirates)</a:t>
            </a:r>
          </a:p>
          <a:p>
            <a:pPr lvl="1"/>
            <a:r>
              <a:rPr lang="en-US" sz="2000" dirty="0" err="1" smtClean="0"/>
              <a:t>Essayez</a:t>
            </a:r>
            <a:r>
              <a:rPr lang="en-US" sz="2000" dirty="0" smtClean="0"/>
              <a:t> de </a:t>
            </a:r>
            <a:r>
              <a:rPr lang="en-US" sz="2000" dirty="0" err="1" smtClean="0"/>
              <a:t>travailler</a:t>
            </a:r>
            <a:r>
              <a:rPr lang="en-US" sz="2000" dirty="0" smtClean="0"/>
              <a:t> avec les pirates (les </a:t>
            </a:r>
            <a:r>
              <a:rPr lang="en-US" sz="2000" dirty="0" err="1" smtClean="0"/>
              <a:t>coopter</a:t>
            </a:r>
            <a:r>
              <a:rPr lang="en-US" sz="2000" dirty="0" smtClean="0"/>
              <a:t>)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err="1" smtClean="0"/>
              <a:t>Piraterie</a:t>
            </a:r>
            <a:r>
              <a:rPr lang="en-US" sz="2400" dirty="0" smtClean="0"/>
              <a:t> </a:t>
            </a:r>
            <a:r>
              <a:rPr lang="en-US" sz="2400" dirty="0" err="1" smtClean="0"/>
              <a:t>Virtuelle</a:t>
            </a:r>
            <a:r>
              <a:rPr lang="en-US" sz="2400" dirty="0" smtClean="0"/>
              <a:t> (Internet/Mobile):</a:t>
            </a:r>
          </a:p>
          <a:p>
            <a:pPr lvl="1"/>
            <a:r>
              <a:rPr lang="en-US" sz="2000" dirty="0" err="1" smtClean="0"/>
              <a:t>Etablissez</a:t>
            </a:r>
            <a:r>
              <a:rPr lang="en-US" sz="2000" dirty="0" smtClean="0"/>
              <a:t> des </a:t>
            </a:r>
            <a:r>
              <a:rPr lang="en-US" sz="2000" dirty="0" err="1" smtClean="0"/>
              <a:t>plateformes</a:t>
            </a:r>
            <a:r>
              <a:rPr lang="en-US" sz="2000" dirty="0" smtClean="0"/>
              <a:t> </a:t>
            </a:r>
            <a:r>
              <a:rPr lang="en-US" sz="2000" dirty="0" err="1" smtClean="0"/>
              <a:t>efficaces</a:t>
            </a:r>
            <a:r>
              <a:rPr lang="en-US" sz="2000" dirty="0" smtClean="0"/>
              <a:t> a un prix </a:t>
            </a:r>
            <a:r>
              <a:rPr lang="en-US" sz="2000" dirty="0" err="1" smtClean="0"/>
              <a:t>juste</a:t>
            </a:r>
            <a:endParaRPr lang="en-US" sz="2000" dirty="0" smtClean="0"/>
          </a:p>
          <a:p>
            <a:pPr lvl="1"/>
            <a:r>
              <a:rPr lang="en-US" sz="2000" dirty="0" err="1" smtClean="0"/>
              <a:t>Mettez</a:t>
            </a:r>
            <a:r>
              <a:rPr lang="en-US" sz="2000" dirty="0" smtClean="0"/>
              <a:t> en place un </a:t>
            </a:r>
            <a:r>
              <a:rPr lang="en-US" sz="2000" dirty="0" err="1" smtClean="0"/>
              <a:t>syst</a:t>
            </a:r>
            <a:r>
              <a:rPr lang="fr-CH" sz="2000" dirty="0" smtClean="0"/>
              <a:t>è</a:t>
            </a:r>
            <a:r>
              <a:rPr lang="en-US" sz="2000" dirty="0" smtClean="0"/>
              <a:t>me de porter </a:t>
            </a:r>
            <a:r>
              <a:rPr lang="en-US" sz="2000" dirty="0" err="1" smtClean="0"/>
              <a:t>plainte</a:t>
            </a:r>
            <a:r>
              <a:rPr lang="en-US" sz="2000" dirty="0" smtClean="0"/>
              <a:t> </a:t>
            </a:r>
            <a:r>
              <a:rPr lang="en-US" sz="2000" dirty="0" err="1" smtClean="0"/>
              <a:t>contre</a:t>
            </a:r>
            <a:r>
              <a:rPr lang="en-US" sz="2000" dirty="0" smtClean="0"/>
              <a:t> les sites, </a:t>
            </a:r>
            <a:r>
              <a:rPr lang="en-US" sz="2000" dirty="0" err="1" smtClean="0"/>
              <a:t>mais</a:t>
            </a:r>
            <a:r>
              <a:rPr lang="en-US" sz="2000" dirty="0" smtClean="0"/>
              <a:t> </a:t>
            </a:r>
            <a:r>
              <a:rPr lang="en-US" sz="2000" dirty="0" err="1" smtClean="0"/>
              <a:t>aussi</a:t>
            </a:r>
            <a:r>
              <a:rPr lang="en-US" sz="2000" dirty="0" smtClean="0"/>
              <a:t> </a:t>
            </a:r>
            <a:r>
              <a:rPr lang="en-US" sz="2000" dirty="0" err="1" smtClean="0"/>
              <a:t>contre</a:t>
            </a:r>
            <a:r>
              <a:rPr lang="en-US" sz="2000" dirty="0" smtClean="0"/>
              <a:t> les </a:t>
            </a:r>
            <a:r>
              <a:rPr lang="en-US" sz="2000" dirty="0" err="1" smtClean="0"/>
              <a:t>engins</a:t>
            </a:r>
            <a:r>
              <a:rPr lang="en-US" sz="2000" dirty="0" smtClean="0"/>
              <a:t> de </a:t>
            </a:r>
            <a:r>
              <a:rPr lang="en-US" sz="2000" dirty="0" err="1" smtClean="0"/>
              <a:t>recherche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400" dirty="0" err="1" smtClean="0"/>
              <a:t>Piraterie</a:t>
            </a:r>
            <a:r>
              <a:rPr lang="en-US" sz="2400" dirty="0" smtClean="0"/>
              <a:t> T</a:t>
            </a:r>
            <a:r>
              <a:rPr lang="fr-CH" sz="2400" dirty="0" smtClean="0"/>
              <a:t>é</a:t>
            </a:r>
            <a:r>
              <a:rPr lang="en-US" sz="2400" dirty="0" smtClean="0"/>
              <a:t>l</a:t>
            </a:r>
            <a:r>
              <a:rPr lang="fr-CH" sz="2400" dirty="0" smtClean="0"/>
              <a:t>é</a:t>
            </a:r>
            <a:r>
              <a:rPr lang="en-US" sz="2400" dirty="0" smtClean="0"/>
              <a:t>diffusion:</a:t>
            </a:r>
          </a:p>
          <a:p>
            <a:pPr lvl="1"/>
            <a:r>
              <a:rPr lang="en-US" sz="2000" dirty="0" err="1" smtClean="0"/>
              <a:t>Syst</a:t>
            </a:r>
            <a:r>
              <a:rPr lang="fr-CH" sz="2000" dirty="0" smtClean="0"/>
              <a:t>è</a:t>
            </a:r>
            <a:r>
              <a:rPr lang="en-US" sz="2000" dirty="0" smtClean="0"/>
              <a:t>me de porter </a:t>
            </a:r>
            <a:r>
              <a:rPr lang="en-US" sz="2000" dirty="0" err="1" smtClean="0"/>
              <a:t>plainte</a:t>
            </a:r>
            <a:r>
              <a:rPr lang="en-US" sz="2000" dirty="0" smtClean="0"/>
              <a:t> (</a:t>
            </a:r>
            <a:r>
              <a:rPr lang="en-US" sz="2000" dirty="0" err="1" smtClean="0"/>
              <a:t>ci-inclus</a:t>
            </a:r>
            <a:r>
              <a:rPr lang="en-US" sz="2000" dirty="0" smtClean="0"/>
              <a:t> des </a:t>
            </a:r>
            <a:r>
              <a:rPr lang="en-US" sz="2000" dirty="0" err="1" smtClean="0"/>
              <a:t>lois</a:t>
            </a:r>
            <a:r>
              <a:rPr lang="en-US" sz="2000" dirty="0" smtClean="0"/>
              <a:t> et des </a:t>
            </a:r>
            <a:r>
              <a:rPr lang="en-US" sz="2000" dirty="0" err="1" smtClean="0"/>
              <a:t>cours</a:t>
            </a:r>
            <a:r>
              <a:rPr lang="en-US" sz="2000" dirty="0" smtClean="0"/>
              <a:t> s</a:t>
            </a:r>
            <a:r>
              <a:rPr lang="fr-CH" sz="2000" dirty="0" err="1" smtClean="0"/>
              <a:t>p</a:t>
            </a:r>
            <a:r>
              <a:rPr lang="fr-CH" sz="2000" dirty="0" err="1" smtClean="0"/>
              <a:t>é</a:t>
            </a:r>
            <a:r>
              <a:rPr lang="en-US" sz="2000" dirty="0" err="1" smtClean="0"/>
              <a:t>cialis</a:t>
            </a:r>
            <a:r>
              <a:rPr lang="fr-CH" sz="2000" dirty="0" err="1" smtClean="0"/>
              <a:t>ée</a:t>
            </a:r>
            <a:r>
              <a:rPr lang="en-US" sz="2000" dirty="0" smtClean="0"/>
              <a:t>s)</a:t>
            </a:r>
          </a:p>
          <a:p>
            <a:pPr lvl="1"/>
            <a:r>
              <a:rPr lang="en-US" sz="2000" dirty="0" smtClean="0"/>
              <a:t>CMO pour la r</a:t>
            </a:r>
            <a:r>
              <a:rPr lang="fr-CH" sz="2000" dirty="0" smtClean="0"/>
              <a:t>é</a:t>
            </a:r>
            <a:r>
              <a:rPr lang="en-US" sz="2000" dirty="0" smtClean="0"/>
              <a:t>diffusion</a:t>
            </a:r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be">
  <a:themeElements>
    <a:clrScheme name="Globe 1">
      <a:dk1>
        <a:srgbClr val="622100"/>
      </a:dk1>
      <a:lt1>
        <a:srgbClr val="FFFFFF"/>
      </a:lt1>
      <a:dk2>
        <a:srgbClr val="800000"/>
      </a:dk2>
      <a:lt2>
        <a:srgbClr val="FFFFCC"/>
      </a:lt2>
      <a:accent1>
        <a:srgbClr val="E42B00"/>
      </a:accent1>
      <a:accent2>
        <a:srgbClr val="996600"/>
      </a:accent2>
      <a:accent3>
        <a:srgbClr val="C0AAAA"/>
      </a:accent3>
      <a:accent4>
        <a:srgbClr val="DADADA"/>
      </a:accent4>
      <a:accent5>
        <a:srgbClr val="EFACAA"/>
      </a:accent5>
      <a:accent6>
        <a:srgbClr val="8A5C00"/>
      </a:accent6>
      <a:hlink>
        <a:srgbClr val="FADF6C"/>
      </a:hlink>
      <a:folHlink>
        <a:srgbClr val="FF9900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11881</TotalTime>
  <Words>746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Globe</vt:lpstr>
      <vt:lpstr>Atelier de Formation des Avocats   « Renforcement du Secteur Audiovisuel au Sénégal et dans Certains Pays d’Afrique »  Saly – 13-14 Mars, 2015   </vt:lpstr>
      <vt:lpstr>Le Droit d’Auteur et le Processus de Réalisation des Films</vt:lpstr>
      <vt:lpstr>Le Droit d’Auteur et le Processus de Réalisation des Films</vt:lpstr>
      <vt:lpstr>Le Droit d’Auteur et le Processus de Réalisation des Films</vt:lpstr>
      <vt:lpstr>Le Droit d’Auteur et le Processus de Réalisation des Films</vt:lpstr>
      <vt:lpstr>Le Droit d’Auteur et le Processus de Réalisation des Films</vt:lpstr>
      <vt:lpstr>Chronologique:  Accords et Responsabilités</vt:lpstr>
      <vt:lpstr>Comment Résoudre les Problèmes</vt:lpstr>
      <vt:lpstr>La Lutte Contre la Piraterie </vt:lpstr>
      <vt:lpstr>La Lutte Contre la Piraterie 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Leadership Academy  at the  SNU School of  Business Administration</dc:title>
  <dc:creator>Rob Aft</dc:creator>
  <cp:lastModifiedBy>Rob</cp:lastModifiedBy>
  <cp:revision>249</cp:revision>
  <dcterms:created xsi:type="dcterms:W3CDTF">2006-02-09T17:39:30Z</dcterms:created>
  <dcterms:modified xsi:type="dcterms:W3CDTF">2015-03-06T07:10:42Z</dcterms:modified>
</cp:coreProperties>
</file>