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12"/>
  </p:notesMasterIdLst>
  <p:handoutMasterIdLst>
    <p:handoutMasterId r:id="rId13"/>
  </p:handoutMasterIdLst>
  <p:sldIdLst>
    <p:sldId id="256" r:id="rId2"/>
    <p:sldId id="315" r:id="rId3"/>
    <p:sldId id="308" r:id="rId4"/>
    <p:sldId id="314" r:id="rId5"/>
    <p:sldId id="312" r:id="rId6"/>
    <p:sldId id="316" r:id="rId7"/>
    <p:sldId id="317" r:id="rId8"/>
    <p:sldId id="313" r:id="rId9"/>
    <p:sldId id="318" r:id="rId10"/>
    <p:sldId id="320"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93" autoAdjust="0"/>
  </p:normalViewPr>
  <p:slideViewPr>
    <p:cSldViewPr>
      <p:cViewPr varScale="1">
        <p:scale>
          <a:sx n="74" d="100"/>
          <a:sy n="74" d="100"/>
        </p:scale>
        <p:origin x="-126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327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327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327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6626A028-9DB4-4CD8-939B-CF45771EEE03}"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24989F-F659-4E0D-B8CE-833612E2D729}" type="datetimeFigureOut">
              <a:rPr lang="en-US" smtClean="0"/>
              <a:pPr/>
              <a:t>3/8/2015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C33AB0-3242-4E7F-A8B9-D3412A007D8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8674" name="Group 2"/>
          <p:cNvGrpSpPr>
            <a:grpSpLocks/>
          </p:cNvGrpSpPr>
          <p:nvPr/>
        </p:nvGrpSpPr>
        <p:grpSpPr bwMode="auto">
          <a:xfrm>
            <a:off x="0" y="0"/>
            <a:ext cx="9148763" cy="6851650"/>
            <a:chOff x="1" y="0"/>
            <a:chExt cx="5763" cy="4316"/>
          </a:xfrm>
        </p:grpSpPr>
        <p:sp>
          <p:nvSpPr>
            <p:cNvPr id="2867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2867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2867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grpSp>
          <p:nvGrpSpPr>
            <p:cNvPr id="28678" name="Group 6"/>
            <p:cNvGrpSpPr>
              <a:grpSpLocks/>
            </p:cNvGrpSpPr>
            <p:nvPr/>
          </p:nvGrpSpPr>
          <p:grpSpPr bwMode="auto">
            <a:xfrm>
              <a:off x="288" y="0"/>
              <a:ext cx="5098" cy="4316"/>
              <a:chOff x="288" y="0"/>
              <a:chExt cx="5098" cy="4316"/>
            </a:xfrm>
          </p:grpSpPr>
          <p:sp>
            <p:nvSpPr>
              <p:cNvPr id="28679"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8680"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8681"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8682"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8683"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8684"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8685"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8686"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8687"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8688"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8689"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8690"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8691"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grpSp>
        <p:sp>
          <p:nvSpPr>
            <p:cNvPr id="28692"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28693"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28694"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US"/>
            </a:p>
          </p:txBody>
        </p:sp>
        <p:sp>
          <p:nvSpPr>
            <p:cNvPr id="28695"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endParaRPr lang="en-US"/>
            </a:p>
          </p:txBody>
        </p:sp>
        <p:sp>
          <p:nvSpPr>
            <p:cNvPr id="28696"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endParaRPr lang="en-US"/>
            </a:p>
          </p:txBody>
        </p:sp>
        <p:sp>
          <p:nvSpPr>
            <p:cNvPr id="28697"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US"/>
            </a:p>
          </p:txBody>
        </p:sp>
        <p:sp>
          <p:nvSpPr>
            <p:cNvPr id="28698"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endParaRPr lang="en-US"/>
            </a:p>
          </p:txBody>
        </p:sp>
        <p:sp>
          <p:nvSpPr>
            <p:cNvPr id="28699"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endParaRPr lang="en-US"/>
            </a:p>
          </p:txBody>
        </p:sp>
        <p:sp>
          <p:nvSpPr>
            <p:cNvPr id="28700"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endParaRPr lang="en-US"/>
            </a:p>
          </p:txBody>
        </p:sp>
        <p:sp>
          <p:nvSpPr>
            <p:cNvPr id="28701"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endParaRPr lang="en-US"/>
            </a:p>
          </p:txBody>
        </p:sp>
        <p:sp>
          <p:nvSpPr>
            <p:cNvPr id="28702"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endParaRPr lang="en-US"/>
            </a:p>
          </p:txBody>
        </p:sp>
        <p:grpSp>
          <p:nvGrpSpPr>
            <p:cNvPr id="28703" name="Group 31"/>
            <p:cNvGrpSpPr>
              <a:grpSpLocks/>
            </p:cNvGrpSpPr>
            <p:nvPr/>
          </p:nvGrpSpPr>
          <p:grpSpPr bwMode="auto">
            <a:xfrm>
              <a:off x="1" y="392"/>
              <a:ext cx="5758" cy="1571"/>
              <a:chOff x="1" y="392"/>
              <a:chExt cx="5758" cy="1571"/>
            </a:xfrm>
          </p:grpSpPr>
          <p:sp>
            <p:nvSpPr>
              <p:cNvPr id="28704"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endParaRPr lang="en-US"/>
              </a:p>
            </p:txBody>
          </p:sp>
          <p:sp>
            <p:nvSpPr>
              <p:cNvPr id="28705"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endParaRPr lang="en-US"/>
              </a:p>
            </p:txBody>
          </p:sp>
          <p:sp>
            <p:nvSpPr>
              <p:cNvPr id="28706"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endParaRPr lang="en-US"/>
              </a:p>
            </p:txBody>
          </p:sp>
          <p:sp>
            <p:nvSpPr>
              <p:cNvPr id="28707"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endParaRPr lang="en-US"/>
              </a:p>
            </p:txBody>
          </p:sp>
          <p:sp>
            <p:nvSpPr>
              <p:cNvPr id="28708"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endParaRPr lang="en-US"/>
              </a:p>
            </p:txBody>
          </p:sp>
        </p:grpSp>
        <p:sp>
          <p:nvSpPr>
            <p:cNvPr id="28709"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endParaRPr lang="en-US"/>
            </a:p>
          </p:txBody>
        </p:sp>
        <p:sp>
          <p:nvSpPr>
            <p:cNvPr id="28710"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endParaRPr lang="en-US"/>
            </a:p>
          </p:txBody>
        </p:sp>
      </p:grpSp>
      <p:sp>
        <p:nvSpPr>
          <p:cNvPr id="28711"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28712"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8713" name="Rectangle 41"/>
          <p:cNvSpPr>
            <a:spLocks noGrp="1" noChangeArrowheads="1"/>
          </p:cNvSpPr>
          <p:nvPr>
            <p:ph type="dt" sz="quarter" idx="2"/>
          </p:nvPr>
        </p:nvSpPr>
        <p:spPr/>
        <p:txBody>
          <a:bodyPr/>
          <a:lstStyle>
            <a:lvl1pPr>
              <a:defRPr/>
            </a:lvl1pPr>
          </a:lstStyle>
          <a:p>
            <a:endParaRPr lang="en-US"/>
          </a:p>
        </p:txBody>
      </p:sp>
      <p:sp>
        <p:nvSpPr>
          <p:cNvPr id="28714" name="Rectangle 42"/>
          <p:cNvSpPr>
            <a:spLocks noGrp="1" noChangeArrowheads="1"/>
          </p:cNvSpPr>
          <p:nvPr>
            <p:ph type="ftr" sz="quarter" idx="3"/>
          </p:nvPr>
        </p:nvSpPr>
        <p:spPr/>
        <p:txBody>
          <a:bodyPr/>
          <a:lstStyle>
            <a:lvl1pPr>
              <a:defRPr/>
            </a:lvl1pPr>
          </a:lstStyle>
          <a:p>
            <a:endParaRPr lang="en-US"/>
          </a:p>
        </p:txBody>
      </p:sp>
      <p:sp>
        <p:nvSpPr>
          <p:cNvPr id="28715" name="Rectangle 43"/>
          <p:cNvSpPr>
            <a:spLocks noGrp="1" noChangeArrowheads="1"/>
          </p:cNvSpPr>
          <p:nvPr>
            <p:ph type="sldNum" sz="quarter" idx="4"/>
          </p:nvPr>
        </p:nvSpPr>
        <p:spPr/>
        <p:txBody>
          <a:bodyPr/>
          <a:lstStyle>
            <a:lvl1pPr>
              <a:defRPr/>
            </a:lvl1pPr>
          </a:lstStyle>
          <a:p>
            <a:fld id="{F11993E5-91F2-40E7-AFE3-E94D37D04F0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2208397-1A1F-43F8-9411-2A04EACA3E9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B67F458-EB0B-48E0-A253-1C816FB01375}"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3638"/>
            <a:ext cx="2133600" cy="457200"/>
          </a:xfrm>
        </p:spPr>
        <p:txBody>
          <a:bodyPr/>
          <a:lstStyle>
            <a:lvl1pPr>
              <a:defRPr/>
            </a:lvl1pPr>
          </a:lstStyle>
          <a:p>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3638"/>
            <a:ext cx="2133600" cy="457200"/>
          </a:xfrm>
        </p:spPr>
        <p:txBody>
          <a:bodyPr/>
          <a:lstStyle>
            <a:lvl1pPr>
              <a:defRPr/>
            </a:lvl1pPr>
          </a:lstStyle>
          <a:p>
            <a:fld id="{9D14781E-25F9-418D-9B8F-CB904165644E}"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4D1E4A83-FABF-451D-8FF5-09268719E5CE}"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3638"/>
            <a:ext cx="2133600" cy="457200"/>
          </a:xfrm>
        </p:spPr>
        <p:txBody>
          <a:bodyPr/>
          <a:lstStyle>
            <a:lvl1pPr>
              <a:defRPr/>
            </a:lvl1pPr>
          </a:lstStyle>
          <a:p>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3638"/>
            <a:ext cx="2133600" cy="457200"/>
          </a:xfrm>
        </p:spPr>
        <p:txBody>
          <a:bodyPr/>
          <a:lstStyle>
            <a:lvl1pPr>
              <a:defRPr/>
            </a:lvl1pPr>
          </a:lstStyle>
          <a:p>
            <a:fld id="{81C116B9-A5D5-4F3C-844F-4911D5936E8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99A0175-F675-4F51-984E-6E1D935E4E4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848F863-1BE8-4F7A-ADAA-F0B410B20E7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3EADE7E-15E1-4C2C-BEB7-EA6EDF491E4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3734CA6-031C-4167-8FCE-39A0B84191A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7132201-55B6-41BF-89B3-685629C7E50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96C986F-C8FA-4312-8BB2-D5B6A24E3A5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C136A2C-FCBD-4E9B-857C-32AEF4834CD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7336E18-6823-4199-B8D4-27A4B42B00A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27650" name="Group 2"/>
          <p:cNvGrpSpPr>
            <a:grpSpLocks/>
          </p:cNvGrpSpPr>
          <p:nvPr/>
        </p:nvGrpSpPr>
        <p:grpSpPr bwMode="auto">
          <a:xfrm>
            <a:off x="1588" y="0"/>
            <a:ext cx="9148762" cy="6851650"/>
            <a:chOff x="1" y="0"/>
            <a:chExt cx="5763" cy="4316"/>
          </a:xfrm>
        </p:grpSpPr>
        <p:sp>
          <p:nvSpPr>
            <p:cNvPr id="27651"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27652"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27653"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grpSp>
          <p:nvGrpSpPr>
            <p:cNvPr id="27654" name="Group 6"/>
            <p:cNvGrpSpPr>
              <a:grpSpLocks/>
            </p:cNvGrpSpPr>
            <p:nvPr/>
          </p:nvGrpSpPr>
          <p:grpSpPr bwMode="auto">
            <a:xfrm>
              <a:off x="288" y="0"/>
              <a:ext cx="5098" cy="4316"/>
              <a:chOff x="288" y="0"/>
              <a:chExt cx="5098" cy="4316"/>
            </a:xfrm>
          </p:grpSpPr>
          <p:sp>
            <p:nvSpPr>
              <p:cNvPr id="27655"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7656"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7657"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7658"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7659"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7660"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7661"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7662"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7663"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7664"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7665"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7666"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7667"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grpSp>
        <p:sp>
          <p:nvSpPr>
            <p:cNvPr id="27668"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27669"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27670"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US"/>
            </a:p>
          </p:txBody>
        </p:sp>
        <p:sp>
          <p:nvSpPr>
            <p:cNvPr id="27671"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endParaRPr lang="en-US"/>
            </a:p>
          </p:txBody>
        </p:sp>
        <p:sp>
          <p:nvSpPr>
            <p:cNvPr id="27672"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endParaRPr lang="en-US"/>
            </a:p>
          </p:txBody>
        </p:sp>
        <p:sp>
          <p:nvSpPr>
            <p:cNvPr id="27673"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US"/>
            </a:p>
          </p:txBody>
        </p:sp>
        <p:sp>
          <p:nvSpPr>
            <p:cNvPr id="27674"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endParaRPr lang="en-US"/>
            </a:p>
          </p:txBody>
        </p:sp>
        <p:sp>
          <p:nvSpPr>
            <p:cNvPr id="27675"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endParaRPr lang="en-US"/>
            </a:p>
          </p:txBody>
        </p:sp>
        <p:sp>
          <p:nvSpPr>
            <p:cNvPr id="27676"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endParaRPr lang="en-US"/>
            </a:p>
          </p:txBody>
        </p:sp>
        <p:sp>
          <p:nvSpPr>
            <p:cNvPr id="27677"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endParaRPr lang="en-US"/>
            </a:p>
          </p:txBody>
        </p:sp>
        <p:sp>
          <p:nvSpPr>
            <p:cNvPr id="27678"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endParaRPr lang="en-US"/>
            </a:p>
          </p:txBody>
        </p:sp>
        <p:grpSp>
          <p:nvGrpSpPr>
            <p:cNvPr id="27679" name="Group 31"/>
            <p:cNvGrpSpPr>
              <a:grpSpLocks/>
            </p:cNvGrpSpPr>
            <p:nvPr/>
          </p:nvGrpSpPr>
          <p:grpSpPr bwMode="auto">
            <a:xfrm>
              <a:off x="1" y="392"/>
              <a:ext cx="5758" cy="1571"/>
              <a:chOff x="1" y="392"/>
              <a:chExt cx="5758" cy="1571"/>
            </a:xfrm>
          </p:grpSpPr>
          <p:sp>
            <p:nvSpPr>
              <p:cNvPr id="27680"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endParaRPr lang="en-US"/>
              </a:p>
            </p:txBody>
          </p:sp>
          <p:sp>
            <p:nvSpPr>
              <p:cNvPr id="27681"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endParaRPr lang="en-US"/>
              </a:p>
            </p:txBody>
          </p:sp>
          <p:sp>
            <p:nvSpPr>
              <p:cNvPr id="27682"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endParaRPr lang="en-US"/>
              </a:p>
            </p:txBody>
          </p:sp>
          <p:sp>
            <p:nvSpPr>
              <p:cNvPr id="27683"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endParaRPr lang="en-US"/>
              </a:p>
            </p:txBody>
          </p:sp>
          <p:sp>
            <p:nvSpPr>
              <p:cNvPr id="27684"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endParaRPr lang="en-US"/>
              </a:p>
            </p:txBody>
          </p:sp>
        </p:grpSp>
        <p:sp>
          <p:nvSpPr>
            <p:cNvPr id="27685"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endParaRPr lang="en-US"/>
            </a:p>
          </p:txBody>
        </p:sp>
        <p:sp>
          <p:nvSpPr>
            <p:cNvPr id="27686"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endParaRPr lang="en-US"/>
            </a:p>
          </p:txBody>
        </p:sp>
      </p:grpSp>
      <p:sp>
        <p:nvSpPr>
          <p:cNvPr id="27687"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27688"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endParaRPr lang="en-US"/>
          </a:p>
        </p:txBody>
      </p:sp>
      <p:sp>
        <p:nvSpPr>
          <p:cNvPr id="27689"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endParaRPr lang="en-US"/>
          </a:p>
        </p:txBody>
      </p:sp>
      <p:sp>
        <p:nvSpPr>
          <p:cNvPr id="27690"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8AF8BF08-C3A1-47C3-9CC7-045C156C15EE}" type="slidenum">
              <a:rPr lang="en-US"/>
              <a:pPr/>
              <a:t>‹#›</a:t>
            </a:fld>
            <a:endParaRPr lang="en-US"/>
          </a:p>
        </p:txBody>
      </p:sp>
      <p:sp>
        <p:nvSpPr>
          <p:cNvPr id="27691"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fontAlgn="base">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ifta-online.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wipo.int/amc/fr/mediation/index.html" TargetMode="External"/><Relationship Id="rId7" Type="http://schemas.openxmlformats.org/officeDocument/2006/relationships/hyperlink" Target="http://www.wipo.int/amc/fr/domains/" TargetMode="External"/><Relationship Id="rId2" Type="http://schemas.openxmlformats.org/officeDocument/2006/relationships/hyperlink" Target="http://www.wipo.int/amc/fr/center/background.html" TargetMode="External"/><Relationship Id="rId1" Type="http://schemas.openxmlformats.org/officeDocument/2006/relationships/slideLayout" Target="../slideLayouts/slideLayout2.xml"/><Relationship Id="rId6" Type="http://schemas.openxmlformats.org/officeDocument/2006/relationships/hyperlink" Target="http://www.wipo.int/amc/fr/expert-determination/" TargetMode="External"/><Relationship Id="rId5" Type="http://schemas.openxmlformats.org/officeDocument/2006/relationships/hyperlink" Target="http://www.wipo.int/amc/fr/arbitration/what-is-exp-arb.html" TargetMode="External"/><Relationship Id="rId4" Type="http://schemas.openxmlformats.org/officeDocument/2006/relationships/hyperlink" Target="http://www.wipo.int/amc/fr/arbitration/"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wipo.int/amc/f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ifta-online.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p:txBody>
          <a:bodyPr/>
          <a:lstStyle/>
          <a:p>
            <a:r>
              <a:rPr lang="en-US" sz="4000" dirty="0" smtClean="0"/>
              <a:t>Atelier de Formation des </a:t>
            </a:r>
            <a:r>
              <a:rPr lang="en-US" sz="4000" dirty="0" err="1" smtClean="0"/>
              <a:t>Avocats</a:t>
            </a:r>
            <a:r>
              <a:rPr lang="en-US" sz="2800" dirty="0" smtClean="0"/>
              <a:t/>
            </a:r>
            <a:br>
              <a:rPr lang="en-US" sz="2800" dirty="0" smtClean="0"/>
            </a:br>
            <a:r>
              <a:rPr lang="fr-CH" sz="2800" b="1" dirty="0" smtClean="0"/>
              <a:t> </a:t>
            </a:r>
            <a:r>
              <a:rPr lang="en-US" sz="2800" dirty="0" smtClean="0"/>
              <a:t/>
            </a:r>
            <a:br>
              <a:rPr lang="en-US" sz="2800" dirty="0" smtClean="0"/>
            </a:br>
            <a:r>
              <a:rPr lang="fr-CH" sz="2800" b="1" i="1" dirty="0" smtClean="0"/>
              <a:t>« Renforcement du Secteur Audiovisuel au Sénégal et dans Certains Pays d’Afrique »</a:t>
            </a:r>
            <a:br>
              <a:rPr lang="fr-CH" sz="2800" b="1" i="1" dirty="0" smtClean="0"/>
            </a:br>
            <a:r>
              <a:rPr lang="en-US" sz="2800" dirty="0" smtClean="0"/>
              <a:t/>
            </a:r>
            <a:br>
              <a:rPr lang="en-US" sz="2800" dirty="0" smtClean="0"/>
            </a:br>
            <a:r>
              <a:rPr lang="en-US" sz="3200" b="1" cap="all" dirty="0" err="1" smtClean="0">
                <a:solidFill>
                  <a:srgbClr val="92D050"/>
                </a:solidFill>
              </a:rPr>
              <a:t>Saly</a:t>
            </a:r>
            <a:r>
              <a:rPr lang="en-US" sz="3200" b="1" cap="all" dirty="0" smtClean="0">
                <a:solidFill>
                  <a:srgbClr val="92D050"/>
                </a:solidFill>
              </a:rPr>
              <a:t> – 13-14 mars, 2015 </a:t>
            </a:r>
            <a:r>
              <a:rPr lang="en-US" sz="3200" dirty="0" smtClean="0"/>
              <a:t/>
            </a:r>
            <a:br>
              <a:rPr lang="en-US" sz="3200" dirty="0" smtClean="0"/>
            </a:br>
            <a:r>
              <a:rPr lang="en-US" sz="3200" b="1" cap="all" dirty="0" smtClean="0">
                <a:solidFill>
                  <a:srgbClr val="92D050"/>
                </a:solidFill>
              </a:rPr>
              <a:t> </a:t>
            </a:r>
            <a:endParaRPr lang="en-US" sz="4800" dirty="0"/>
          </a:p>
        </p:txBody>
      </p:sp>
      <p:sp>
        <p:nvSpPr>
          <p:cNvPr id="2051" name="Rectangle 3"/>
          <p:cNvSpPr>
            <a:spLocks noGrp="1" noChangeArrowheads="1"/>
          </p:cNvSpPr>
          <p:nvPr>
            <p:ph type="subTitle" sz="quarter" idx="1"/>
          </p:nvPr>
        </p:nvSpPr>
        <p:spPr>
          <a:xfrm>
            <a:off x="1371600" y="3505200"/>
            <a:ext cx="6400800" cy="2133600"/>
          </a:xfrm>
        </p:spPr>
        <p:txBody>
          <a:bodyPr/>
          <a:lstStyle/>
          <a:p>
            <a:r>
              <a:rPr lang="fr-CH" sz="2400" b="1" dirty="0" smtClean="0"/>
              <a:t>Thème 7</a:t>
            </a:r>
            <a:endParaRPr lang="en-US" sz="2400" dirty="0" smtClean="0"/>
          </a:p>
          <a:p>
            <a:r>
              <a:rPr lang="fr-CH" sz="2400" dirty="0" smtClean="0"/>
              <a:t>Le règlement extrajudiciaire des conflits dans le domaine audiovisuel:</a:t>
            </a:r>
          </a:p>
          <a:p>
            <a:r>
              <a:rPr lang="fr-CH" sz="2400" dirty="0" smtClean="0"/>
              <a:t>Arbitrage et Médiation internationales </a:t>
            </a:r>
            <a:endParaRPr lang="en-US" sz="2000" dirty="0" smtClean="0"/>
          </a:p>
          <a:p>
            <a:endParaRPr lang="en-US" sz="2000" dirty="0" smtClean="0"/>
          </a:p>
          <a:p>
            <a:r>
              <a:rPr lang="en-US" sz="2000" dirty="0" smtClean="0"/>
              <a:t>Rob Aft</a:t>
            </a:r>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sz="2400" dirty="0" smtClean="0"/>
              <a:t>Le règlement extrajudiciaire des conflits</a:t>
            </a:r>
            <a:endParaRPr lang="en-US" sz="2400" dirty="0"/>
          </a:p>
        </p:txBody>
      </p:sp>
      <p:sp>
        <p:nvSpPr>
          <p:cNvPr id="3" name="Content Placeholder 2"/>
          <p:cNvSpPr>
            <a:spLocks noGrp="1"/>
          </p:cNvSpPr>
          <p:nvPr>
            <p:ph idx="1"/>
          </p:nvPr>
        </p:nvSpPr>
        <p:spPr>
          <a:xfrm>
            <a:off x="457200" y="1295400"/>
            <a:ext cx="8229600" cy="4835525"/>
          </a:xfrm>
        </p:spPr>
        <p:txBody>
          <a:bodyPr/>
          <a:lstStyle/>
          <a:p>
            <a:endParaRPr lang="en-US" sz="1800" dirty="0" smtClean="0"/>
          </a:p>
          <a:p>
            <a:pPr algn="ctr">
              <a:buNone/>
            </a:pPr>
            <a:r>
              <a:rPr lang="en-US" sz="1800" dirty="0" smtClean="0"/>
              <a:t>CAS PRATIQUE 2</a:t>
            </a:r>
          </a:p>
          <a:p>
            <a:endParaRPr lang="en-US" sz="1800" dirty="0" smtClean="0"/>
          </a:p>
          <a:p>
            <a:r>
              <a:rPr lang="en-US" sz="1800" dirty="0" smtClean="0"/>
              <a:t>IFTA Arbitration No. 12-87 – Award issued on September 6, 2013</a:t>
            </a:r>
          </a:p>
          <a:p>
            <a:pPr>
              <a:buNone/>
            </a:pPr>
            <a:r>
              <a:rPr lang="en-US" sz="1800" dirty="0" smtClean="0"/>
              <a:t> </a:t>
            </a:r>
          </a:p>
          <a:p>
            <a:pPr>
              <a:buNone/>
            </a:pPr>
            <a:r>
              <a:rPr lang="en-US" sz="1800" dirty="0" smtClean="0"/>
              <a:t>	Claimants: </a:t>
            </a:r>
            <a:r>
              <a:rPr lang="en-US" sz="1800" i="1" dirty="0" smtClean="0"/>
              <a:t>Mind in Motion Entertainment, Inc. </a:t>
            </a:r>
            <a:r>
              <a:rPr lang="en-US" sz="1800" dirty="0" smtClean="0"/>
              <a:t>(Licensor)</a:t>
            </a:r>
          </a:p>
          <a:p>
            <a:pPr>
              <a:buNone/>
            </a:pPr>
            <a:r>
              <a:rPr lang="en-US" sz="1800" dirty="0" smtClean="0"/>
              <a:t>	Respondents: </a:t>
            </a:r>
            <a:r>
              <a:rPr lang="en-US" sz="1800" i="1" dirty="0" smtClean="0"/>
              <a:t>GK Films, LLC, Parlay Films, LLC (Sales Agents)</a:t>
            </a:r>
          </a:p>
          <a:p>
            <a:pPr>
              <a:buNone/>
            </a:pPr>
            <a:r>
              <a:rPr lang="en-US" sz="1800" dirty="0" smtClean="0"/>
              <a:t>	Arbitrator: Roy G. Rifkin, Esq.</a:t>
            </a:r>
          </a:p>
          <a:p>
            <a:pPr>
              <a:buNone/>
            </a:pPr>
            <a:r>
              <a:rPr lang="en-US" sz="1800" dirty="0" smtClean="0"/>
              <a:t>	Re:  LITTLE MURDER – Feature Film</a:t>
            </a:r>
          </a:p>
          <a:p>
            <a:pPr>
              <a:buNone/>
            </a:pPr>
            <a:endParaRPr lang="en-US" sz="1800" dirty="0" smtClean="0"/>
          </a:p>
          <a:p>
            <a:pPr>
              <a:buNone/>
            </a:pPr>
            <a:r>
              <a:rPr lang="en-US" sz="1800" dirty="0" smtClean="0"/>
              <a:t>	The Final Award found that Claimant failed to substantiate its claims of fraud and negligent misrepresentation against Respondents. </a:t>
            </a:r>
          </a:p>
          <a:p>
            <a:pPr>
              <a:buNone/>
            </a:pPr>
            <a:endParaRPr lang="en-US" sz="1800" dirty="0" smtClean="0"/>
          </a:p>
          <a:p>
            <a:pPr>
              <a:buNone/>
            </a:pPr>
            <a:r>
              <a:rPr lang="en-US" sz="1800" dirty="0" smtClean="0"/>
              <a:t>Source:  </a:t>
            </a:r>
            <a:r>
              <a:rPr lang="en-US" sz="1800" dirty="0" smtClean="0">
                <a:hlinkClick r:id="rId2"/>
              </a:rPr>
              <a:t>www.ifta-online.org</a:t>
            </a:r>
            <a:r>
              <a:rPr lang="en-US" sz="1800" dirty="0" smtClean="0"/>
              <a:t> – Services/Arbitration/Recent Decisions</a:t>
            </a:r>
            <a:br>
              <a:rPr lang="en-US" sz="1800" dirty="0" smtClean="0"/>
            </a:br>
            <a:endParaRPr lang="en-US" sz="1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sz="2400" dirty="0" smtClean="0"/>
              <a:t>Le règlement extrajudiciaire des conflits</a:t>
            </a:r>
            <a:endParaRPr lang="en-US" sz="2400" dirty="0"/>
          </a:p>
        </p:txBody>
      </p:sp>
      <p:sp>
        <p:nvSpPr>
          <p:cNvPr id="3" name="Content Placeholder 2"/>
          <p:cNvSpPr>
            <a:spLocks noGrp="1"/>
          </p:cNvSpPr>
          <p:nvPr>
            <p:ph idx="1"/>
          </p:nvPr>
        </p:nvSpPr>
        <p:spPr/>
        <p:txBody>
          <a:bodyPr/>
          <a:lstStyle/>
          <a:p>
            <a:r>
              <a:rPr lang="en-US" dirty="0" smtClean="0"/>
              <a:t>R</a:t>
            </a:r>
            <a:r>
              <a:rPr lang="fr-FR" dirty="0" smtClean="0"/>
              <a:t>è</a:t>
            </a:r>
            <a:r>
              <a:rPr lang="en-US" dirty="0" err="1" smtClean="0"/>
              <a:t>glement</a:t>
            </a:r>
            <a:r>
              <a:rPr lang="en-US" dirty="0" smtClean="0"/>
              <a:t> des </a:t>
            </a:r>
            <a:r>
              <a:rPr lang="en-US" dirty="0" err="1" smtClean="0"/>
              <a:t>Conflits</a:t>
            </a:r>
            <a:r>
              <a:rPr lang="en-US" dirty="0" smtClean="0"/>
              <a:t> Change </a:t>
            </a:r>
            <a:r>
              <a:rPr lang="en-US" dirty="0" err="1" smtClean="0"/>
              <a:t>Selon</a:t>
            </a:r>
            <a:r>
              <a:rPr lang="en-US" dirty="0" smtClean="0"/>
              <a:t> le </a:t>
            </a:r>
            <a:r>
              <a:rPr lang="en-US" dirty="0" err="1" smtClean="0"/>
              <a:t>Th</a:t>
            </a:r>
            <a:r>
              <a:rPr lang="fr-FR" dirty="0" smtClean="0"/>
              <a:t>è</a:t>
            </a:r>
            <a:r>
              <a:rPr lang="en-US" dirty="0" smtClean="0"/>
              <a:t>me</a:t>
            </a:r>
          </a:p>
          <a:p>
            <a:pPr lvl="1"/>
            <a:r>
              <a:rPr lang="en-US" dirty="0" err="1" smtClean="0"/>
              <a:t>Châine</a:t>
            </a:r>
            <a:r>
              <a:rPr lang="en-US" dirty="0" smtClean="0"/>
              <a:t> de </a:t>
            </a:r>
            <a:r>
              <a:rPr lang="en-US" dirty="0" err="1" smtClean="0"/>
              <a:t>Droits</a:t>
            </a:r>
            <a:r>
              <a:rPr lang="en-US" dirty="0" smtClean="0"/>
              <a:t>, Travail, Production, Distribution</a:t>
            </a:r>
          </a:p>
          <a:p>
            <a:pPr lvl="1"/>
            <a:r>
              <a:rPr lang="en-US" dirty="0" smtClean="0"/>
              <a:t>Forum, </a:t>
            </a:r>
            <a:r>
              <a:rPr lang="en-US" dirty="0" err="1" smtClean="0"/>
              <a:t>Syst</a:t>
            </a:r>
            <a:r>
              <a:rPr lang="fr-FR" dirty="0" smtClean="0"/>
              <a:t>è</a:t>
            </a:r>
            <a:r>
              <a:rPr lang="en-US" dirty="0" smtClean="0"/>
              <a:t>me L</a:t>
            </a:r>
            <a:r>
              <a:rPr lang="fr-CH" dirty="0" smtClean="0"/>
              <a:t>é</a:t>
            </a:r>
            <a:r>
              <a:rPr lang="en-US" dirty="0" smtClean="0"/>
              <a:t>gal, Ex</a:t>
            </a:r>
            <a:r>
              <a:rPr lang="fr-CH" dirty="0" smtClean="0"/>
              <a:t>é</a:t>
            </a:r>
            <a:r>
              <a:rPr lang="en-US" dirty="0" err="1" smtClean="0"/>
              <a:t>cutabilit</a:t>
            </a:r>
            <a:r>
              <a:rPr lang="fr-CH" dirty="0" smtClean="0"/>
              <a:t>é</a:t>
            </a:r>
            <a:endParaRPr lang="en-US" dirty="0" smtClean="0"/>
          </a:p>
          <a:p>
            <a:pPr lvl="1"/>
            <a:r>
              <a:rPr lang="en-US" dirty="0" err="1" smtClean="0"/>
              <a:t>Assureurs</a:t>
            </a:r>
            <a:r>
              <a:rPr lang="en-US" dirty="0" smtClean="0"/>
              <a:t> </a:t>
            </a:r>
            <a:r>
              <a:rPr lang="en-US" dirty="0" err="1" smtClean="0"/>
              <a:t>peuvent</a:t>
            </a:r>
            <a:r>
              <a:rPr lang="en-US" dirty="0" smtClean="0"/>
              <a:t> </a:t>
            </a:r>
            <a:r>
              <a:rPr lang="en-US" dirty="0" err="1" smtClean="0"/>
              <a:t>être</a:t>
            </a:r>
            <a:r>
              <a:rPr lang="en-US" dirty="0" smtClean="0"/>
              <a:t> </a:t>
            </a:r>
            <a:r>
              <a:rPr lang="en-US" dirty="0" err="1" smtClean="0"/>
              <a:t>dans</a:t>
            </a:r>
            <a:r>
              <a:rPr lang="en-US" dirty="0" smtClean="0"/>
              <a:t> le </a:t>
            </a:r>
            <a:r>
              <a:rPr lang="en-US" dirty="0" err="1" smtClean="0"/>
              <a:t>jeu</a:t>
            </a:r>
            <a:endParaRPr lang="en-US" dirty="0" smtClean="0"/>
          </a:p>
          <a:p>
            <a:pPr lvl="1"/>
            <a:r>
              <a:rPr lang="en-US" dirty="0" smtClean="0"/>
              <a:t>Les </a:t>
            </a:r>
            <a:r>
              <a:rPr lang="en-US" dirty="0" err="1" smtClean="0"/>
              <a:t>Syndicâts</a:t>
            </a:r>
            <a:r>
              <a:rPr lang="en-US" dirty="0" smtClean="0"/>
              <a:t> </a:t>
            </a:r>
            <a:r>
              <a:rPr lang="en-US" dirty="0" err="1" smtClean="0"/>
              <a:t>ont</a:t>
            </a:r>
            <a:r>
              <a:rPr lang="en-US" dirty="0" smtClean="0"/>
              <a:t> </a:t>
            </a:r>
            <a:r>
              <a:rPr lang="en-US" dirty="0" err="1" smtClean="0"/>
              <a:t>souvent</a:t>
            </a:r>
            <a:r>
              <a:rPr lang="en-US" dirty="0" smtClean="0"/>
              <a:t> </a:t>
            </a:r>
            <a:r>
              <a:rPr lang="en-US" dirty="0" err="1" smtClean="0"/>
              <a:t>leur</a:t>
            </a:r>
            <a:r>
              <a:rPr lang="en-US" dirty="0" smtClean="0"/>
              <a:t> </a:t>
            </a:r>
            <a:r>
              <a:rPr lang="en-US" dirty="0" err="1" smtClean="0"/>
              <a:t>propre</a:t>
            </a:r>
            <a:r>
              <a:rPr lang="en-US" dirty="0" smtClean="0"/>
              <a:t> r</a:t>
            </a:r>
            <a:r>
              <a:rPr lang="fr-FR" dirty="0" smtClean="0"/>
              <a:t>è</a:t>
            </a:r>
            <a:r>
              <a:rPr lang="en-US" dirty="0" err="1" smtClean="0"/>
              <a:t>glementation</a:t>
            </a:r>
            <a:endParaRPr lang="en-US" dirty="0" smtClean="0"/>
          </a:p>
          <a:p>
            <a:pPr lvl="1">
              <a:buNone/>
            </a:pP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sz="2400" dirty="0" smtClean="0"/>
              <a:t>Le règlement extrajudiciaire des conflits</a:t>
            </a:r>
            <a:endParaRPr lang="en-US" sz="2400" dirty="0"/>
          </a:p>
        </p:txBody>
      </p:sp>
      <p:sp>
        <p:nvSpPr>
          <p:cNvPr id="3" name="Content Placeholder 2"/>
          <p:cNvSpPr>
            <a:spLocks noGrp="1"/>
          </p:cNvSpPr>
          <p:nvPr>
            <p:ph idx="1"/>
          </p:nvPr>
        </p:nvSpPr>
        <p:spPr/>
        <p:txBody>
          <a:bodyPr/>
          <a:lstStyle/>
          <a:p>
            <a:r>
              <a:rPr lang="en-US" dirty="0" smtClean="0"/>
              <a:t>Bien </a:t>
            </a:r>
            <a:r>
              <a:rPr lang="en-US" dirty="0" err="1" smtClean="0"/>
              <a:t>Choisir</a:t>
            </a:r>
            <a:r>
              <a:rPr lang="en-US" dirty="0" smtClean="0"/>
              <a:t> </a:t>
            </a:r>
            <a:r>
              <a:rPr lang="en-US" dirty="0" err="1" smtClean="0"/>
              <a:t>v</a:t>
            </a:r>
            <a:r>
              <a:rPr lang="en-US" smtClean="0"/>
              <a:t>os</a:t>
            </a:r>
            <a:r>
              <a:rPr lang="en-US" dirty="0" smtClean="0"/>
              <a:t> </a:t>
            </a:r>
            <a:r>
              <a:rPr lang="en-US" dirty="0" smtClean="0"/>
              <a:t>Part</a:t>
            </a:r>
            <a:r>
              <a:rPr lang="fr-CH" dirty="0" smtClean="0"/>
              <a:t>e</a:t>
            </a:r>
            <a:r>
              <a:rPr lang="en-US" dirty="0" err="1" smtClean="0"/>
              <a:t>naires</a:t>
            </a:r>
            <a:endParaRPr lang="en-US" dirty="0" smtClean="0"/>
          </a:p>
          <a:p>
            <a:pPr>
              <a:buNone/>
            </a:pPr>
            <a:endParaRPr lang="en-US" dirty="0" smtClean="0"/>
          </a:p>
          <a:p>
            <a:pPr lvl="1"/>
            <a:r>
              <a:rPr lang="en-US" dirty="0" smtClean="0"/>
              <a:t>Production</a:t>
            </a:r>
          </a:p>
          <a:p>
            <a:pPr lvl="1">
              <a:buNone/>
            </a:pPr>
            <a:endParaRPr lang="en-US" dirty="0" smtClean="0"/>
          </a:p>
          <a:p>
            <a:pPr lvl="1"/>
            <a:r>
              <a:rPr lang="en-US" dirty="0" smtClean="0"/>
              <a:t>Distribution</a:t>
            </a:r>
          </a:p>
          <a:p>
            <a:pPr lvl="1">
              <a:buNone/>
            </a:pPr>
            <a:endParaRPr lang="en-US" dirty="0" smtClean="0"/>
          </a:p>
          <a:p>
            <a:pPr lvl="1"/>
            <a:r>
              <a:rPr lang="en-US" dirty="0" smtClean="0"/>
              <a:t>Finance</a:t>
            </a:r>
          </a:p>
          <a:p>
            <a:pPr lvl="1"/>
            <a:endParaRPr lang="en-US" dirty="0" smtClean="0"/>
          </a:p>
          <a:p>
            <a:pPr lvl="1"/>
            <a:r>
              <a:rPr lang="en-US" dirty="0" smtClean="0"/>
              <a:t>L</a:t>
            </a:r>
            <a:r>
              <a:rPr lang="fr-CH" dirty="0" smtClean="0"/>
              <a:t>é</a:t>
            </a:r>
            <a:r>
              <a:rPr lang="en-US" dirty="0" smtClean="0"/>
              <a:t>gal</a:t>
            </a:r>
          </a:p>
          <a:p>
            <a:pPr lvl="1">
              <a:buNone/>
            </a:pP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sz="2400" dirty="0" smtClean="0"/>
              <a:t>Le règlement extrajudiciaire des conflits</a:t>
            </a:r>
            <a:endParaRPr lang="en-US" sz="2400" dirty="0"/>
          </a:p>
        </p:txBody>
      </p:sp>
      <p:sp>
        <p:nvSpPr>
          <p:cNvPr id="3" name="Content Placeholder 2"/>
          <p:cNvSpPr>
            <a:spLocks noGrp="1"/>
          </p:cNvSpPr>
          <p:nvPr>
            <p:ph idx="1"/>
          </p:nvPr>
        </p:nvSpPr>
        <p:spPr>
          <a:xfrm>
            <a:off x="457200" y="1600200"/>
            <a:ext cx="8382000" cy="4530725"/>
          </a:xfrm>
        </p:spPr>
        <p:txBody>
          <a:bodyPr/>
          <a:lstStyle/>
          <a:p>
            <a:r>
              <a:rPr lang="en-US" sz="2400" dirty="0" err="1" smtClean="0"/>
              <a:t>Conflits</a:t>
            </a:r>
            <a:r>
              <a:rPr lang="en-US" sz="2400" dirty="0" smtClean="0"/>
              <a:t> </a:t>
            </a:r>
            <a:r>
              <a:rPr lang="en-US" sz="2400" dirty="0" err="1" smtClean="0"/>
              <a:t>Habituels</a:t>
            </a:r>
            <a:r>
              <a:rPr lang="en-US" sz="2400" dirty="0" smtClean="0"/>
              <a:t> </a:t>
            </a:r>
            <a:r>
              <a:rPr lang="en-US" sz="2400" dirty="0" err="1" smtClean="0"/>
              <a:t>autour</a:t>
            </a:r>
            <a:r>
              <a:rPr lang="en-US" sz="2400" dirty="0" smtClean="0"/>
              <a:t> de </a:t>
            </a:r>
            <a:r>
              <a:rPr lang="en-US" sz="2400" dirty="0" err="1" smtClean="0"/>
              <a:t>Droits</a:t>
            </a:r>
            <a:r>
              <a:rPr lang="en-US" sz="2400" dirty="0" smtClean="0"/>
              <a:t> </a:t>
            </a:r>
            <a:r>
              <a:rPr lang="en-US" sz="2400" dirty="0" err="1" smtClean="0"/>
              <a:t>d’Auteur</a:t>
            </a:r>
            <a:r>
              <a:rPr lang="en-US" sz="2400" dirty="0" smtClean="0"/>
              <a:t>:</a:t>
            </a:r>
          </a:p>
          <a:p>
            <a:pPr lvl="1"/>
            <a:r>
              <a:rPr lang="en-US" sz="2400" dirty="0" smtClean="0"/>
              <a:t>Disputes </a:t>
            </a:r>
            <a:r>
              <a:rPr lang="en-US" sz="2400" dirty="0" err="1" smtClean="0"/>
              <a:t>ou</a:t>
            </a:r>
            <a:r>
              <a:rPr lang="en-US" sz="2400" dirty="0" smtClean="0"/>
              <a:t> questions de </a:t>
            </a:r>
            <a:r>
              <a:rPr lang="en-US" sz="2400" dirty="0" err="1" smtClean="0"/>
              <a:t>propri</a:t>
            </a:r>
            <a:r>
              <a:rPr lang="fr-CH" sz="2400" dirty="0" smtClean="0"/>
              <a:t>é</a:t>
            </a:r>
            <a:r>
              <a:rPr lang="en-US" sz="2400" dirty="0" smtClean="0"/>
              <a:t>t</a:t>
            </a:r>
            <a:r>
              <a:rPr lang="fr-CH" sz="2400" dirty="0" smtClean="0"/>
              <a:t>é</a:t>
            </a:r>
            <a:endParaRPr lang="en-US" sz="2400" dirty="0" smtClean="0"/>
          </a:p>
          <a:p>
            <a:pPr lvl="1"/>
            <a:r>
              <a:rPr lang="en-US" sz="2400" dirty="0" smtClean="0"/>
              <a:t>D</a:t>
            </a:r>
            <a:r>
              <a:rPr lang="fr-CH" sz="2400" dirty="0" smtClean="0"/>
              <a:t>é</a:t>
            </a:r>
            <a:r>
              <a:rPr lang="en-US" sz="2400" dirty="0" err="1" smtClean="0"/>
              <a:t>faut</a:t>
            </a:r>
            <a:r>
              <a:rPr lang="en-US" sz="2400" dirty="0" smtClean="0"/>
              <a:t> </a:t>
            </a:r>
            <a:r>
              <a:rPr lang="en-US" sz="2400" dirty="0" err="1" smtClean="0"/>
              <a:t>d’adh</a:t>
            </a:r>
            <a:r>
              <a:rPr lang="fr-CH" sz="2400" dirty="0" smtClean="0"/>
              <a:t>é</a:t>
            </a:r>
            <a:r>
              <a:rPr lang="en-US" sz="2400" dirty="0" err="1" smtClean="0"/>
              <a:t>rer</a:t>
            </a:r>
            <a:r>
              <a:rPr lang="en-US" sz="2400" dirty="0" smtClean="0"/>
              <a:t> aux </a:t>
            </a:r>
            <a:r>
              <a:rPr lang="en-US" sz="2400" dirty="0" err="1" smtClean="0"/>
              <a:t>termes</a:t>
            </a:r>
            <a:r>
              <a:rPr lang="en-US" sz="2400" dirty="0" smtClean="0"/>
              <a:t> </a:t>
            </a:r>
            <a:r>
              <a:rPr lang="en-US" sz="2400" dirty="0" err="1" smtClean="0"/>
              <a:t>contractuelles</a:t>
            </a:r>
            <a:endParaRPr lang="en-US" sz="2400" dirty="0" smtClean="0"/>
          </a:p>
          <a:p>
            <a:pPr lvl="1"/>
            <a:r>
              <a:rPr lang="en-US" sz="2400" dirty="0" smtClean="0"/>
              <a:t>Distribution contraire aux </a:t>
            </a:r>
            <a:r>
              <a:rPr lang="en-US" sz="2400" dirty="0" err="1" smtClean="0"/>
              <a:t>termes</a:t>
            </a:r>
            <a:r>
              <a:rPr lang="en-US" sz="2400" dirty="0" smtClean="0"/>
              <a:t> </a:t>
            </a:r>
            <a:r>
              <a:rPr lang="en-US" sz="2400" dirty="0" err="1" smtClean="0"/>
              <a:t>contractuelles</a:t>
            </a:r>
            <a:endParaRPr lang="en-US" sz="2400" dirty="0" smtClean="0"/>
          </a:p>
          <a:p>
            <a:pPr lvl="2"/>
            <a:r>
              <a:rPr lang="en-US" dirty="0" smtClean="0"/>
              <a:t>Sortie pr</a:t>
            </a:r>
            <a:r>
              <a:rPr lang="fr-CH" dirty="0" smtClean="0"/>
              <a:t>é</a:t>
            </a:r>
            <a:r>
              <a:rPr lang="en-US" dirty="0" err="1" smtClean="0"/>
              <a:t>coce</a:t>
            </a:r>
            <a:r>
              <a:rPr lang="en-US" dirty="0" smtClean="0"/>
              <a:t> </a:t>
            </a:r>
            <a:r>
              <a:rPr lang="en-US" dirty="0" err="1" smtClean="0"/>
              <a:t>selon</a:t>
            </a:r>
            <a:r>
              <a:rPr lang="en-US" dirty="0" smtClean="0"/>
              <a:t> le m</a:t>
            </a:r>
            <a:r>
              <a:rPr lang="fr-CH" dirty="0" smtClean="0"/>
              <a:t>é</a:t>
            </a:r>
            <a:r>
              <a:rPr lang="en-US" dirty="0" err="1" smtClean="0"/>
              <a:t>dia</a:t>
            </a:r>
            <a:r>
              <a:rPr lang="en-US" dirty="0" smtClean="0"/>
              <a:t>/</a:t>
            </a:r>
            <a:r>
              <a:rPr lang="en-US" dirty="0" err="1" smtClean="0"/>
              <a:t>plateforme</a:t>
            </a:r>
            <a:endParaRPr lang="en-US" dirty="0" smtClean="0"/>
          </a:p>
          <a:p>
            <a:pPr lvl="2"/>
            <a:r>
              <a:rPr lang="en-US" dirty="0" smtClean="0"/>
              <a:t>Sortie </a:t>
            </a:r>
            <a:r>
              <a:rPr lang="en-US" dirty="0" err="1" smtClean="0"/>
              <a:t>sur</a:t>
            </a:r>
            <a:r>
              <a:rPr lang="en-US" dirty="0" smtClean="0"/>
              <a:t> un </a:t>
            </a:r>
            <a:r>
              <a:rPr lang="en-US" dirty="0" err="1" smtClean="0"/>
              <a:t>plateforme</a:t>
            </a:r>
            <a:r>
              <a:rPr lang="en-US" dirty="0" smtClean="0"/>
              <a:t> non-</a:t>
            </a:r>
            <a:r>
              <a:rPr lang="en-US" dirty="0" err="1" smtClean="0"/>
              <a:t>autoris</a:t>
            </a:r>
            <a:r>
              <a:rPr lang="fr-CH" dirty="0" smtClean="0"/>
              <a:t>é</a:t>
            </a:r>
            <a:endParaRPr lang="en-US" dirty="0" smtClean="0"/>
          </a:p>
          <a:p>
            <a:pPr lvl="1"/>
            <a:r>
              <a:rPr lang="en-US" sz="2400" dirty="0" smtClean="0"/>
              <a:t>Non-</a:t>
            </a:r>
            <a:r>
              <a:rPr lang="en-US" sz="2400" dirty="0" err="1" smtClean="0"/>
              <a:t>conformit</a:t>
            </a:r>
            <a:r>
              <a:rPr lang="fr-CH" sz="2400" dirty="0" smtClean="0"/>
              <a:t>é</a:t>
            </a:r>
            <a:r>
              <a:rPr lang="en-US" sz="2400" dirty="0" smtClean="0"/>
              <a:t> avec les </a:t>
            </a:r>
            <a:r>
              <a:rPr lang="en-US" sz="2400" dirty="0" err="1" smtClean="0"/>
              <a:t>termes</a:t>
            </a:r>
            <a:r>
              <a:rPr lang="en-US" sz="2400" dirty="0" smtClean="0"/>
              <a:t> </a:t>
            </a:r>
            <a:r>
              <a:rPr lang="en-US" sz="2400" dirty="0" err="1" smtClean="0"/>
              <a:t>contractuelles</a:t>
            </a:r>
            <a:endParaRPr lang="en-US" sz="2400" dirty="0" smtClean="0"/>
          </a:p>
          <a:p>
            <a:pPr lvl="2"/>
            <a:r>
              <a:rPr lang="en-US" dirty="0" smtClean="0"/>
              <a:t>D</a:t>
            </a:r>
            <a:r>
              <a:rPr lang="fr-CH" dirty="0" smtClean="0"/>
              <a:t>é</a:t>
            </a:r>
            <a:r>
              <a:rPr lang="en-US" dirty="0" err="1" smtClean="0"/>
              <a:t>faut</a:t>
            </a:r>
            <a:r>
              <a:rPr lang="en-US" dirty="0" smtClean="0"/>
              <a:t> de </a:t>
            </a:r>
            <a:r>
              <a:rPr lang="en-US" dirty="0" err="1" smtClean="0"/>
              <a:t>paiement</a:t>
            </a:r>
            <a:endParaRPr lang="en-US" dirty="0" smtClean="0"/>
          </a:p>
          <a:p>
            <a:pPr lvl="2"/>
            <a:r>
              <a:rPr lang="en-US" dirty="0" smtClean="0"/>
              <a:t>D</a:t>
            </a:r>
            <a:r>
              <a:rPr lang="fr-CH" dirty="0" smtClean="0"/>
              <a:t>é</a:t>
            </a:r>
            <a:r>
              <a:rPr lang="en-US" dirty="0" err="1" smtClean="0"/>
              <a:t>faut</a:t>
            </a:r>
            <a:r>
              <a:rPr lang="en-US" dirty="0" smtClean="0"/>
              <a:t> de </a:t>
            </a:r>
            <a:r>
              <a:rPr lang="en-US" dirty="0" err="1" smtClean="0"/>
              <a:t>livraison</a:t>
            </a:r>
            <a:r>
              <a:rPr lang="en-US" dirty="0" smtClean="0"/>
              <a:t> de mat</a:t>
            </a:r>
            <a:r>
              <a:rPr lang="fr-CH" dirty="0" smtClean="0"/>
              <a:t>é</a:t>
            </a:r>
            <a:r>
              <a:rPr lang="en-US" dirty="0" err="1" smtClean="0"/>
              <a:t>riels</a:t>
            </a:r>
            <a:r>
              <a:rPr lang="en-US" dirty="0" smtClean="0"/>
              <a:t> r</a:t>
            </a:r>
            <a:r>
              <a:rPr lang="fr-CH" dirty="0" smtClean="0"/>
              <a:t>é</a:t>
            </a:r>
            <a:r>
              <a:rPr lang="en-US" dirty="0" err="1" smtClean="0"/>
              <a:t>quis</a:t>
            </a:r>
            <a:endParaRPr lang="en-US" dirty="0" smtClean="0"/>
          </a:p>
          <a:p>
            <a:pPr lvl="2"/>
            <a:r>
              <a:rPr lang="en-US" dirty="0" smtClean="0"/>
              <a:t>D</a:t>
            </a:r>
            <a:r>
              <a:rPr lang="fr-CH" dirty="0" smtClean="0"/>
              <a:t>é</a:t>
            </a:r>
            <a:r>
              <a:rPr lang="en-US" dirty="0" err="1" smtClean="0"/>
              <a:t>faut</a:t>
            </a:r>
            <a:r>
              <a:rPr lang="en-US" dirty="0" smtClean="0"/>
              <a:t> de </a:t>
            </a:r>
            <a:r>
              <a:rPr lang="en-US" dirty="0" err="1" smtClean="0"/>
              <a:t>comptabilit</a:t>
            </a:r>
            <a:r>
              <a:rPr lang="fr-CH" dirty="0" smtClean="0"/>
              <a:t>é</a:t>
            </a: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sz="2400" dirty="0" smtClean="0"/>
              <a:t>Le règlement extrajudiciaire des conflits</a:t>
            </a:r>
            <a:endParaRPr lang="en-US" sz="2400" dirty="0"/>
          </a:p>
        </p:txBody>
      </p:sp>
      <p:sp>
        <p:nvSpPr>
          <p:cNvPr id="3" name="Content Placeholder 2"/>
          <p:cNvSpPr>
            <a:spLocks noGrp="1"/>
          </p:cNvSpPr>
          <p:nvPr>
            <p:ph idx="1"/>
          </p:nvPr>
        </p:nvSpPr>
        <p:spPr>
          <a:xfrm>
            <a:off x="457200" y="1143000"/>
            <a:ext cx="8382000" cy="4987925"/>
          </a:xfrm>
        </p:spPr>
        <p:txBody>
          <a:bodyPr/>
          <a:lstStyle/>
          <a:p>
            <a:endParaRPr lang="fr-FR" sz="2000" dirty="0" smtClean="0"/>
          </a:p>
          <a:p>
            <a:r>
              <a:rPr lang="fr-FR" sz="2400" dirty="0" smtClean="0"/>
              <a:t>Le </a:t>
            </a:r>
            <a:r>
              <a:rPr lang="fr-FR" sz="2400" dirty="0" smtClean="0">
                <a:hlinkClick r:id="rId2" action="ppaction://hlinkfile"/>
              </a:rPr>
              <a:t>Centre d’arbitrage et de médiation de l’OMPI</a:t>
            </a:r>
            <a:endParaRPr lang="fr-FR" sz="2400" dirty="0" smtClean="0"/>
          </a:p>
          <a:p>
            <a:pPr lvl="1"/>
            <a:r>
              <a:rPr lang="fr-FR" sz="2000" dirty="0" smtClean="0"/>
              <a:t>Une institution de règlement extrajudiciaire des litiges neutre, internationale et sans but lucratif qui propose des procédures de règlement des litiges rapides et économiques. </a:t>
            </a:r>
          </a:p>
          <a:p>
            <a:pPr lvl="1"/>
            <a:endParaRPr lang="fr-FR" sz="2000" dirty="0" smtClean="0"/>
          </a:p>
          <a:p>
            <a:pPr lvl="1"/>
            <a:r>
              <a:rPr lang="fr-FR" sz="2000" dirty="0" smtClean="0"/>
              <a:t>Les procédures de </a:t>
            </a:r>
            <a:r>
              <a:rPr lang="fr-FR" sz="2000" dirty="0" smtClean="0">
                <a:hlinkClick r:id="rId3" action="ppaction://hlinkfile"/>
              </a:rPr>
              <a:t>médiation</a:t>
            </a:r>
            <a:r>
              <a:rPr lang="fr-FR" sz="2000" dirty="0" smtClean="0"/>
              <a:t>, d'</a:t>
            </a:r>
            <a:r>
              <a:rPr lang="fr-FR" sz="2000" dirty="0" smtClean="0">
                <a:hlinkClick r:id="rId4" action="ppaction://hlinkfile"/>
              </a:rPr>
              <a:t>arbitrage</a:t>
            </a:r>
            <a:r>
              <a:rPr lang="fr-FR" sz="2000" dirty="0" smtClean="0"/>
              <a:t>, d'</a:t>
            </a:r>
            <a:r>
              <a:rPr lang="fr-FR" sz="2000" dirty="0" smtClean="0">
                <a:hlinkClick r:id="rId5" action="ppaction://hlinkfile"/>
              </a:rPr>
              <a:t>arbitrage accéléré</a:t>
            </a:r>
            <a:r>
              <a:rPr lang="fr-FR" sz="2000" dirty="0" smtClean="0"/>
              <a:t>, et d'</a:t>
            </a:r>
            <a:r>
              <a:rPr lang="fr-FR" sz="2000" dirty="0" smtClean="0">
                <a:hlinkClick r:id="rId6" action="ppaction://hlinkfile"/>
              </a:rPr>
              <a:t>expertise</a:t>
            </a:r>
            <a:r>
              <a:rPr lang="fr-FR" sz="2000" dirty="0" smtClean="0"/>
              <a:t> de l’OMPI permettent aux parties privées de régler efficacement leurs litiges nationaux ou transfrontières en matière de propriété intellectuelle et de technologie sans recourir aux tribunaux. </a:t>
            </a:r>
          </a:p>
          <a:p>
            <a:pPr lvl="1"/>
            <a:endParaRPr lang="fr-FR" sz="2000" dirty="0" smtClean="0"/>
          </a:p>
          <a:p>
            <a:pPr lvl="1"/>
            <a:r>
              <a:rPr lang="fr-FR" sz="2000" dirty="0" smtClean="0"/>
              <a:t>Le Centre offre également </a:t>
            </a:r>
            <a:r>
              <a:rPr lang="fr-FR" sz="2000" dirty="0" smtClean="0">
                <a:hlinkClick r:id="rId7" action="ppaction://hlinkfile"/>
              </a:rPr>
              <a:t>des services de règlement des litiges relatifs aux noms de domaine</a:t>
            </a:r>
            <a:r>
              <a:rPr lang="fr-FR" sz="2000" dirty="0" smtClean="0"/>
              <a:t>.</a:t>
            </a:r>
            <a:endParaRPr lang="en-US" sz="2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sz="2400" dirty="0" smtClean="0"/>
              <a:t>Le règlement extrajudiciaire des conflits</a:t>
            </a:r>
            <a:endParaRPr lang="en-US" sz="2400" dirty="0"/>
          </a:p>
        </p:txBody>
      </p:sp>
      <p:sp>
        <p:nvSpPr>
          <p:cNvPr id="3" name="Content Placeholder 2"/>
          <p:cNvSpPr>
            <a:spLocks noGrp="1"/>
          </p:cNvSpPr>
          <p:nvPr>
            <p:ph idx="1"/>
          </p:nvPr>
        </p:nvSpPr>
        <p:spPr>
          <a:xfrm>
            <a:off x="457200" y="1143000"/>
            <a:ext cx="8382000" cy="4987925"/>
          </a:xfrm>
        </p:spPr>
        <p:txBody>
          <a:bodyPr/>
          <a:lstStyle/>
          <a:p>
            <a:pPr algn="ctr">
              <a:buNone/>
            </a:pPr>
            <a:r>
              <a:rPr lang="fr-FR" sz="2400" b="1" dirty="0" smtClean="0"/>
              <a:t>Avantages des méthodes ADR</a:t>
            </a:r>
          </a:p>
          <a:p>
            <a:r>
              <a:rPr lang="fr-FR" sz="2000" b="1" i="1" dirty="0" smtClean="0"/>
              <a:t>Une procédure unique</a:t>
            </a:r>
            <a:r>
              <a:rPr lang="fr-FR" sz="2000" b="1" dirty="0" smtClean="0"/>
              <a:t>. </a:t>
            </a:r>
            <a:r>
              <a:rPr lang="fr-FR" sz="2000" dirty="0" smtClean="0"/>
              <a:t>En convenant de régler, au moyen d'une procédure unique, un litige relatif à des droits de propriété intellectuelle protégés dans différents pays, les parties s'épargnent les dépenses et difficultés liées à l'introduction d'actions judiciaires dans plusieurs juridictions et évitent le risque de résultats divergents.</a:t>
            </a:r>
          </a:p>
          <a:p>
            <a:r>
              <a:rPr lang="fr-FR" sz="2000" b="1" i="1" dirty="0" smtClean="0"/>
              <a:t>Autonomie des parties</a:t>
            </a:r>
            <a:r>
              <a:rPr lang="fr-FR" sz="2000" b="1" dirty="0" smtClean="0"/>
              <a:t>. </a:t>
            </a:r>
            <a:r>
              <a:rPr lang="fr-FR" sz="2000" dirty="0" smtClean="0"/>
              <a:t>En raison de leur nature privée, les méthodes ADR offrent aux parties davantage de maîtrise sur le déroulement de la procédure que dans le cadre d'une action en justice. Les parties peuvent choisir la législation applicable, ainsi que le lieu et la langue de la procédure. L'autonomie favorise la rapidité de la procédure, les parties étant libres de concevoir les moyens les plus efficaces pour le règlement de leur litige. Enfin, il peut en résulter une réduction importante des coûts.</a:t>
            </a:r>
          </a:p>
          <a:p>
            <a:pPr>
              <a:buNone/>
            </a:pPr>
            <a:endParaRPr lang="fr-FR" sz="20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sz="2400" dirty="0" smtClean="0"/>
              <a:t>Le règlement extrajudiciaire des conflits</a:t>
            </a:r>
            <a:endParaRPr lang="en-US" sz="2400" dirty="0"/>
          </a:p>
        </p:txBody>
      </p:sp>
      <p:sp>
        <p:nvSpPr>
          <p:cNvPr id="3" name="Content Placeholder 2"/>
          <p:cNvSpPr>
            <a:spLocks noGrp="1"/>
          </p:cNvSpPr>
          <p:nvPr>
            <p:ph idx="1"/>
          </p:nvPr>
        </p:nvSpPr>
        <p:spPr>
          <a:xfrm>
            <a:off x="457200" y="1143000"/>
            <a:ext cx="8382000" cy="4987925"/>
          </a:xfrm>
        </p:spPr>
        <p:txBody>
          <a:bodyPr/>
          <a:lstStyle/>
          <a:p>
            <a:endParaRPr lang="fr-FR" sz="2000" dirty="0" smtClean="0"/>
          </a:p>
          <a:p>
            <a:r>
              <a:rPr lang="fr-FR" sz="2400" b="1" i="1" dirty="0" smtClean="0"/>
              <a:t>Neutralité</a:t>
            </a:r>
            <a:r>
              <a:rPr lang="fr-FR" sz="2400" b="1" dirty="0" smtClean="0"/>
              <a:t>.</a:t>
            </a:r>
          </a:p>
          <a:p>
            <a:r>
              <a:rPr lang="fr-FR" sz="2400" b="1" i="1" dirty="0" smtClean="0"/>
              <a:t>Confidentialité</a:t>
            </a:r>
            <a:r>
              <a:rPr lang="fr-FR" sz="2400" b="1" dirty="0" smtClean="0"/>
              <a:t>. </a:t>
            </a:r>
          </a:p>
          <a:p>
            <a:r>
              <a:rPr lang="fr-FR" sz="2400" b="1" i="1" dirty="0" smtClean="0"/>
              <a:t>Caractère définitif des sentences</a:t>
            </a:r>
            <a:r>
              <a:rPr lang="fr-FR" sz="2400" b="1" dirty="0" smtClean="0"/>
              <a:t>. </a:t>
            </a:r>
            <a:r>
              <a:rPr lang="fr-FR" sz="2400" dirty="0" smtClean="0"/>
              <a:t>À la différence des décisions de justice, qui peuvent généralement donner lieu à une ou plusieurs procédures, les sentences arbitrales ne sont normalement pas susceptibles de recours.</a:t>
            </a:r>
          </a:p>
          <a:p>
            <a:r>
              <a:rPr lang="fr-FR" sz="2400" b="1" i="1" dirty="0" smtClean="0"/>
              <a:t>Force exécutoire des sentences</a:t>
            </a:r>
            <a:r>
              <a:rPr lang="fr-FR" sz="2400" b="1" dirty="0" smtClean="0"/>
              <a:t>. </a:t>
            </a:r>
            <a:r>
              <a:rPr lang="fr-FR" sz="2400" dirty="0" smtClean="0"/>
              <a:t>Selon la Convention des Nations Unies de 1958 dit La Convention de New York.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sz="2400" dirty="0" smtClean="0"/>
              <a:t>Le règlement extrajudiciaire des conflits</a:t>
            </a:r>
            <a:endParaRPr lang="en-US" sz="2400" dirty="0"/>
          </a:p>
        </p:txBody>
      </p:sp>
      <p:sp>
        <p:nvSpPr>
          <p:cNvPr id="3" name="Content Placeholder 2"/>
          <p:cNvSpPr>
            <a:spLocks noGrp="1"/>
          </p:cNvSpPr>
          <p:nvPr>
            <p:ph idx="1"/>
          </p:nvPr>
        </p:nvSpPr>
        <p:spPr>
          <a:xfrm>
            <a:off x="457200" y="1143000"/>
            <a:ext cx="8382000" cy="4987925"/>
          </a:xfrm>
        </p:spPr>
        <p:txBody>
          <a:bodyPr/>
          <a:lstStyle/>
          <a:p>
            <a:r>
              <a:rPr lang="en-US" sz="2000" b="1" dirty="0" smtClean="0"/>
              <a:t>Clause </a:t>
            </a:r>
            <a:r>
              <a:rPr lang="en-US" sz="2000" b="1" dirty="0" err="1" smtClean="0"/>
              <a:t>Compromissoire</a:t>
            </a:r>
            <a:r>
              <a:rPr lang="en-US" sz="2000" b="1" dirty="0" smtClean="0"/>
              <a:t> Type - Arbitrage</a:t>
            </a:r>
            <a:r>
              <a:rPr lang="en-US" sz="2000" dirty="0" smtClean="0"/>
              <a:t>  </a:t>
            </a:r>
          </a:p>
          <a:p>
            <a:pPr>
              <a:buNone/>
            </a:pPr>
            <a:r>
              <a:rPr lang="en-US" sz="2000" dirty="0" smtClean="0"/>
              <a:t>	</a:t>
            </a:r>
          </a:p>
          <a:p>
            <a:pPr>
              <a:buNone/>
            </a:pPr>
            <a:r>
              <a:rPr lang="en-US" sz="2000" dirty="0" smtClean="0"/>
              <a:t>	</a:t>
            </a:r>
            <a:r>
              <a:rPr lang="fr-FR" sz="2000" dirty="0" smtClean="0"/>
              <a:t> "Tout litige, controverse ou réclamation découlant du présent contrat et de toute modification ultérieure du présent contrat, ou s'y rapportant, et ayant trait notamment mais non exclusivement à sa formation, sa validité, ses effets obligatoires, son interprétation, son exécution, sa violation ou sa résolution, de même que toute réclamation </a:t>
            </a:r>
            <a:r>
              <a:rPr lang="fr-FR" sz="2000" dirty="0" err="1" smtClean="0"/>
              <a:t>extra-contractuelle</a:t>
            </a:r>
            <a:r>
              <a:rPr lang="fr-FR" sz="2000" dirty="0" smtClean="0"/>
              <a:t>, sera soumis, pour règlement définitif, à arbitrage conformément au Règlement d'arbitrage de l'OMPI. Le tribunal arbitral sera composé d'un arbitre unique. Le lieu de l'arbitrage sera à Dakar. La langue de la procédure d'arbitrage sera français. Il sera statué sur le litige, la controverse ou la réclamation conformément au droit </a:t>
            </a:r>
            <a:r>
              <a:rPr lang="fr-FR" sz="2000" dirty="0" err="1" smtClean="0"/>
              <a:t>Senegalais</a:t>
            </a:r>
            <a:r>
              <a:rPr lang="fr-FR" sz="2000" dirty="0" smtClean="0"/>
              <a:t>.« </a:t>
            </a:r>
          </a:p>
          <a:p>
            <a:pPr>
              <a:buNone/>
            </a:pPr>
            <a:endParaRPr lang="fr-FR" sz="2000" dirty="0" smtClean="0"/>
          </a:p>
          <a:p>
            <a:pPr>
              <a:buNone/>
            </a:pPr>
            <a:r>
              <a:rPr lang="fr-FR" sz="2000" dirty="0" smtClean="0"/>
              <a:t>Source: </a:t>
            </a:r>
            <a:r>
              <a:rPr lang="fr-FR" sz="2000" dirty="0" smtClean="0">
                <a:hlinkClick r:id="rId2"/>
              </a:rPr>
              <a:t>www.wipo.int/amc/fr</a:t>
            </a:r>
            <a:r>
              <a:rPr lang="fr-FR" sz="2000" dirty="0" smtClean="0"/>
              <a:t> </a:t>
            </a:r>
            <a:endParaRPr lang="en-US" sz="20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sz="2400" dirty="0" smtClean="0"/>
              <a:t>Le règlement extrajudiciaire des conflits</a:t>
            </a:r>
            <a:endParaRPr lang="en-US" sz="2400" dirty="0"/>
          </a:p>
        </p:txBody>
      </p:sp>
      <p:sp>
        <p:nvSpPr>
          <p:cNvPr id="3" name="Content Placeholder 2"/>
          <p:cNvSpPr>
            <a:spLocks noGrp="1"/>
          </p:cNvSpPr>
          <p:nvPr>
            <p:ph idx="1"/>
          </p:nvPr>
        </p:nvSpPr>
        <p:spPr>
          <a:xfrm>
            <a:off x="457200" y="1295400"/>
            <a:ext cx="8229600" cy="4835525"/>
          </a:xfrm>
        </p:spPr>
        <p:txBody>
          <a:bodyPr/>
          <a:lstStyle/>
          <a:p>
            <a:endParaRPr lang="en-US" sz="1800" dirty="0" smtClean="0"/>
          </a:p>
          <a:p>
            <a:pPr algn="ctr">
              <a:buNone/>
            </a:pPr>
            <a:r>
              <a:rPr lang="en-US" sz="1800" dirty="0" smtClean="0"/>
              <a:t>CAS PRATIQUE 1</a:t>
            </a:r>
          </a:p>
          <a:p>
            <a:endParaRPr lang="en-US" sz="1800" dirty="0" smtClean="0"/>
          </a:p>
          <a:p>
            <a:r>
              <a:rPr lang="en-US" sz="1800" dirty="0" smtClean="0"/>
              <a:t>IFTA Arbitration No. 12-79 – Award issued on April 30, 2013 </a:t>
            </a:r>
          </a:p>
          <a:p>
            <a:pPr>
              <a:buNone/>
            </a:pPr>
            <a:endParaRPr lang="en-US" sz="1800" dirty="0" smtClean="0"/>
          </a:p>
          <a:p>
            <a:pPr>
              <a:buNone/>
            </a:pPr>
            <a:r>
              <a:rPr lang="en-US" sz="1800" dirty="0" smtClean="0"/>
              <a:t>	Claimant: </a:t>
            </a:r>
            <a:r>
              <a:rPr lang="en-US" sz="1800" i="1" dirty="0" smtClean="0"/>
              <a:t>Bradley Jackson </a:t>
            </a:r>
            <a:r>
              <a:rPr lang="en-US" sz="1800" dirty="0" smtClean="0"/>
              <a:t>(Copyright Owner)</a:t>
            </a:r>
          </a:p>
          <a:p>
            <a:pPr>
              <a:buNone/>
            </a:pPr>
            <a:r>
              <a:rPr lang="en-US" sz="1800" dirty="0" smtClean="0"/>
              <a:t>	Respondent: </a:t>
            </a:r>
            <a:r>
              <a:rPr lang="en-US" sz="1800" i="1" dirty="0" smtClean="0"/>
              <a:t>Ten/Four Pictures, LLC </a:t>
            </a:r>
            <a:r>
              <a:rPr lang="en-US" sz="1800" dirty="0" smtClean="0"/>
              <a:t>(Producer) </a:t>
            </a:r>
          </a:p>
          <a:p>
            <a:pPr>
              <a:buNone/>
            </a:pPr>
            <a:r>
              <a:rPr lang="en-US" sz="1800" dirty="0" smtClean="0"/>
              <a:t>	Arbitrator: Hillary </a:t>
            </a:r>
            <a:r>
              <a:rPr lang="en-US" sz="1800" dirty="0" err="1" smtClean="0"/>
              <a:t>Bibicoff</a:t>
            </a:r>
            <a:r>
              <a:rPr lang="en-US" sz="1800" dirty="0" smtClean="0"/>
              <a:t>, Esq.</a:t>
            </a:r>
          </a:p>
          <a:p>
            <a:pPr>
              <a:buNone/>
            </a:pPr>
            <a:r>
              <a:rPr lang="en-US" sz="1800" dirty="0" smtClean="0"/>
              <a:t>	Re:  Drunk Dial – Feature Film Script</a:t>
            </a:r>
          </a:p>
          <a:p>
            <a:pPr>
              <a:buNone/>
            </a:pPr>
            <a:r>
              <a:rPr lang="en-US" sz="1800" dirty="0" smtClean="0"/>
              <a:t> </a:t>
            </a:r>
          </a:p>
          <a:p>
            <a:pPr>
              <a:buNone/>
            </a:pPr>
            <a:r>
              <a:rPr lang="en-US" sz="1800" dirty="0" smtClean="0"/>
              <a:t>	The Final Award found that Respondent failed to timely exercise its option under the Option and Literary Purchase Agreement, so the rights under the Agreement were either not transferred to Respondent or had reverted to Claimant.</a:t>
            </a:r>
          </a:p>
          <a:p>
            <a:pPr>
              <a:buNone/>
            </a:pPr>
            <a:endParaRPr lang="en-US" sz="1800" dirty="0" smtClean="0"/>
          </a:p>
          <a:p>
            <a:pPr>
              <a:buNone/>
            </a:pPr>
            <a:r>
              <a:rPr lang="en-US" sz="1800" dirty="0" smtClean="0"/>
              <a:t>Source:  </a:t>
            </a:r>
            <a:r>
              <a:rPr lang="en-US" sz="1800" dirty="0" smtClean="0">
                <a:hlinkClick r:id="rId2"/>
              </a:rPr>
              <a:t>www.ifta-online.org</a:t>
            </a:r>
            <a:r>
              <a:rPr lang="en-US" sz="1800" dirty="0" smtClean="0"/>
              <a:t> – Services/Arbitration/Recent Decisions</a:t>
            </a:r>
          </a:p>
          <a:p>
            <a:pPr>
              <a:buNone/>
            </a:pPr>
            <a:r>
              <a:rPr lang="en-US" sz="1800" dirty="0" smtClean="0"/>
              <a:t/>
            </a:r>
            <a:br>
              <a:rPr lang="en-US" sz="1800" dirty="0" smtClean="0"/>
            </a:br>
            <a:endParaRPr lang="en-US" sz="1800" dirty="0" smtClean="0"/>
          </a:p>
        </p:txBody>
      </p:sp>
    </p:spTree>
  </p:cSld>
  <p:clrMapOvr>
    <a:masterClrMapping/>
  </p:clrMapOvr>
</p:sld>
</file>

<file path=ppt/theme/theme1.xml><?xml version="1.0" encoding="utf-8"?>
<a:theme xmlns:a="http://schemas.openxmlformats.org/drawingml/2006/main" name="Globe">
  <a:themeElements>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fontScheme name="Glob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11311</TotalTime>
  <Words>532</Words>
  <Application>Microsoft Office PowerPoint</Application>
  <PresentationFormat>On-screen Show (4:3)</PresentationFormat>
  <Paragraphs>86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Globe</vt:lpstr>
      <vt:lpstr>Atelier de Formation des Avocats   « Renforcement du Secteur Audiovisuel au Sénégal et dans Certains Pays d’Afrique »  Saly – 13-14 mars, 2015   </vt:lpstr>
      <vt:lpstr>Le règlement extrajudiciaire des conflits</vt:lpstr>
      <vt:lpstr>Le règlement extrajudiciaire des conflits</vt:lpstr>
      <vt:lpstr>Le règlement extrajudiciaire des conflits</vt:lpstr>
      <vt:lpstr>Le règlement extrajudiciaire des conflits</vt:lpstr>
      <vt:lpstr>Le règlement extrajudiciaire des conflits</vt:lpstr>
      <vt:lpstr>Le règlement extrajudiciaire des conflits</vt:lpstr>
      <vt:lpstr>Le règlement extrajudiciaire des conflits</vt:lpstr>
      <vt:lpstr>Le règlement extrajudiciaire des conflits</vt:lpstr>
      <vt:lpstr>Le règlement extrajudiciaire des conflits</vt:lpstr>
    </vt:vector>
  </TitlesOfParts>
  <Company>none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Leadership Academy  at the  SNU School of  Business Administration</dc:title>
  <dc:creator>Rob Aft</dc:creator>
  <cp:lastModifiedBy>Rob</cp:lastModifiedBy>
  <cp:revision>263</cp:revision>
  <dcterms:created xsi:type="dcterms:W3CDTF">2006-02-09T17:39:30Z</dcterms:created>
  <dcterms:modified xsi:type="dcterms:W3CDTF">2015-03-08T18:46:07Z</dcterms:modified>
</cp:coreProperties>
</file>