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6"/>
  </p:handoutMasterIdLst>
  <p:sldIdLst>
    <p:sldId id="256" r:id="rId2"/>
    <p:sldId id="277" r:id="rId3"/>
    <p:sldId id="295" r:id="rId4"/>
    <p:sldId id="287" r:id="rId5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29" autoAdjust="0"/>
  </p:normalViewPr>
  <p:slideViewPr>
    <p:cSldViewPr>
      <p:cViewPr varScale="1">
        <p:scale>
          <a:sx n="67" d="100"/>
          <a:sy n="67" d="100"/>
        </p:scale>
        <p:origin x="-12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3ABE9-25BA-4E5F-832E-66D6B9740898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806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F2F4F-ACEB-450A-A487-1C399514F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90C8EB-BCE4-42FA-96C4-CF5575C34C7C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D4A275-9E12-4D28-9EC0-9CFDFDC8E1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ved=0CAcQjRw&amp;url=http://charlestinsley.wordpress.com/2012/12/12/why-did-jesus-have-to-die-why-a-crucifixion/&amp;ei=_85GVJDPHoWWyQTiroH4BQ&amp;bvm=bv.77880786,d.aWw&amp;psig=AFQjCNHLHIbZf-VguJbalM1seK13djveOQ&amp;ust=141401304137385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000" b="1" dirty="0" err="1" smtClean="0">
                <a:solidFill>
                  <a:srgbClr val="92D050"/>
                </a:solidFill>
              </a:rPr>
              <a:t>Renforcement</a:t>
            </a:r>
            <a:r>
              <a:rPr lang="en-US" sz="2000" b="1" dirty="0" smtClean="0">
                <a:solidFill>
                  <a:srgbClr val="92D050"/>
                </a:solidFill>
              </a:rPr>
              <a:t> du </a:t>
            </a:r>
            <a:r>
              <a:rPr lang="en-US" sz="2000" b="1" dirty="0" err="1" smtClean="0">
                <a:solidFill>
                  <a:srgbClr val="92D050"/>
                </a:solidFill>
              </a:rPr>
              <a:t>Secteur</a:t>
            </a:r>
            <a:r>
              <a:rPr lang="en-US" sz="2000" b="1" dirty="0" smtClean="0">
                <a:solidFill>
                  <a:srgbClr val="92D050"/>
                </a:solidFill>
              </a:rPr>
              <a:t> audiovisual au </a:t>
            </a:r>
            <a:r>
              <a:rPr lang="en-US" sz="2000" b="1" dirty="0" err="1" smtClean="0">
                <a:solidFill>
                  <a:srgbClr val="92D050"/>
                </a:solidFill>
              </a:rPr>
              <a:t>senegal</a:t>
            </a:r>
            <a:r>
              <a:rPr lang="en-US" sz="2000" b="1" dirty="0" smtClean="0">
                <a:solidFill>
                  <a:srgbClr val="92D050"/>
                </a:solidFill>
              </a:rPr>
              <a:t/>
            </a:r>
            <a:br>
              <a:rPr lang="en-US" sz="2000" b="1" dirty="0" smtClean="0">
                <a:solidFill>
                  <a:srgbClr val="92D050"/>
                </a:solidFill>
              </a:rPr>
            </a:br>
            <a:r>
              <a:rPr lang="en-US" sz="2000" b="1" dirty="0" smtClean="0">
                <a:solidFill>
                  <a:srgbClr val="92D050"/>
                </a:solidFill>
              </a:rPr>
              <a:t>atelier de formation des </a:t>
            </a:r>
            <a:r>
              <a:rPr lang="en-US" sz="2000" b="1" dirty="0" err="1" smtClean="0">
                <a:solidFill>
                  <a:srgbClr val="92D050"/>
                </a:solidFill>
              </a:rPr>
              <a:t>avocats</a:t>
            </a:r>
            <a:r>
              <a:rPr lang="en-US" sz="2000" b="1" dirty="0" smtClean="0">
                <a:solidFill>
                  <a:srgbClr val="92D050"/>
                </a:solidFill>
              </a:rPr>
              <a:t/>
            </a:r>
            <a:br>
              <a:rPr lang="en-US" sz="2000" b="1" dirty="0" smtClean="0">
                <a:solidFill>
                  <a:srgbClr val="92D050"/>
                </a:solidFill>
              </a:rPr>
            </a:br>
            <a:r>
              <a:rPr lang="en-US" sz="2000" b="1" dirty="0" err="1" smtClean="0">
                <a:solidFill>
                  <a:srgbClr val="92D050"/>
                </a:solidFill>
              </a:rPr>
              <a:t>Saly</a:t>
            </a:r>
            <a:r>
              <a:rPr lang="en-US" sz="2000" b="1" dirty="0" smtClean="0">
                <a:solidFill>
                  <a:srgbClr val="92D050"/>
                </a:solidFill>
              </a:rPr>
              <a:t>, Senegal</a:t>
            </a:r>
            <a:r>
              <a:rPr lang="en-US" sz="2000" b="1" dirty="0" smtClean="0">
                <a:solidFill>
                  <a:srgbClr val="92D050"/>
                </a:solidFill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</a:rPr>
              <a:t>– </a:t>
            </a:r>
            <a:r>
              <a:rPr lang="en-US" sz="2000" b="1" dirty="0" smtClean="0">
                <a:solidFill>
                  <a:srgbClr val="92D050"/>
                </a:solidFill>
              </a:rPr>
              <a:t> 13</a:t>
            </a:r>
            <a:r>
              <a:rPr lang="en-US" sz="2000" b="1" dirty="0" smtClean="0">
                <a:solidFill>
                  <a:srgbClr val="92D050"/>
                </a:solidFill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</a:rPr>
              <a:t>et</a:t>
            </a:r>
            <a:r>
              <a:rPr lang="en-US" sz="2000" b="1" dirty="0" smtClean="0">
                <a:solidFill>
                  <a:srgbClr val="92D050"/>
                </a:solidFill>
              </a:rPr>
              <a:t> 14 mars 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Case Study:  Revenue Tracking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CRUCIXION                                      </a:t>
            </a:r>
          </a:p>
          <a:p>
            <a:pPr algn="ctr">
              <a:buNone/>
            </a:pPr>
            <a:r>
              <a:rPr lang="en-US" dirty="0" smtClean="0"/>
              <a:t>                                   </a:t>
            </a:r>
          </a:p>
          <a:p>
            <a:pPr algn="ctr">
              <a:buNone/>
            </a:pPr>
            <a:r>
              <a:rPr lang="en-US" dirty="0" smtClean="0"/>
              <a:t>                              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4" name="Picture 2" descr="https://encrypted-tbn1.gstatic.com/images?q=tbn:ANd9GcSrGdIStU0Pd44m770snS4G8YXhU4jtbEG0udAAJBGjpcYKMYU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276600"/>
            <a:ext cx="5265447" cy="33909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200"/>
          </a:xfrm>
        </p:spPr>
        <p:txBody>
          <a:bodyPr>
            <a:normAutofit fontScale="90000"/>
          </a:bodyPr>
          <a:lstStyle/>
          <a:p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s-ES" sz="1600" dirty="0" smtClean="0">
                <a:solidFill>
                  <a:srgbClr val="00B050"/>
                </a:solidFill>
              </a:rPr>
              <a:t/>
            </a:r>
            <a:br>
              <a:rPr lang="es-ES" sz="1600" dirty="0" smtClean="0">
                <a:solidFill>
                  <a:srgbClr val="00B050"/>
                </a:solidFill>
              </a:rPr>
            </a:br>
            <a:r>
              <a:rPr lang="es-ES" sz="2000" dirty="0" smtClean="0">
                <a:solidFill>
                  <a:srgbClr val="C00000"/>
                </a:solidFill>
              </a:rPr>
              <a:t> Case  </a:t>
            </a:r>
            <a:r>
              <a:rPr lang="es-ES" sz="2000" dirty="0" err="1" smtClean="0">
                <a:solidFill>
                  <a:srgbClr val="C00000"/>
                </a:solidFill>
              </a:rPr>
              <a:t>Study</a:t>
            </a:r>
            <a:r>
              <a:rPr lang="es-ES" sz="2000" dirty="0" smtClean="0">
                <a:solidFill>
                  <a:srgbClr val="C00000"/>
                </a:solidFill>
              </a:rPr>
              <a:t> – CRUCIFIXION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Distribution Contract Financial Terms: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Advance Minimum Guarantee </a:t>
            </a:r>
            <a:r>
              <a:rPr lang="en-US" dirty="0" smtClean="0"/>
              <a:t>will be recouped by the Distributor from Licensor’s share of revenues.</a:t>
            </a:r>
          </a:p>
          <a:p>
            <a:pPr lvl="1"/>
            <a:r>
              <a:rPr lang="en-US" u="sng" dirty="0" smtClean="0"/>
              <a:t>Theatrical:</a:t>
            </a:r>
            <a:r>
              <a:rPr lang="en-US" dirty="0" smtClean="0"/>
              <a:t>  From theatrical revenues (rentals) - 35% fee to Distributor until recoupment of Recoupable Distribution Costs (P&amp;A).  P&amp;A recouped from 65%.  After recoupment of P&amp;A rentals split 50/50.  If any P&amp;A is not recouped from theatrical revenues then it is recouped from Licensor’s share of future revenues.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200"/>
          </a:xfrm>
        </p:spPr>
        <p:txBody>
          <a:bodyPr>
            <a:normAutofit fontScale="90000"/>
          </a:bodyPr>
          <a:lstStyle/>
          <a:p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s-ES" sz="1600" dirty="0" smtClean="0">
                <a:solidFill>
                  <a:srgbClr val="00B050"/>
                </a:solidFill>
              </a:rPr>
              <a:t/>
            </a:r>
            <a:br>
              <a:rPr lang="es-ES" sz="1600" dirty="0" smtClean="0">
                <a:solidFill>
                  <a:srgbClr val="00B050"/>
                </a:solidFill>
              </a:rPr>
            </a:br>
            <a:r>
              <a:rPr lang="es-ES" sz="2000" dirty="0" smtClean="0">
                <a:solidFill>
                  <a:srgbClr val="C00000"/>
                </a:solidFill>
              </a:rPr>
              <a:t> Case  </a:t>
            </a:r>
            <a:r>
              <a:rPr lang="es-ES" sz="2000" dirty="0" err="1" smtClean="0">
                <a:solidFill>
                  <a:srgbClr val="C00000"/>
                </a:solidFill>
              </a:rPr>
              <a:t>Study</a:t>
            </a:r>
            <a:r>
              <a:rPr lang="es-ES" sz="2000" dirty="0" smtClean="0">
                <a:solidFill>
                  <a:srgbClr val="C00000"/>
                </a:solidFill>
              </a:rPr>
              <a:t> – CRUCIFIXION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Distribution Contract Financial Terms:</a:t>
            </a:r>
            <a:endParaRPr lang="en-US" dirty="0" smtClean="0"/>
          </a:p>
          <a:p>
            <a:pPr lvl="1"/>
            <a:r>
              <a:rPr lang="en-US" u="sng" dirty="0" smtClean="0"/>
              <a:t>Home Video/DVD:</a:t>
            </a:r>
            <a:r>
              <a:rPr lang="en-US" dirty="0" smtClean="0"/>
              <a:t>  </a:t>
            </a:r>
            <a:endParaRPr lang="en-US" sz="2400" dirty="0" smtClean="0"/>
          </a:p>
          <a:p>
            <a:pPr lvl="1">
              <a:buNone/>
            </a:pPr>
            <a:r>
              <a:rPr lang="en-US" dirty="0" smtClean="0"/>
              <a:t>	-  Rental Units Sold:  Net billings (with no expenses deducted) shared 25% to Licensor and 75% to Distributor.</a:t>
            </a:r>
            <a:endParaRPr lang="en-US" sz="2400" dirty="0" smtClean="0"/>
          </a:p>
          <a:p>
            <a:pPr lvl="1">
              <a:buNone/>
            </a:pPr>
            <a:r>
              <a:rPr lang="en-US" dirty="0" smtClean="0"/>
              <a:t>	- </a:t>
            </a:r>
            <a:r>
              <a:rPr lang="en-US" dirty="0" smtClean="0"/>
              <a:t>Sell-Thru </a:t>
            </a:r>
            <a:r>
              <a:rPr lang="en-US" dirty="0" smtClean="0"/>
              <a:t>Units Sold:  Net billings (with no expenses deducted) shared 12.5% to Licensor and 87.5% to Distributor.</a:t>
            </a:r>
            <a:endParaRPr lang="en-US" sz="2400" dirty="0" smtClean="0"/>
          </a:p>
          <a:p>
            <a:pPr lvl="1"/>
            <a:r>
              <a:rPr lang="en-US" u="sng" dirty="0" smtClean="0"/>
              <a:t>TV (including Pay-Per-View, Pay TV and Free TV):</a:t>
            </a:r>
            <a:r>
              <a:rPr lang="en-US" dirty="0" smtClean="0"/>
              <a:t>  30% fee to Distributor with the balance 70% to Licensor with no deductions.</a:t>
            </a:r>
            <a:endParaRPr lang="en-US" sz="24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1600" dirty="0" smtClean="0">
                <a:solidFill>
                  <a:srgbClr val="C00000"/>
                </a:solidFill>
              </a:rPr>
              <a:t> Case  </a:t>
            </a:r>
            <a:r>
              <a:rPr lang="es-ES" sz="1600" dirty="0" err="1" smtClean="0">
                <a:solidFill>
                  <a:srgbClr val="C00000"/>
                </a:solidFill>
              </a:rPr>
              <a:t>Study</a:t>
            </a:r>
            <a:r>
              <a:rPr lang="es-ES" sz="1600" dirty="0" smtClean="0">
                <a:solidFill>
                  <a:srgbClr val="C00000"/>
                </a:solidFill>
              </a:rPr>
              <a:t> – </a:t>
            </a:r>
            <a:r>
              <a:rPr lang="es-ES" sz="1600" dirty="0" smtClean="0">
                <a:solidFill>
                  <a:srgbClr val="C00000"/>
                </a:solidFill>
              </a:rPr>
              <a:t>CRUCIFIXION</a:t>
            </a:r>
            <a:endParaRPr lang="en-US" sz="1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860925"/>
          </a:xfrm>
        </p:spPr>
        <p:txBody>
          <a:bodyPr>
            <a:normAutofit lnSpcReduction="10000"/>
          </a:bodyPr>
          <a:lstStyle/>
          <a:p>
            <a:r>
              <a:rPr lang="en-US" sz="3000" b="1" u="sng" dirty="0" smtClean="0"/>
              <a:t>Questions: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sz="2400" dirty="0" smtClean="0"/>
              <a:t>What amount of money has been paid to the Licensor?</a:t>
            </a:r>
          </a:p>
          <a:p>
            <a:pPr lvl="0"/>
            <a:r>
              <a:rPr lang="en-US" sz="2400" dirty="0" smtClean="0"/>
              <a:t>What was the initial advance minimum guarantee payment?</a:t>
            </a:r>
          </a:p>
          <a:p>
            <a:pPr lvl="0"/>
            <a:r>
              <a:rPr lang="en-US" sz="2400" dirty="0" smtClean="0"/>
              <a:t>What were the theatrical revenues?</a:t>
            </a:r>
          </a:p>
          <a:p>
            <a:pPr lvl="0"/>
            <a:r>
              <a:rPr lang="en-US" sz="2400" dirty="0" smtClean="0"/>
              <a:t>What were the theatrical release costs?</a:t>
            </a:r>
          </a:p>
          <a:p>
            <a:pPr lvl="0"/>
            <a:r>
              <a:rPr lang="en-US" sz="2400" dirty="0" smtClean="0"/>
              <a:t>In what currency were the revenues earned?</a:t>
            </a:r>
          </a:p>
          <a:p>
            <a:pPr lvl="0"/>
            <a:r>
              <a:rPr lang="en-US" sz="2400" dirty="0" smtClean="0"/>
              <a:t>In what currency is the revenue being reported?</a:t>
            </a:r>
          </a:p>
          <a:p>
            <a:pPr lvl="0"/>
            <a:r>
              <a:rPr lang="en-US" sz="2400" dirty="0" smtClean="0"/>
              <a:t>What are the most important facts in this distribution statement that should be checked against the distribution terms in the distribution agreement?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15875</TotalTime>
  <Words>179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Trek</vt:lpstr>
      <vt:lpstr>Renforcement du Secteur audiovisual au senegal atelier de formation des avocats Saly, Senegal –  13 et 14 mars 2015</vt:lpstr>
      <vt:lpstr>   Case  Study – CRUCIFIXION</vt:lpstr>
      <vt:lpstr>   Case  Study – CRUCIFIXION</vt:lpstr>
      <vt:lpstr> Case  Study – CRUCIFIXION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OMPI-IMCINE-FICCO DERECHOS DE LA PROPIEDAD INTELECTUAL EN LA INDUSTRIA CINEMATOGRAFICA</dc:title>
  <dc:creator>Rob Aft</dc:creator>
  <cp:lastModifiedBy>Rob</cp:lastModifiedBy>
  <cp:revision>274</cp:revision>
  <dcterms:created xsi:type="dcterms:W3CDTF">2009-02-17T20:50:38Z</dcterms:created>
  <dcterms:modified xsi:type="dcterms:W3CDTF">2015-03-03T05:20:24Z</dcterms:modified>
</cp:coreProperties>
</file>