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9" r:id="rId4"/>
    <p:sldId id="294" r:id="rId5"/>
    <p:sldId id="296" r:id="rId6"/>
    <p:sldId id="298" r:id="rId7"/>
    <p:sldId id="299" r:id="rId8"/>
    <p:sldId id="302" r:id="rId9"/>
    <p:sldId id="303" r:id="rId10"/>
    <p:sldId id="31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3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626A028-9DB4-4CD8-939B-CF45771EEE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4989F-F659-4E0D-B8CE-833612E2D729}" type="datetimeFigureOut">
              <a:rPr lang="en-US" smtClean="0"/>
              <a:pPr/>
              <a:t>8/25/2014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33AB0-3242-4E7F-A8B9-D3412A007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67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0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870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71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1993E5-91F2-40E7-AFE3-E94D37D04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08397-1A1F-43F8-9411-2A04EACA3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7F458-EB0B-48E0-A253-1C816FB01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D14781E-25F9-418D-9B8F-CB9041656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1E4A83-FABF-451D-8FF5-09268719E5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C116B9-A5D5-4F3C-844F-4911D5936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A0175-F675-4F51-984E-6E1D935E4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8F863-1BE8-4F7A-ADAA-F0B410B20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ADE7E-15E1-4C2C-BEB7-EA6EDF491E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34CA6-031C-4167-8FCE-39A0B8419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32201-55B6-41BF-89B3-685629C7E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C986F-C8FA-4312-8BB2-D5B6A24E3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36A2C-FCBD-4E9B-857C-32AEF4834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36E18-6823-4199-B8D4-27A4B42B00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765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5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765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768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8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8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8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9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AF8BF08-C3A1-47C3-9CC7-045C156C15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9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CH" sz="2000" b="1" dirty="0" smtClean="0"/>
              <a:t>Séminaire de Formation des Acteurs du Cinéma et de l’Audiovisuel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fr-CH" sz="2000" b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fr-CH" sz="2000" b="1" i="1" dirty="0" smtClean="0"/>
              <a:t>« Renforcement du Secteur Audiovisuel au Sénégal et dans Certains Pays d’Afrique »</a:t>
            </a:r>
            <a:r>
              <a:rPr lang="fr-CH" sz="3200" b="1" i="1" dirty="0" smtClean="0"/>
              <a:t/>
            </a:r>
            <a:br>
              <a:rPr lang="fr-CH" sz="3200" b="1" i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1" cap="all" dirty="0" err="1" smtClean="0">
                <a:solidFill>
                  <a:srgbClr val="92D050"/>
                </a:solidFill>
              </a:rPr>
              <a:t>dakar</a:t>
            </a:r>
            <a:r>
              <a:rPr lang="en-US" sz="2800" b="1" cap="all" dirty="0" smtClean="0">
                <a:solidFill>
                  <a:srgbClr val="92D050"/>
                </a:solidFill>
              </a:rPr>
              <a:t> – 1, 2 </a:t>
            </a:r>
            <a:r>
              <a:rPr lang="en-US" sz="2800" b="1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2800" b="1" cap="all" dirty="0" smtClean="0">
                <a:solidFill>
                  <a:srgbClr val="92D050"/>
                </a:solidFill>
              </a:rPr>
              <a:t>, 2014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cap="all" dirty="0" smtClean="0">
                <a:solidFill>
                  <a:srgbClr val="92D050"/>
                </a:solidFill>
              </a:rPr>
              <a:t> 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GETTING PAID! </a:t>
            </a:r>
          </a:p>
          <a:p>
            <a:endParaRPr lang="en-US" sz="2000" dirty="0" smtClean="0"/>
          </a:p>
          <a:p>
            <a:r>
              <a:rPr lang="en-US" sz="2000" dirty="0" smtClean="0"/>
              <a:t>By Rob Aft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Getting Paid!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800" dirty="0" smtClean="0"/>
              <a:t>Conclusion:</a:t>
            </a:r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sz="2800" dirty="0" smtClean="0"/>
              <a:t>Know the people you’re working with.</a:t>
            </a:r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sz="2800" dirty="0" smtClean="0"/>
              <a:t>Educate yourself on agreements and general business issues</a:t>
            </a:r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sz="2800" dirty="0" smtClean="0"/>
              <a:t>Read “From Script to Screen” - WIPO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Getting Paid!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Picking The Right Partners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Producing Partners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Distributors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Finance Partners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Legal Team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Getting Paid!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68400" lvl="1" indent="-711200">
              <a:lnSpc>
                <a:spcPct val="90000"/>
              </a:lnSpc>
            </a:pPr>
            <a:r>
              <a:rPr lang="en-US" sz="3200" dirty="0" smtClean="0"/>
              <a:t>The Agreements:</a:t>
            </a:r>
          </a:p>
          <a:p>
            <a:pPr marL="1168400" lvl="1" indent="-711200">
              <a:lnSpc>
                <a:spcPct val="90000"/>
              </a:lnSpc>
            </a:pPr>
            <a:endParaRPr lang="en-US" sz="2000" dirty="0" smtClean="0"/>
          </a:p>
          <a:p>
            <a:pPr marL="1168400" lvl="1" indent="-711200">
              <a:lnSpc>
                <a:spcPct val="90000"/>
              </a:lnSpc>
            </a:pPr>
            <a:r>
              <a:rPr lang="en-US" sz="2000" dirty="0" smtClean="0"/>
              <a:t>Producer Agreement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Up-Front Fees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Deferred Fees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dirty="0" smtClean="0"/>
              <a:t>Sales Agency Agreement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Advances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Revenue Sharing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dirty="0" smtClean="0"/>
              <a:t>Distribution Agreement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Advances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Royalties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dirty="0" smtClean="0"/>
              <a:t>Other Rights Agreements</a:t>
            </a:r>
          </a:p>
          <a:p>
            <a:pPr lvl="2"/>
            <a:r>
              <a:rPr lang="en-US" sz="1600" dirty="0" smtClean="0"/>
              <a:t>Sequel/Remake</a:t>
            </a:r>
          </a:p>
          <a:p>
            <a:pPr lvl="2"/>
            <a:r>
              <a:rPr lang="en-US" sz="1600" dirty="0" smtClean="0"/>
              <a:t>Merchandising, Soundtrack, etc.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Getting Paid!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Sources: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Development Funds</a:t>
            </a:r>
          </a:p>
          <a:p>
            <a:pPr lvl="1"/>
            <a:r>
              <a:rPr lang="en-US" dirty="0" smtClean="0"/>
              <a:t>Grants</a:t>
            </a:r>
          </a:p>
          <a:p>
            <a:pPr lvl="1"/>
            <a:r>
              <a:rPr lang="en-US" dirty="0" smtClean="0"/>
              <a:t>Crowd-Sourcing</a:t>
            </a:r>
          </a:p>
          <a:p>
            <a:pPr lvl="1"/>
            <a:r>
              <a:rPr lang="en-US" dirty="0" smtClean="0"/>
              <a:t>Government Support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Getting Paid!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30725"/>
          </a:xfrm>
        </p:spPr>
        <p:txBody>
          <a:bodyPr/>
          <a:lstStyle/>
          <a:p>
            <a:r>
              <a:rPr lang="en-US" dirty="0" smtClean="0"/>
              <a:t>Contracts:</a:t>
            </a:r>
          </a:p>
          <a:p>
            <a:pPr lvl="1"/>
            <a:r>
              <a:rPr lang="en-US" dirty="0" smtClean="0"/>
              <a:t>Production/Finance Agreement</a:t>
            </a:r>
          </a:p>
          <a:p>
            <a:pPr lvl="2"/>
            <a:r>
              <a:rPr lang="en-US" dirty="0" smtClean="0"/>
              <a:t>Includes Budget</a:t>
            </a:r>
          </a:p>
          <a:p>
            <a:pPr lvl="2"/>
            <a:r>
              <a:rPr lang="en-US" dirty="0" smtClean="0"/>
              <a:t>Budget includes Producer Fees</a:t>
            </a:r>
          </a:p>
          <a:p>
            <a:pPr lvl="2"/>
            <a:r>
              <a:rPr lang="en-US" dirty="0" smtClean="0"/>
              <a:t>Provisions for Deferred Payments</a:t>
            </a:r>
          </a:p>
          <a:p>
            <a:pPr lvl="1"/>
            <a:r>
              <a:rPr lang="en-US" dirty="0" smtClean="0"/>
              <a:t>Distribution Agreements</a:t>
            </a:r>
          </a:p>
          <a:p>
            <a:pPr lvl="2"/>
            <a:r>
              <a:rPr lang="en-US" dirty="0" smtClean="0"/>
              <a:t>Domestic/International Sales Agency</a:t>
            </a:r>
          </a:p>
          <a:p>
            <a:pPr lvl="2"/>
            <a:r>
              <a:rPr lang="en-US" dirty="0" smtClean="0"/>
              <a:t>Confirms Budget and Contains Waterfall for Revenues</a:t>
            </a:r>
          </a:p>
          <a:p>
            <a:pPr lvl="2"/>
            <a:r>
              <a:rPr lang="en-US" dirty="0" smtClean="0"/>
              <a:t>Requirements for Statements </a:t>
            </a:r>
          </a:p>
          <a:p>
            <a:pPr lvl="2"/>
            <a:r>
              <a:rPr lang="en-US" dirty="0" smtClean="0"/>
              <a:t>Audit Provisions and Dispute Resolution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Getting Paid!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Other Important Agreements</a:t>
            </a:r>
          </a:p>
          <a:p>
            <a:pPr lvl="1">
              <a:buNone/>
            </a:pPr>
            <a:endParaRPr lang="en-US" dirty="0" smtClean="0"/>
          </a:p>
          <a:p>
            <a:pPr lvl="2"/>
            <a:r>
              <a:rPr lang="en-US" dirty="0" smtClean="0"/>
              <a:t>Collection Account Management Agreement</a:t>
            </a:r>
          </a:p>
          <a:p>
            <a:pPr lvl="2">
              <a:buNone/>
            </a:pPr>
            <a:endParaRPr lang="en-US" dirty="0" smtClean="0"/>
          </a:p>
          <a:p>
            <a:pPr lvl="2"/>
            <a:r>
              <a:rPr lang="en-US" dirty="0" smtClean="0"/>
              <a:t>Sequels, Remakes, Merchandising, Etc.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Getting Paid!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Statements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On Time?</a:t>
            </a:r>
          </a:p>
          <a:p>
            <a:pPr lvl="1"/>
            <a:r>
              <a:rPr lang="en-US" sz="2000" dirty="0" smtClean="0"/>
              <a:t>Accurate?</a:t>
            </a:r>
          </a:p>
          <a:p>
            <a:pPr lvl="2"/>
            <a:r>
              <a:rPr lang="en-US" sz="1600" dirty="0" smtClean="0"/>
              <a:t>What can you confirm?</a:t>
            </a:r>
          </a:p>
          <a:p>
            <a:pPr lvl="3"/>
            <a:r>
              <a:rPr lang="en-US" sz="1200" dirty="0" smtClean="0"/>
              <a:t>Royalty Percentages</a:t>
            </a:r>
          </a:p>
          <a:p>
            <a:pPr lvl="3"/>
            <a:r>
              <a:rPr lang="en-US" sz="1200" dirty="0" smtClean="0"/>
              <a:t>Spending Caps</a:t>
            </a:r>
          </a:p>
          <a:p>
            <a:pPr lvl="3"/>
            <a:r>
              <a:rPr lang="en-US" sz="1200" dirty="0" smtClean="0"/>
              <a:t>Compliance With Other General Terms</a:t>
            </a:r>
          </a:p>
          <a:p>
            <a:pPr lvl="4"/>
            <a:r>
              <a:rPr lang="en-US" sz="1200" dirty="0" smtClean="0"/>
              <a:t>Did they fulfill their responsibilities?</a:t>
            </a:r>
          </a:p>
          <a:p>
            <a:pPr lvl="1"/>
            <a:r>
              <a:rPr lang="en-US" sz="2000" dirty="0" smtClean="0"/>
              <a:t>Auditing</a:t>
            </a:r>
          </a:p>
          <a:p>
            <a:pPr lvl="2"/>
            <a:r>
              <a:rPr lang="en-US" sz="1600" dirty="0" smtClean="0"/>
              <a:t>Ask questions first</a:t>
            </a:r>
          </a:p>
          <a:p>
            <a:pPr lvl="2"/>
            <a:r>
              <a:rPr lang="en-US" sz="1600" dirty="0" smtClean="0"/>
              <a:t>Adhere to auditing provisions of agreements</a:t>
            </a:r>
          </a:p>
          <a:p>
            <a:pPr lvl="3"/>
            <a:r>
              <a:rPr lang="en-US" sz="1600" dirty="0" smtClean="0"/>
              <a:t>Often need specialized CPA firm</a:t>
            </a:r>
          </a:p>
          <a:p>
            <a:pPr lvl="3"/>
            <a:r>
              <a:rPr lang="en-US" sz="1600" dirty="0" smtClean="0"/>
              <a:t>Usually must dispute within 24-36 months</a:t>
            </a:r>
          </a:p>
          <a:p>
            <a:pPr lvl="3"/>
            <a:r>
              <a:rPr lang="en-US" sz="1600" dirty="0" smtClean="0"/>
              <a:t>Payment for audit – 5% rule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Dispute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30725"/>
          </a:xfrm>
        </p:spPr>
        <p:txBody>
          <a:bodyPr/>
          <a:lstStyle/>
          <a:p>
            <a:r>
              <a:rPr lang="en-US" dirty="0" smtClean="0"/>
              <a:t>Initiating Action:</a:t>
            </a:r>
          </a:p>
          <a:p>
            <a:pPr lvl="1"/>
            <a:r>
              <a:rPr lang="en-US" dirty="0" smtClean="0"/>
              <a:t>Try to Resolve in a Friendly Way First</a:t>
            </a:r>
          </a:p>
          <a:p>
            <a:pPr lvl="1"/>
            <a:r>
              <a:rPr lang="en-US" dirty="0" smtClean="0"/>
              <a:t>Initiate Action Only on Expert Advice (Usually a Lawyer)</a:t>
            </a:r>
          </a:p>
          <a:p>
            <a:pPr lvl="1"/>
            <a:r>
              <a:rPr lang="en-US" dirty="0" smtClean="0"/>
              <a:t>Understanding Dispute Resolution Venue</a:t>
            </a:r>
          </a:p>
          <a:p>
            <a:pPr lvl="2"/>
            <a:r>
              <a:rPr lang="en-US" dirty="0" smtClean="0"/>
              <a:t>IFTA Arbitration</a:t>
            </a:r>
          </a:p>
          <a:p>
            <a:pPr lvl="2"/>
            <a:r>
              <a:rPr lang="en-US" dirty="0" smtClean="0"/>
              <a:t>WIPO Arbitration/Mediation</a:t>
            </a:r>
          </a:p>
          <a:p>
            <a:pPr lvl="2"/>
            <a:r>
              <a:rPr lang="en-US" dirty="0" smtClean="0"/>
              <a:t>Other Alternate Dispute Resolution Mechanism (ADP)</a:t>
            </a:r>
          </a:p>
          <a:p>
            <a:pPr lvl="2"/>
            <a:r>
              <a:rPr lang="en-US" dirty="0" smtClean="0"/>
              <a:t>Courts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Dispute Resolution Cont’d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sz="2400" dirty="0" smtClean="0"/>
              <a:t>Understanding the System</a:t>
            </a:r>
          </a:p>
          <a:p>
            <a:pPr lvl="1"/>
            <a:r>
              <a:rPr lang="en-US" sz="2000" dirty="0" smtClean="0"/>
              <a:t>Get to know local legal systems</a:t>
            </a:r>
          </a:p>
          <a:p>
            <a:pPr lvl="2"/>
            <a:r>
              <a:rPr lang="en-US" sz="1800" dirty="0" smtClean="0"/>
              <a:t>How enforceable are judgments?</a:t>
            </a:r>
          </a:p>
          <a:p>
            <a:pPr lvl="2"/>
            <a:r>
              <a:rPr lang="en-US" sz="1800" dirty="0" smtClean="0"/>
              <a:t>Do you need to engage local lawyers?</a:t>
            </a:r>
          </a:p>
          <a:p>
            <a:pPr lvl="1"/>
            <a:r>
              <a:rPr lang="en-US" sz="2000" dirty="0" smtClean="0"/>
              <a:t>Understanding the parties involved</a:t>
            </a:r>
          </a:p>
          <a:p>
            <a:pPr lvl="2"/>
            <a:r>
              <a:rPr lang="en-US" sz="1800" dirty="0" smtClean="0"/>
              <a:t>Are they reasonable?</a:t>
            </a:r>
            <a:r>
              <a:rPr lang="en-US" sz="1600" dirty="0" smtClean="0"/>
              <a:t>	</a:t>
            </a:r>
          </a:p>
          <a:p>
            <a:pPr lvl="3"/>
            <a:r>
              <a:rPr lang="en-US" sz="1800" dirty="0" smtClean="0"/>
              <a:t>Do they have a good reputation for fairness?</a:t>
            </a:r>
          </a:p>
          <a:p>
            <a:pPr lvl="3"/>
            <a:r>
              <a:rPr lang="en-US" sz="1800" dirty="0" smtClean="0"/>
              <a:t>Is there any way to avoid arbitration/litigation?</a:t>
            </a:r>
          </a:p>
          <a:p>
            <a:pPr lvl="2"/>
            <a:r>
              <a:rPr lang="en-US" sz="1800" dirty="0" smtClean="0"/>
              <a:t>Some entities probably shouldn’t be sued</a:t>
            </a:r>
          </a:p>
          <a:p>
            <a:pPr lvl="3"/>
            <a:r>
              <a:rPr lang="en-US" sz="1800" dirty="0" smtClean="0"/>
              <a:t>Fraud (can’t collect judgment)</a:t>
            </a:r>
          </a:p>
          <a:p>
            <a:pPr lvl="3"/>
            <a:r>
              <a:rPr lang="en-US" sz="1800" dirty="0" smtClean="0"/>
              <a:t>Studios (too expensive)</a:t>
            </a:r>
          </a:p>
          <a:p>
            <a:pPr lvl="1"/>
            <a:r>
              <a:rPr lang="en-US" sz="2000" dirty="0" smtClean="0"/>
              <a:t>Understanding the potential costs</a:t>
            </a:r>
          </a:p>
          <a:p>
            <a:pPr lvl="2"/>
            <a:r>
              <a:rPr lang="en-US" sz="1800" dirty="0" smtClean="0"/>
              <a:t>Experts</a:t>
            </a:r>
          </a:p>
          <a:p>
            <a:pPr lvl="2"/>
            <a:r>
              <a:rPr lang="en-US" sz="1800" dirty="0" smtClean="0"/>
              <a:t>Arbitration Fees</a:t>
            </a:r>
          </a:p>
          <a:p>
            <a:pPr lvl="2"/>
            <a:r>
              <a:rPr lang="en-US" sz="1800" dirty="0" smtClean="0"/>
              <a:t>Outside lawyers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1">
      <a:dk1>
        <a:srgbClr val="622100"/>
      </a:dk1>
      <a:lt1>
        <a:srgbClr val="FFFFFF"/>
      </a:lt1>
      <a:dk2>
        <a:srgbClr val="800000"/>
      </a:dk2>
      <a:lt2>
        <a:srgbClr val="FFFFCC"/>
      </a:lt2>
      <a:accent1>
        <a:srgbClr val="E42B00"/>
      </a:accent1>
      <a:accent2>
        <a:srgbClr val="996600"/>
      </a:accent2>
      <a:accent3>
        <a:srgbClr val="C0AAAA"/>
      </a:accent3>
      <a:accent4>
        <a:srgbClr val="DADADA"/>
      </a:accent4>
      <a:accent5>
        <a:srgbClr val="EFACAA"/>
      </a:accent5>
      <a:accent6>
        <a:srgbClr val="8A5C00"/>
      </a:accent6>
      <a:hlink>
        <a:srgbClr val="FADF6C"/>
      </a:hlink>
      <a:folHlink>
        <a:srgbClr val="FF9900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5222</TotalTime>
  <Words>289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Globe</vt:lpstr>
      <vt:lpstr>Séminaire de Formation des Acteurs du Cinéma et de l’Audiovisuel   « Renforcement du Secteur Audiovisuel au Sénégal et dans Certains Pays d’Afrique »  dakar – 1, 2 Septembre, 2014   </vt:lpstr>
      <vt:lpstr>Getting Paid!</vt:lpstr>
      <vt:lpstr>Getting Paid!</vt:lpstr>
      <vt:lpstr>Getting Paid!</vt:lpstr>
      <vt:lpstr>Getting Paid!</vt:lpstr>
      <vt:lpstr>Getting Paid!</vt:lpstr>
      <vt:lpstr>Getting Paid!</vt:lpstr>
      <vt:lpstr>Dispute Resolution</vt:lpstr>
      <vt:lpstr>Dispute Resolution Cont’d</vt:lpstr>
      <vt:lpstr>Getting Paid!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Leadership Academy  at the  SNU School of  Business Administration</dc:title>
  <dc:creator>Rob Aft</dc:creator>
  <cp:lastModifiedBy>Rob</cp:lastModifiedBy>
  <cp:revision>77</cp:revision>
  <dcterms:created xsi:type="dcterms:W3CDTF">2006-02-09T17:39:30Z</dcterms:created>
  <dcterms:modified xsi:type="dcterms:W3CDTF">2014-08-25T18:05:42Z</dcterms:modified>
</cp:coreProperties>
</file>