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A5145BE0-2CAA-4893-ACEB-6E5076EADF4B}" type="datetimeFigureOut">
              <a:rPr lang="fr-FR" smtClean="0"/>
              <a:t>08/09/2015</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B098FEE8-AF6A-4B2C-AE7C-30A7E3AAAE56}" type="slidenum">
              <a:rPr lang="fr-FR" smtClean="0"/>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5145BE0-2CAA-4893-ACEB-6E5076EADF4B}" type="datetimeFigureOut">
              <a:rPr lang="fr-FR" smtClean="0"/>
              <a:t>08/09/2015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98FEE8-AF6A-4B2C-AE7C-30A7E3AAAE56}"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5145BE0-2CAA-4893-ACEB-6E5076EADF4B}" type="datetimeFigureOut">
              <a:rPr lang="fr-FR" smtClean="0"/>
              <a:t>08/09/2015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98FEE8-AF6A-4B2C-AE7C-30A7E3AAAE56}"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A5145BE0-2CAA-4893-ACEB-6E5076EADF4B}" type="datetimeFigureOut">
              <a:rPr lang="fr-FR" smtClean="0"/>
              <a:t>08/09/2015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098FEE8-AF6A-4B2C-AE7C-30A7E3AAAE56}" type="slidenum">
              <a:rPr lang="fr-FR" smtClean="0"/>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A5145BE0-2CAA-4893-ACEB-6E5076EADF4B}" type="datetimeFigureOut">
              <a:rPr lang="fr-FR" smtClean="0"/>
              <a:t>08/09/2015</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B098FEE8-AF6A-4B2C-AE7C-30A7E3AAAE56}"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A5145BE0-2CAA-4893-ACEB-6E5076EADF4B}" type="datetimeFigureOut">
              <a:rPr lang="fr-FR" smtClean="0"/>
              <a:t>08/09/2015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098FEE8-AF6A-4B2C-AE7C-30A7E3AAAE56}" type="slidenum">
              <a:rPr lang="fr-FR" smtClean="0"/>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A5145BE0-2CAA-4893-ACEB-6E5076EADF4B}" type="datetimeFigureOut">
              <a:rPr lang="fr-FR" smtClean="0"/>
              <a:t>08/09/2015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098FEE8-AF6A-4B2C-AE7C-30A7E3AAAE56}" type="slidenum">
              <a:rPr lang="fr-FR" smtClean="0"/>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A5145BE0-2CAA-4893-ACEB-6E5076EADF4B}" type="datetimeFigureOut">
              <a:rPr lang="fr-FR" smtClean="0"/>
              <a:t>08/09/2015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098FEE8-AF6A-4B2C-AE7C-30A7E3AAAE56}"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5145BE0-2CAA-4893-ACEB-6E5076EADF4B}" type="datetimeFigureOut">
              <a:rPr lang="fr-FR" smtClean="0"/>
              <a:t>08/09/2015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098FEE8-AF6A-4B2C-AE7C-30A7E3AAAE56}"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A5145BE0-2CAA-4893-ACEB-6E5076EADF4B}" type="datetimeFigureOut">
              <a:rPr lang="fr-FR" smtClean="0"/>
              <a:t>08/09/2015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098FEE8-AF6A-4B2C-AE7C-30A7E3AAAE56}" type="slidenum">
              <a:rPr lang="fr-FR" smtClean="0"/>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A5145BE0-2CAA-4893-ACEB-6E5076EADF4B}" type="datetimeFigureOut">
              <a:rPr lang="fr-FR" smtClean="0"/>
              <a:t>08/09/2015</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B098FEE8-AF6A-4B2C-AE7C-30A7E3AAAE56}" type="slidenum">
              <a:rPr lang="fr-FR" smtClean="0"/>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5145BE0-2CAA-4893-ACEB-6E5076EADF4B}" type="datetimeFigureOut">
              <a:rPr lang="fr-FR" smtClean="0"/>
              <a:t>08/09/2015</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098FEE8-AF6A-4B2C-AE7C-30A7E3AAAE56}"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endParaRPr lang="fr-FR"/>
          </a:p>
        </p:txBody>
      </p:sp>
      <p:sp>
        <p:nvSpPr>
          <p:cNvPr id="2" name="Titre 1"/>
          <p:cNvSpPr>
            <a:spLocks noGrp="1"/>
          </p:cNvSpPr>
          <p:nvPr>
            <p:ph type="ctrTitle"/>
          </p:nvPr>
        </p:nvSpPr>
        <p:spPr/>
        <p:txBody>
          <a:bodyPr/>
          <a:lstStyle/>
          <a:p>
            <a:r>
              <a:rPr lang="fr-FR" dirty="0" smtClean="0"/>
              <a:t>LA TECHNIQUE DE REDACTION DES ACTES</a:t>
            </a:r>
            <a:endParaRPr lang="fr-FR" dirty="0"/>
          </a:p>
        </p:txBody>
      </p:sp>
    </p:spTree>
    <p:extLst>
      <p:ext uri="{BB962C8B-B14F-4D97-AF65-F5344CB8AC3E}">
        <p14:creationId xmlns:p14="http://schemas.microsoft.com/office/powerpoint/2010/main" val="3123780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just"/>
            <a:r>
              <a:rPr lang="fr-FR" sz="2400" dirty="0"/>
              <a:t>La date de comparution doit être fixée en tenant compte des délais de comparution.</a:t>
            </a:r>
          </a:p>
          <a:p>
            <a:pPr algn="just"/>
            <a:r>
              <a:rPr lang="fr-FR" sz="2400" dirty="0"/>
              <a:t>Le choix de la juridiction est fait par application des règles de compétence : il dépend de la compétence géographique de la juridiction à saisir (compétence </a:t>
            </a:r>
            <a:r>
              <a:rPr lang="fr-FR" sz="2400" b="1" i="1" dirty="0"/>
              <a:t>rationae </a:t>
            </a:r>
            <a:r>
              <a:rPr lang="fr-FR" sz="2400" b="1" i="1" dirty="0" err="1"/>
              <a:t>loci</a:t>
            </a:r>
            <a:r>
              <a:rPr lang="fr-FR" sz="2400" dirty="0"/>
              <a:t>), mais également de la nature du litige ou l’importance des intérêts en jeu (compétence </a:t>
            </a:r>
            <a:r>
              <a:rPr lang="fr-FR" sz="2400" b="1" i="1" dirty="0"/>
              <a:t>rationae materiae</a:t>
            </a:r>
            <a:r>
              <a:rPr lang="fr-FR" sz="2400" dirty="0"/>
              <a:t>) ou encore des personnes concernées (compétence </a:t>
            </a:r>
            <a:r>
              <a:rPr lang="fr-FR" sz="2400" b="1" i="1" dirty="0"/>
              <a:t>rationae personae</a:t>
            </a:r>
            <a:r>
              <a:rPr lang="fr-FR" sz="2400" dirty="0"/>
              <a:t>)</a:t>
            </a:r>
          </a:p>
          <a:p>
            <a:pPr algn="just">
              <a:buFont typeface="Arial" panose="020B0604020202020204" pitchFamily="34" charset="0"/>
              <a:buChar char="•"/>
            </a:pPr>
            <a:endParaRPr lang="fr-FR" dirty="0"/>
          </a:p>
        </p:txBody>
      </p:sp>
    </p:spTree>
    <p:extLst>
      <p:ext uri="{BB962C8B-B14F-4D97-AF65-F5344CB8AC3E}">
        <p14:creationId xmlns:p14="http://schemas.microsoft.com/office/powerpoint/2010/main" val="3463509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r>
              <a:rPr lang="fr-FR" sz="2400" dirty="0"/>
              <a:t>Parce qu’elle est un acte introductif d’instance, l’assignation vaut conclusions (premières conclusions) de telle sorte qu’il ne peut y avoir de défaut contre le demandeur. </a:t>
            </a:r>
          </a:p>
          <a:p>
            <a:r>
              <a:rPr lang="fr-FR" sz="2400" dirty="0"/>
              <a:t>Ainsi elle doit nécessairement contenir les motifs c’est-à-dire des moyens de fait</a:t>
            </a:r>
            <a:r>
              <a:rPr lang="fr-FR" sz="2400" b="1" dirty="0"/>
              <a:t> mais aussi les moyens de droit</a:t>
            </a:r>
            <a:r>
              <a:rPr lang="fr-FR" sz="2400" dirty="0"/>
              <a:t>. Si le code béninois de procédure n’impose de fonder l’assignation en droit à peine de nullité, d’autres codes l’exigent sous peine de voir le juge accueillir l’exception de nullité que la partie adverse invoquera à son encontre. Dans ce cas la formule </a:t>
            </a:r>
            <a:r>
              <a:rPr lang="fr-FR" sz="2400" b="1" i="1" dirty="0"/>
              <a:t>« Attendu qu’en droit……. »</a:t>
            </a:r>
            <a:r>
              <a:rPr lang="fr-FR" sz="2400" dirty="0"/>
              <a:t> est insuffisante pour satisfaire à cette condition. Il faut absolument viser l’article ou le texte qui sert de fondement juridique aux prétentions soumises. </a:t>
            </a:r>
          </a:p>
        </p:txBody>
      </p:sp>
    </p:spTree>
    <p:extLst>
      <p:ext uri="{BB962C8B-B14F-4D97-AF65-F5344CB8AC3E}">
        <p14:creationId xmlns:p14="http://schemas.microsoft.com/office/powerpoint/2010/main" val="22579190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just"/>
            <a:r>
              <a:rPr lang="fr-FR" dirty="0"/>
              <a:t>Parce qu’elle vaut conclusions, le dispositif de l’assignation doit permettre au juge de disposer de tous les éléments pour apprécier la pertinence des demandes </a:t>
            </a:r>
            <a:r>
              <a:rPr lang="fr-FR" dirty="0" smtClean="0"/>
              <a:t>formulées, et surtout pour décider.</a:t>
            </a:r>
          </a:p>
          <a:p>
            <a:pPr algn="just"/>
            <a:r>
              <a:rPr lang="fr-FR" dirty="0" smtClean="0"/>
              <a:t>A cet effet, le dispositif de l’assignation doit être une ébauche de celui  de la décision que l’on voudrait voir le juge rendre.</a:t>
            </a:r>
          </a:p>
          <a:p>
            <a:pPr algn="just"/>
            <a:r>
              <a:rPr lang="fr-FR" dirty="0" smtClean="0"/>
              <a:t>Il est donc important de mettre un soin à la rédaction de ce dispositif qui sera certainement, en cas de défaut du contradicteur, adopté par le juge dans sa décision.  </a:t>
            </a:r>
            <a:endParaRPr lang="fr-FR" dirty="0"/>
          </a:p>
          <a:p>
            <a:pPr algn="just"/>
            <a:endParaRPr lang="fr-FR" dirty="0"/>
          </a:p>
        </p:txBody>
      </p:sp>
    </p:spTree>
    <p:extLst>
      <p:ext uri="{BB962C8B-B14F-4D97-AF65-F5344CB8AC3E}">
        <p14:creationId xmlns:p14="http://schemas.microsoft.com/office/powerpoint/2010/main" val="1107203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lgn="just"/>
            <a:r>
              <a:rPr lang="fr-FR" sz="2600" b="1" dirty="0" smtClean="0"/>
              <a:t>II. LES REGLES </a:t>
            </a:r>
            <a:r>
              <a:rPr lang="fr-FR" sz="2600" b="1" dirty="0"/>
              <a:t>QUI GOUVERNENT LA </a:t>
            </a:r>
            <a:r>
              <a:rPr lang="fr-FR" sz="2600" b="1" dirty="0" smtClean="0"/>
              <a:t>REDACTION </a:t>
            </a:r>
            <a:r>
              <a:rPr lang="fr-FR" sz="2600" b="1" dirty="0"/>
              <a:t>DES CONCLUSIONS</a:t>
            </a:r>
            <a:r>
              <a:rPr lang="fr-FR" sz="2600" dirty="0"/>
              <a:t/>
            </a:r>
            <a:br>
              <a:rPr lang="fr-FR" sz="2600" dirty="0"/>
            </a:br>
            <a:endParaRPr lang="fr-FR" sz="2600" dirty="0"/>
          </a:p>
        </p:txBody>
      </p:sp>
      <p:sp>
        <p:nvSpPr>
          <p:cNvPr id="3" name="Espace réservé du contenu 2"/>
          <p:cNvSpPr>
            <a:spLocks noGrp="1"/>
          </p:cNvSpPr>
          <p:nvPr>
            <p:ph sz="quarter" idx="1"/>
          </p:nvPr>
        </p:nvSpPr>
        <p:spPr>
          <a:xfrm>
            <a:off x="914400" y="1447800"/>
            <a:ext cx="7772400" cy="5005536"/>
          </a:xfrm>
        </p:spPr>
        <p:txBody>
          <a:bodyPr>
            <a:normAutofit lnSpcReduction="10000"/>
          </a:bodyPr>
          <a:lstStyle/>
          <a:p>
            <a:pPr algn="just"/>
            <a:r>
              <a:rPr lang="fr-FR" sz="2400" dirty="0"/>
              <a:t>Les conclusions c’est l’acte de procédure ou l’écrit judiciaire fait d’une argumentation destinée à convaincre du bien-fondé des prétentions d’une partie (et de l’inanité des prétentions adverses).</a:t>
            </a:r>
          </a:p>
          <a:p>
            <a:pPr algn="just"/>
            <a:r>
              <a:rPr lang="fr-FR" sz="2400" dirty="0"/>
              <a:t>L’argumentation se fait selon un processus qui comporte plusieurs phases à savoir :</a:t>
            </a:r>
          </a:p>
          <a:p>
            <a:pPr lvl="1" algn="just">
              <a:buFont typeface="Wingdings" panose="05000000000000000000" pitchFamily="2" charset="2"/>
              <a:buChar char="Ø"/>
            </a:pPr>
            <a:r>
              <a:rPr lang="fr-FR" dirty="0"/>
              <a:t>La présentation de l’objet du litige et des parties,</a:t>
            </a:r>
          </a:p>
          <a:p>
            <a:pPr lvl="1" algn="just">
              <a:buFont typeface="Wingdings" panose="05000000000000000000" pitchFamily="2" charset="2"/>
              <a:buChar char="Ø"/>
            </a:pPr>
            <a:r>
              <a:rPr lang="fr-FR" dirty="0"/>
              <a:t>Le récit des faits et de la procédure,</a:t>
            </a:r>
          </a:p>
          <a:p>
            <a:pPr lvl="1" algn="just">
              <a:buFont typeface="Wingdings" panose="05000000000000000000" pitchFamily="2" charset="2"/>
              <a:buChar char="Ø"/>
            </a:pPr>
            <a:r>
              <a:rPr lang="fr-FR" dirty="0"/>
              <a:t>La formulation de l’argument essentiel,</a:t>
            </a:r>
          </a:p>
          <a:p>
            <a:pPr lvl="1" algn="just">
              <a:buFont typeface="Wingdings" panose="05000000000000000000" pitchFamily="2" charset="2"/>
              <a:buChar char="Ø"/>
            </a:pPr>
            <a:r>
              <a:rPr lang="fr-FR" dirty="0"/>
              <a:t>Le développement de la thèse fondé sur des arguments juridiques,</a:t>
            </a:r>
          </a:p>
          <a:p>
            <a:pPr lvl="1" algn="just">
              <a:buFont typeface="Wingdings" panose="05000000000000000000" pitchFamily="2" charset="2"/>
              <a:buChar char="Ø"/>
            </a:pPr>
            <a:r>
              <a:rPr lang="fr-FR" dirty="0"/>
              <a:t>La prise en compte d’arguments adverses dans un souci de réfutation,</a:t>
            </a:r>
          </a:p>
          <a:p>
            <a:pPr lvl="1" algn="just">
              <a:buFont typeface="Wingdings" panose="05000000000000000000" pitchFamily="2" charset="2"/>
              <a:buChar char="Ø"/>
            </a:pPr>
            <a:r>
              <a:rPr lang="fr-FR" dirty="0" smtClean="0"/>
              <a:t>La conclusion </a:t>
            </a:r>
            <a:r>
              <a:rPr lang="fr-FR" dirty="0"/>
              <a:t>aboutissant à une demande.</a:t>
            </a:r>
          </a:p>
          <a:p>
            <a:pPr algn="just"/>
            <a:endParaRPr lang="fr-FR" sz="2400" dirty="0"/>
          </a:p>
        </p:txBody>
      </p:sp>
    </p:spTree>
    <p:extLst>
      <p:ext uri="{BB962C8B-B14F-4D97-AF65-F5344CB8AC3E}">
        <p14:creationId xmlns:p14="http://schemas.microsoft.com/office/powerpoint/2010/main" val="3064933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just"/>
            <a:r>
              <a:rPr lang="fr-FR" dirty="0"/>
              <a:t>En réalité la rédaction des conclusions répond à un plan immuable. </a:t>
            </a:r>
          </a:p>
          <a:p>
            <a:pPr algn="just"/>
            <a:r>
              <a:rPr lang="fr-FR" dirty="0"/>
              <a:t>Le rédacteur commence par indiquer la juridiction et les parties (demandeur et défendeur ; appelant et intimé), avant de poser les termes du litige en rappelant les faits de la cause et la procédure engagée, et d’entreprendre la discussion juridique pour, enfin, suggérer au juge le contenu de la décision qu’il sollicite.</a:t>
            </a:r>
          </a:p>
          <a:p>
            <a:pPr algn="just"/>
            <a:endParaRPr lang="fr-FR" dirty="0"/>
          </a:p>
        </p:txBody>
      </p:sp>
    </p:spTree>
    <p:extLst>
      <p:ext uri="{BB962C8B-B14F-4D97-AF65-F5344CB8AC3E}">
        <p14:creationId xmlns:p14="http://schemas.microsoft.com/office/powerpoint/2010/main" val="35170515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marL="0" lvl="0" indent="0" algn="just">
              <a:buNone/>
            </a:pPr>
            <a:r>
              <a:rPr lang="fr-FR" b="1" dirty="0" smtClean="0"/>
              <a:t>A. INDICATION </a:t>
            </a:r>
            <a:r>
              <a:rPr lang="fr-FR" b="1" dirty="0"/>
              <a:t>DE LA JURIDICTION ET DES  </a:t>
            </a:r>
            <a:r>
              <a:rPr lang="fr-FR" b="1" dirty="0" smtClean="0"/>
              <a:t>  </a:t>
            </a:r>
          </a:p>
          <a:p>
            <a:pPr marL="0" lvl="0" indent="0" algn="just">
              <a:buNone/>
            </a:pPr>
            <a:r>
              <a:rPr lang="fr-FR" b="1" dirty="0"/>
              <a:t> </a:t>
            </a:r>
            <a:r>
              <a:rPr lang="fr-FR" b="1" dirty="0" smtClean="0"/>
              <a:t>    PARTIES</a:t>
            </a:r>
            <a:endParaRPr lang="fr-FR" dirty="0"/>
          </a:p>
          <a:p>
            <a:pPr algn="just"/>
            <a:r>
              <a:rPr lang="fr-FR" dirty="0"/>
              <a:t>La première page des conclusions (page de présentation) mentionne la juridiction saisie. Les parties à l’instance doivent être claire et complètement identifiées par leur identité telle qu’indiquée pour l’assignation, et par leur situation juridique au regard du litige. Pour chaque partie, mention sera également faite, sil </a:t>
            </a:r>
            <a:r>
              <a:rPr lang="fr-FR" dirty="0" err="1"/>
              <a:t>échet</a:t>
            </a:r>
            <a:r>
              <a:rPr lang="fr-FR" dirty="0"/>
              <a:t>, du nom de l’avocat ou société d’avocats </a:t>
            </a:r>
            <a:r>
              <a:rPr lang="fr-FR" dirty="0" smtClean="0"/>
              <a:t>chargée </a:t>
            </a:r>
            <a:r>
              <a:rPr lang="fr-FR" dirty="0"/>
              <a:t>de l’assister ou de la représenter. </a:t>
            </a:r>
          </a:p>
          <a:p>
            <a:endParaRPr lang="fr-FR" dirty="0"/>
          </a:p>
        </p:txBody>
      </p:sp>
    </p:spTree>
    <p:extLst>
      <p:ext uri="{BB962C8B-B14F-4D97-AF65-F5344CB8AC3E}">
        <p14:creationId xmlns:p14="http://schemas.microsoft.com/office/powerpoint/2010/main" val="10868406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a:bodyPr>
          <a:lstStyle/>
          <a:p>
            <a:pPr marL="0" lvl="0" indent="0" algn="just">
              <a:buNone/>
            </a:pPr>
            <a:r>
              <a:rPr lang="fr-FR" b="1" dirty="0" smtClean="0"/>
              <a:t>    B.  EXPOSE </a:t>
            </a:r>
            <a:r>
              <a:rPr lang="fr-FR" b="1" dirty="0"/>
              <a:t>DES TERMES DU LITIGE</a:t>
            </a:r>
            <a:endParaRPr lang="fr-FR" dirty="0"/>
          </a:p>
          <a:p>
            <a:pPr algn="just"/>
            <a:r>
              <a:rPr lang="fr-FR" dirty="0"/>
              <a:t>Les termes du litige sont posés à travers le rappel des faits et de la procédure. Il importe en effet de décrire les faits qui ont conduit au litige et les étapes de procédure qui ont déjà été franchies.</a:t>
            </a:r>
          </a:p>
          <a:p>
            <a:pPr algn="just"/>
            <a:r>
              <a:rPr lang="fr-FR" dirty="0"/>
              <a:t>Précédé de la formule « Plaise au Tribunal » ou « Plaise à la Cour », l’exposé des faits et de la procédure est destiné à mettre en situation les demandes du concluant à partir des faits.</a:t>
            </a:r>
          </a:p>
          <a:p>
            <a:pPr algn="just"/>
            <a:r>
              <a:rPr lang="fr-FR" dirty="0"/>
              <a:t>L’exposé des faits n’est pas neutre et n’a pas à être objectif, même s’il s’en donne les apparences. Ainsi lorsqu’on est défendeur, il faut éviter de reprendre la relation des faits tels qu’articulés dans l’acte introductif </a:t>
            </a:r>
            <a:r>
              <a:rPr lang="fr-FR" dirty="0" smtClean="0"/>
              <a:t>d’instance car elle toujours partiale.</a:t>
            </a:r>
            <a:endParaRPr lang="fr-FR" dirty="0"/>
          </a:p>
        </p:txBody>
      </p:sp>
    </p:spTree>
    <p:extLst>
      <p:ext uri="{BB962C8B-B14F-4D97-AF65-F5344CB8AC3E}">
        <p14:creationId xmlns:p14="http://schemas.microsoft.com/office/powerpoint/2010/main" val="24235860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634082"/>
          </a:xfrm>
        </p:spPr>
        <p:txBody>
          <a:bodyPr>
            <a:normAutofit fontScale="90000"/>
          </a:bodyPr>
          <a:lstStyle/>
          <a:p>
            <a:endParaRPr lang="fr-FR" dirty="0"/>
          </a:p>
        </p:txBody>
      </p:sp>
      <p:sp>
        <p:nvSpPr>
          <p:cNvPr id="3" name="Espace réservé du contenu 2"/>
          <p:cNvSpPr>
            <a:spLocks noGrp="1"/>
          </p:cNvSpPr>
          <p:nvPr>
            <p:ph sz="quarter" idx="1"/>
          </p:nvPr>
        </p:nvSpPr>
        <p:spPr>
          <a:xfrm>
            <a:off x="914400" y="1052736"/>
            <a:ext cx="7772400" cy="5616624"/>
          </a:xfrm>
        </p:spPr>
        <p:txBody>
          <a:bodyPr>
            <a:normAutofit fontScale="55000" lnSpcReduction="20000"/>
          </a:bodyPr>
          <a:lstStyle/>
          <a:p>
            <a:r>
              <a:rPr lang="fr-FR" sz="3800" dirty="0"/>
              <a:t>Le récit doit jouer en faveur du concluant. Pour cela, il faut :</a:t>
            </a:r>
          </a:p>
          <a:p>
            <a:pPr lvl="1">
              <a:buFont typeface="Wingdings" panose="05000000000000000000" pitchFamily="2" charset="2"/>
              <a:buChar char="Ø"/>
            </a:pPr>
            <a:r>
              <a:rPr lang="fr-FR" sz="3800" dirty="0"/>
              <a:t>Mettre en valeur les informations permettant de présenter sous un jour favorable le concluant :</a:t>
            </a:r>
          </a:p>
          <a:p>
            <a:pPr lvl="2">
              <a:buFont typeface="Arial" panose="020B0604020202020204" pitchFamily="34" charset="0"/>
              <a:buChar char="•"/>
            </a:pPr>
            <a:r>
              <a:rPr lang="fr-FR" sz="3800" dirty="0"/>
              <a:t>par une mise en scène des faits,</a:t>
            </a:r>
          </a:p>
          <a:p>
            <a:pPr lvl="2">
              <a:buFont typeface="Arial" panose="020B0604020202020204" pitchFamily="34" charset="0"/>
              <a:buChar char="•"/>
            </a:pPr>
            <a:r>
              <a:rPr lang="fr-FR" sz="3800" dirty="0"/>
              <a:t>en montrant le contraste entre la position du concluant et celle de son </a:t>
            </a:r>
            <a:r>
              <a:rPr lang="fr-FR" sz="3800" dirty="0" smtClean="0"/>
              <a:t>adversaire.</a:t>
            </a:r>
          </a:p>
          <a:p>
            <a:pPr marL="594360" lvl="2" indent="0">
              <a:buNone/>
            </a:pPr>
            <a:r>
              <a:rPr lang="fr-FR" sz="3800" dirty="0" smtClean="0"/>
              <a:t>Exemple: </a:t>
            </a:r>
          </a:p>
          <a:p>
            <a:pPr lvl="2" algn="just">
              <a:buFont typeface="Arial" panose="020B0604020202020204" pitchFamily="34" charset="0"/>
              <a:buChar char="•"/>
            </a:pPr>
            <a:r>
              <a:rPr lang="fr-FR" sz="3800" b="1" dirty="0" smtClean="0"/>
              <a:t>Assignation:</a:t>
            </a:r>
            <a:r>
              <a:rPr lang="fr-FR" sz="3800" dirty="0" smtClean="0"/>
              <a:t> Le dimanche 2 août 2006 aux environs de 10 heures du matin,  Monsieur DUPOND aux commandes de sa motocyclettes se rendait à l’église, lorsqu’à hauteur de la passerelle de Jéricho, il a été mortellement heurté par dame DURAND au volant de son véhicule TOYOTA AVENSIS immatriculé AT 8787 RB.</a:t>
            </a:r>
          </a:p>
          <a:p>
            <a:pPr lvl="2" algn="just">
              <a:buFont typeface="Arial" panose="020B0604020202020204" pitchFamily="34" charset="0"/>
              <a:buChar char="•"/>
            </a:pPr>
            <a:r>
              <a:rPr lang="fr-FR" sz="3800" b="1" dirty="0" smtClean="0"/>
              <a:t>Conclusions en défense:</a:t>
            </a:r>
            <a:r>
              <a:rPr lang="fr-FR" sz="3800" dirty="0" smtClean="0"/>
              <a:t> Le dimanche 2 août 2006 à 10 h15 mn dame DURAND au volant de son véhicule TOYOTA AVENSIS immatriculé AT 8787 RB, se rendait à son domicile  lorsqu’arrivée à hauteur de la passerelle de Jéricho, elle vit surgir du chemin de terre </a:t>
            </a:r>
            <a:r>
              <a:rPr lang="fr-FR" sz="3800" dirty="0"/>
              <a:t>le sieur </a:t>
            </a:r>
            <a:r>
              <a:rPr lang="fr-FR" sz="3800" dirty="0" smtClean="0"/>
              <a:t>DUPOND,  </a:t>
            </a:r>
            <a:r>
              <a:rPr lang="fr-FR" sz="3800" dirty="0"/>
              <a:t>aux commandes de sa </a:t>
            </a:r>
            <a:r>
              <a:rPr lang="fr-FR" sz="3800" dirty="0" smtClean="0"/>
              <a:t>motocyclette, abordant la grande voie sans aucun égard à la signalisation routière. Malgré toute la manœuvre engagée pour éviter la collision, le choc lui fut fatal. </a:t>
            </a:r>
            <a:endParaRPr lang="fr-FR" sz="3800" dirty="0"/>
          </a:p>
          <a:p>
            <a:endParaRPr lang="fr-FR" dirty="0"/>
          </a:p>
        </p:txBody>
      </p:sp>
    </p:spTree>
    <p:extLst>
      <p:ext uri="{BB962C8B-B14F-4D97-AF65-F5344CB8AC3E}">
        <p14:creationId xmlns:p14="http://schemas.microsoft.com/office/powerpoint/2010/main" val="21419757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634082"/>
          </a:xfrm>
        </p:spPr>
        <p:txBody>
          <a:bodyPr>
            <a:normAutofit fontScale="90000"/>
          </a:bodyPr>
          <a:lstStyle/>
          <a:p>
            <a:endParaRPr lang="fr-FR" dirty="0"/>
          </a:p>
        </p:txBody>
      </p:sp>
      <p:sp>
        <p:nvSpPr>
          <p:cNvPr id="3" name="Espace réservé du contenu 2"/>
          <p:cNvSpPr>
            <a:spLocks noGrp="1"/>
          </p:cNvSpPr>
          <p:nvPr>
            <p:ph sz="quarter" idx="1"/>
          </p:nvPr>
        </p:nvSpPr>
        <p:spPr>
          <a:xfrm>
            <a:off x="914400" y="1052736"/>
            <a:ext cx="7772400" cy="4967064"/>
          </a:xfrm>
        </p:spPr>
        <p:txBody>
          <a:bodyPr>
            <a:normAutofit fontScale="92500" lnSpcReduction="10000"/>
          </a:bodyPr>
          <a:lstStyle/>
          <a:p>
            <a:pPr algn="just"/>
            <a:r>
              <a:rPr lang="fr-FR" dirty="0"/>
              <a:t>Relativement au rappel de la procédure, il importe de souligner que les conclusions interviennent à différents stades de la procédure. Il est donc utile de rappeler les étapes déjà franchies (sommation ou mise en demeure, expertise, jugement de première instance, etc.) de sorte que le juge ait une vision exacte et complète du dossier sur lequel il va statuer.</a:t>
            </a:r>
          </a:p>
          <a:p>
            <a:pPr marL="0" lvl="0" indent="0" algn="just">
              <a:buNone/>
            </a:pPr>
            <a:r>
              <a:rPr lang="fr-FR" b="1" dirty="0" smtClean="0"/>
              <a:t>   </a:t>
            </a:r>
          </a:p>
          <a:p>
            <a:pPr marL="0" lvl="0" indent="0" algn="just">
              <a:buNone/>
            </a:pPr>
            <a:r>
              <a:rPr lang="fr-FR" b="1" dirty="0" smtClean="0"/>
              <a:t> C.  LA </a:t>
            </a:r>
            <a:r>
              <a:rPr lang="fr-FR" b="1" dirty="0"/>
              <a:t>DISCUSSION JURIDIQUE</a:t>
            </a:r>
            <a:endParaRPr lang="fr-FR" dirty="0"/>
          </a:p>
          <a:p>
            <a:pPr algn="just"/>
            <a:r>
              <a:rPr lang="fr-FR" dirty="0"/>
              <a:t>La discussion est le cœur des conclusions. Il s’agit de présenter un argumentaire qui fait triompher le point de vue du concluant et réfute les arguments, connus ou supposés, de la partie adverse.</a:t>
            </a:r>
          </a:p>
          <a:p>
            <a:pPr algn="just"/>
            <a:r>
              <a:rPr lang="fr-FR" dirty="0"/>
              <a:t>Pour atteindre cet objectif, la discussion doit être efficace et structurée.</a:t>
            </a:r>
          </a:p>
          <a:p>
            <a:endParaRPr lang="fr-FR" dirty="0"/>
          </a:p>
        </p:txBody>
      </p:sp>
    </p:spTree>
    <p:extLst>
      <p:ext uri="{BB962C8B-B14F-4D97-AF65-F5344CB8AC3E}">
        <p14:creationId xmlns:p14="http://schemas.microsoft.com/office/powerpoint/2010/main" val="128124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20000"/>
          </a:bodyPr>
          <a:lstStyle/>
          <a:p>
            <a:pPr marL="0" lvl="0" indent="0" algn="just">
              <a:buNone/>
            </a:pPr>
            <a:r>
              <a:rPr lang="fr-FR" b="1" dirty="0" smtClean="0"/>
              <a:t>1. Une </a:t>
            </a:r>
            <a:r>
              <a:rPr lang="fr-FR" b="1" dirty="0"/>
              <a:t>discussion efficace</a:t>
            </a:r>
            <a:endParaRPr lang="fr-FR" dirty="0"/>
          </a:p>
          <a:p>
            <a:pPr algn="just"/>
            <a:r>
              <a:rPr lang="fr-FR" dirty="0"/>
              <a:t>Une discussion efficace, présente d’abord les arguments en faveur du concluant avant la réfutation de l’argumentation adverse.</a:t>
            </a:r>
          </a:p>
          <a:p>
            <a:pPr marL="0" lvl="0" indent="0" algn="just">
              <a:buNone/>
            </a:pPr>
            <a:r>
              <a:rPr lang="fr-FR" b="1" dirty="0" smtClean="0"/>
              <a:t>1.1. Les </a:t>
            </a:r>
            <a:r>
              <a:rPr lang="fr-FR" b="1" dirty="0"/>
              <a:t>arguments en faveur du concluant :</a:t>
            </a:r>
          </a:p>
          <a:p>
            <a:pPr lvl="1" algn="just">
              <a:buFont typeface="Wingdings" panose="05000000000000000000" pitchFamily="2" charset="2"/>
              <a:buChar char="§"/>
            </a:pPr>
            <a:r>
              <a:rPr lang="fr-FR" sz="2600" dirty="0"/>
              <a:t>Le concluant doit placer le juge dans la situation de lui donner raison. Pour ce faire, il doit présenter, en les ordonnant, les arguments de fait et de droit qui jouent en sa faveur.</a:t>
            </a:r>
          </a:p>
          <a:p>
            <a:pPr lvl="1" algn="just">
              <a:buFont typeface="Wingdings" panose="05000000000000000000" pitchFamily="2" charset="2"/>
              <a:buChar char="§"/>
            </a:pPr>
            <a:r>
              <a:rPr lang="fr-FR" sz="2600" dirty="0"/>
              <a:t>Pour être efficace, l’argumentation doit revêtir un certain nombre de qualités. Elle doit être </a:t>
            </a:r>
            <a:r>
              <a:rPr lang="fr-FR" sz="2600" dirty="0" smtClean="0"/>
              <a:t>:</a:t>
            </a:r>
          </a:p>
          <a:p>
            <a:pPr lvl="2" algn="just">
              <a:buFont typeface="Wingdings" panose="05000000000000000000" pitchFamily="2" charset="2"/>
              <a:buChar char="Ø"/>
            </a:pPr>
            <a:r>
              <a:rPr lang="fr-FR" sz="2600" b="1" dirty="0"/>
              <a:t>Orientée :</a:t>
            </a:r>
            <a:r>
              <a:rPr lang="fr-FR" sz="2600" dirty="0"/>
              <a:t> le concluant n’a pas à être objectif ; son adversaire ne le sera pas non plus.</a:t>
            </a:r>
          </a:p>
          <a:p>
            <a:pPr lvl="2" algn="just">
              <a:buFont typeface="Wingdings" panose="05000000000000000000" pitchFamily="2" charset="2"/>
              <a:buChar char="Ø"/>
            </a:pPr>
            <a:r>
              <a:rPr lang="fr-FR" sz="2600" b="1" dirty="0"/>
              <a:t>Sélective </a:t>
            </a:r>
            <a:r>
              <a:rPr lang="fr-FR" sz="2600" dirty="0"/>
              <a:t>: seule les arguments utiles doivent être retenus : il serait défavorable de présenter une masse trop abondante d’information.</a:t>
            </a:r>
          </a:p>
          <a:p>
            <a:pPr lvl="1" algn="just">
              <a:buFont typeface="Wingdings" panose="05000000000000000000" pitchFamily="2" charset="2"/>
              <a:buChar char="§"/>
            </a:pPr>
            <a:endParaRPr lang="fr-FR" sz="2600" dirty="0"/>
          </a:p>
          <a:p>
            <a:pPr algn="just"/>
            <a:endParaRPr lang="fr-FR" sz="2400" dirty="0"/>
          </a:p>
        </p:txBody>
      </p:sp>
    </p:spTree>
    <p:extLst>
      <p:ext uri="{BB962C8B-B14F-4D97-AF65-F5344CB8AC3E}">
        <p14:creationId xmlns:p14="http://schemas.microsoft.com/office/powerpoint/2010/main" val="4241452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sz="1800" b="1" dirty="0" smtClean="0"/>
              <a:t>INTRODUCTION</a:t>
            </a:r>
            <a:endParaRPr lang="fr-FR" sz="1800" b="1" dirty="0"/>
          </a:p>
        </p:txBody>
      </p:sp>
      <p:sp>
        <p:nvSpPr>
          <p:cNvPr id="5" name="Espace réservé du contenu 4"/>
          <p:cNvSpPr>
            <a:spLocks noGrp="1"/>
          </p:cNvSpPr>
          <p:nvPr>
            <p:ph sz="quarter" idx="1"/>
          </p:nvPr>
        </p:nvSpPr>
        <p:spPr/>
        <p:txBody>
          <a:bodyPr>
            <a:normAutofit lnSpcReduction="10000"/>
          </a:bodyPr>
          <a:lstStyle/>
          <a:p>
            <a:pPr algn="just">
              <a:buFont typeface="Arial" panose="020B0604020202020204" pitchFamily="34" charset="0"/>
              <a:buChar char="•"/>
            </a:pPr>
            <a:r>
              <a:rPr lang="fr-FR" sz="2400" dirty="0"/>
              <a:t>La fonction de l’avocat est double. Elle est à la fois préventive et curative. Dans sa mission de prévention, de prévention des risques voire des conflits, l’avocat donne des conseils. Lorsque malgré tout, le risque </a:t>
            </a:r>
            <a:r>
              <a:rPr lang="fr-FR" sz="2400" dirty="0" smtClean="0"/>
              <a:t>survient, </a:t>
            </a:r>
            <a:r>
              <a:rPr lang="fr-FR" sz="2400" dirty="0"/>
              <a:t>le conflit prend naissance, l’avocat est encore là pour assurer sa charge qui est le plus connue, gérer le contentieux.</a:t>
            </a:r>
          </a:p>
          <a:p>
            <a:pPr algn="just">
              <a:buFont typeface="Arial" panose="020B0604020202020204" pitchFamily="34" charset="0"/>
              <a:buChar char="•"/>
            </a:pPr>
            <a:r>
              <a:rPr lang="fr-FR" sz="2400" dirty="0"/>
              <a:t>Qu’il s’agisse de sa mission de conseil ou de gestion des contentieux, l’avocat est amené à rédiger des actes. Ces actes sont appelés actes de procédure ou actes judiciaires lorsque l’avocat gère un contentieux, et actes juridiques quand l’avocat est dans sa mission de conseil</a:t>
            </a:r>
            <a:r>
              <a:rPr lang="fr-FR" sz="2400" dirty="0" smtClean="0"/>
              <a:t>.</a:t>
            </a:r>
          </a:p>
          <a:p>
            <a:pPr algn="just">
              <a:buFont typeface="Arial" panose="020B0604020202020204" pitchFamily="34" charset="0"/>
              <a:buChar char="•"/>
            </a:pPr>
            <a:r>
              <a:rPr lang="fr-FR" sz="2400" dirty="0"/>
              <a:t>Nos présents échanges vont notamment porter sur les actes de procédure.</a:t>
            </a:r>
          </a:p>
          <a:p>
            <a:pPr algn="just">
              <a:buFont typeface="Arial" panose="020B0604020202020204" pitchFamily="34" charset="0"/>
              <a:buChar char="•"/>
            </a:pPr>
            <a:endParaRPr lang="fr-FR" sz="2400" dirty="0"/>
          </a:p>
          <a:p>
            <a:endParaRPr lang="fr-FR" sz="1600" dirty="0"/>
          </a:p>
        </p:txBody>
      </p:sp>
    </p:spTree>
    <p:extLst>
      <p:ext uri="{BB962C8B-B14F-4D97-AF65-F5344CB8AC3E}">
        <p14:creationId xmlns:p14="http://schemas.microsoft.com/office/powerpoint/2010/main" val="1101120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pPr lvl="2" algn="just">
              <a:buFont typeface="Wingdings" panose="05000000000000000000" pitchFamily="2" charset="2"/>
              <a:buChar char="Ø"/>
            </a:pPr>
            <a:r>
              <a:rPr lang="fr-FR" sz="2400" b="1" dirty="0"/>
              <a:t>Habile</a:t>
            </a:r>
            <a:r>
              <a:rPr lang="fr-FR" sz="2400" dirty="0"/>
              <a:t> : il s’agit d’intéresser voire de séduire le juge.</a:t>
            </a:r>
          </a:p>
          <a:p>
            <a:pPr lvl="2" algn="just">
              <a:buFont typeface="Wingdings" panose="05000000000000000000" pitchFamily="2" charset="2"/>
              <a:buChar char="Ø"/>
            </a:pPr>
            <a:r>
              <a:rPr lang="fr-FR" sz="2400" b="1" dirty="0"/>
              <a:t>Convaincante</a:t>
            </a:r>
            <a:r>
              <a:rPr lang="fr-FR" sz="2400" dirty="0"/>
              <a:t> : grâce à des arguments juridiques pertinents et cohérents.</a:t>
            </a:r>
          </a:p>
          <a:p>
            <a:pPr lvl="2" algn="just">
              <a:buFont typeface="Wingdings" panose="05000000000000000000" pitchFamily="2" charset="2"/>
              <a:buChar char="Ø"/>
            </a:pPr>
            <a:r>
              <a:rPr lang="fr-FR" sz="2400" b="1" dirty="0"/>
              <a:t>Précise </a:t>
            </a:r>
            <a:r>
              <a:rPr lang="fr-FR" sz="2400" dirty="0"/>
              <a:t>: chaque concluant doit clairement exprimer ce qu’il attend, car le juge a à choisir entre les thèses en présence. Il est clair qu’un argument confus ne retiendra pas son </a:t>
            </a:r>
            <a:r>
              <a:rPr lang="fr-FR" sz="2400" dirty="0" smtClean="0"/>
              <a:t>attention </a:t>
            </a:r>
            <a:r>
              <a:rPr lang="fr-FR" sz="2400" dirty="0"/>
              <a:t>quand bien dans le fond, il est pertinent</a:t>
            </a:r>
            <a:r>
              <a:rPr lang="fr-FR" sz="2400" dirty="0" smtClean="0"/>
              <a:t>.</a:t>
            </a:r>
          </a:p>
          <a:p>
            <a:pPr marL="594360" lvl="2" indent="0" algn="just">
              <a:buNone/>
            </a:pPr>
            <a:r>
              <a:rPr lang="fr-FR" sz="2400" dirty="0"/>
              <a:t>Il est important de noter qu’une argumentation n’est convaincante que par la qualité des arguments développés et la cohérence de leur disposition.</a:t>
            </a:r>
          </a:p>
          <a:p>
            <a:pPr marL="594360" lvl="2" indent="0" algn="just">
              <a:buNone/>
            </a:pPr>
            <a:endParaRPr lang="fr-FR" sz="2400" dirty="0" smtClean="0"/>
          </a:p>
        </p:txBody>
      </p:sp>
    </p:spTree>
    <p:extLst>
      <p:ext uri="{BB962C8B-B14F-4D97-AF65-F5344CB8AC3E}">
        <p14:creationId xmlns:p14="http://schemas.microsoft.com/office/powerpoint/2010/main" val="18814064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pPr algn="just"/>
            <a:endParaRPr lang="fr-FR" sz="2400" dirty="0" smtClean="0"/>
          </a:p>
          <a:p>
            <a:pPr algn="just"/>
            <a:r>
              <a:rPr lang="fr-FR" sz="2400" dirty="0" smtClean="0"/>
              <a:t>A </a:t>
            </a:r>
            <a:r>
              <a:rPr lang="fr-FR" sz="2400" dirty="0"/>
              <a:t>cet effet, il est important de faire le rappel des textes sur lesquels les prétentions sont fondées.</a:t>
            </a:r>
          </a:p>
          <a:p>
            <a:pPr algn="just"/>
            <a:r>
              <a:rPr lang="fr-FR" sz="2400" dirty="0"/>
              <a:t>Chaque fois que cela est possible, il y a lieu de se référer à la jurisprudence de la juridiction devant laquelle le dossier est pendant. </a:t>
            </a:r>
            <a:endParaRPr lang="fr-FR" sz="2400" dirty="0" smtClean="0"/>
          </a:p>
          <a:p>
            <a:pPr algn="just"/>
            <a:r>
              <a:rPr lang="fr-FR" sz="2400" dirty="0" smtClean="0"/>
              <a:t>S’agissant </a:t>
            </a:r>
            <a:r>
              <a:rPr lang="fr-FR" sz="2400" dirty="0"/>
              <a:t>de </a:t>
            </a:r>
            <a:r>
              <a:rPr lang="fr-FR" sz="2400" dirty="0" smtClean="0"/>
              <a:t>jurisprudence étrangère, </a:t>
            </a:r>
            <a:r>
              <a:rPr lang="fr-FR" sz="2400" dirty="0"/>
              <a:t>citer ses sources de façon rigoureuse.</a:t>
            </a:r>
          </a:p>
          <a:p>
            <a:endParaRPr lang="fr-FR" sz="2400" dirty="0"/>
          </a:p>
        </p:txBody>
      </p:sp>
    </p:spTree>
    <p:extLst>
      <p:ext uri="{BB962C8B-B14F-4D97-AF65-F5344CB8AC3E}">
        <p14:creationId xmlns:p14="http://schemas.microsoft.com/office/powerpoint/2010/main" val="3219302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a:bodyPr>
          <a:lstStyle/>
          <a:p>
            <a:pPr algn="just"/>
            <a:r>
              <a:rPr lang="fr-FR" sz="2400" dirty="0"/>
              <a:t>Enfin, il faut exposer la solution attendue par le concluant qui doit être présentée comme découlant naturellement de l’application de la loi à la situation préalablement exposée.</a:t>
            </a:r>
          </a:p>
          <a:p>
            <a:pPr algn="just"/>
            <a:r>
              <a:rPr lang="fr-FR" sz="2400" b="1" dirty="0"/>
              <a:t>La formulation des conclusions doit être telle que le juge pourrait les adopter en l’état pour en faire </a:t>
            </a:r>
            <a:r>
              <a:rPr lang="fr-FR" sz="2400" b="1" dirty="0" smtClean="0"/>
              <a:t>les motifs de sa </a:t>
            </a:r>
            <a:r>
              <a:rPr lang="fr-FR" sz="2400" b="1" dirty="0"/>
              <a:t>décision</a:t>
            </a:r>
            <a:r>
              <a:rPr lang="fr-FR" sz="2400" b="1" dirty="0" smtClean="0"/>
              <a:t>.</a:t>
            </a:r>
            <a:endParaRPr lang="fr-FR" sz="2400" b="1" dirty="0"/>
          </a:p>
          <a:p>
            <a:pPr marL="0" lvl="0" indent="0" algn="just">
              <a:buNone/>
            </a:pPr>
            <a:r>
              <a:rPr lang="fr-FR" sz="2400" b="1" dirty="0" smtClean="0"/>
              <a:t>1.2. La </a:t>
            </a:r>
            <a:r>
              <a:rPr lang="fr-FR" sz="2400" b="1" dirty="0"/>
              <a:t>réfutation de l’argumentation adverse</a:t>
            </a:r>
          </a:p>
          <a:p>
            <a:pPr algn="just"/>
            <a:r>
              <a:rPr lang="fr-FR" sz="2400" dirty="0"/>
              <a:t>Même si le concluant est confiant dans sa propre argumentation, il doit s’efforcer de détruire celle qui est ou sera présentée par l’autre partie. </a:t>
            </a:r>
          </a:p>
          <a:p>
            <a:pPr algn="just"/>
            <a:r>
              <a:rPr lang="fr-FR" sz="2400" dirty="0"/>
              <a:t>L’inanité de l’argumentation de l’adversaire et des arguments développés, doit être autant que possible démontrés aussi bien en fait qu’en droit.</a:t>
            </a:r>
          </a:p>
          <a:p>
            <a:endParaRPr lang="fr-FR" sz="2400" dirty="0"/>
          </a:p>
        </p:txBody>
      </p:sp>
    </p:spTree>
    <p:extLst>
      <p:ext uri="{BB962C8B-B14F-4D97-AF65-F5344CB8AC3E}">
        <p14:creationId xmlns:p14="http://schemas.microsoft.com/office/powerpoint/2010/main" val="18091315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marL="0" lvl="0" indent="0">
              <a:buNone/>
            </a:pPr>
            <a:r>
              <a:rPr lang="fr-FR" b="1" dirty="0" smtClean="0"/>
              <a:t>  2. Une </a:t>
            </a:r>
            <a:r>
              <a:rPr lang="fr-FR" b="1" dirty="0"/>
              <a:t>discussion </a:t>
            </a:r>
            <a:r>
              <a:rPr lang="fr-FR" b="1" dirty="0" smtClean="0"/>
              <a:t>structurée</a:t>
            </a:r>
          </a:p>
          <a:p>
            <a:pPr marL="0" lvl="0" indent="0">
              <a:buNone/>
            </a:pPr>
            <a:endParaRPr lang="fr-FR" sz="800" dirty="0"/>
          </a:p>
          <a:p>
            <a:r>
              <a:rPr lang="fr-FR" dirty="0"/>
              <a:t>Pour être efficace, la discussion doit être structurée. </a:t>
            </a:r>
          </a:p>
          <a:p>
            <a:r>
              <a:rPr lang="fr-FR" dirty="0"/>
              <a:t>La présentation de l’argumentation doit être claire et logique et refléter une progression, en faisant appel, chaque fois que possible à la technique du syllogisme :</a:t>
            </a:r>
          </a:p>
          <a:p>
            <a:endParaRPr lang="fr-FR" dirty="0"/>
          </a:p>
        </p:txBody>
      </p:sp>
    </p:spTree>
    <p:extLst>
      <p:ext uri="{BB962C8B-B14F-4D97-AF65-F5344CB8AC3E}">
        <p14:creationId xmlns:p14="http://schemas.microsoft.com/office/powerpoint/2010/main" val="10483218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lvl="0" algn="just">
              <a:buFont typeface="Wingdings" panose="05000000000000000000" pitchFamily="2" charset="2"/>
              <a:buChar char="Ø"/>
            </a:pPr>
            <a:r>
              <a:rPr lang="fr-FR" dirty="0"/>
              <a:t>Rappeler la norme juridique ;</a:t>
            </a:r>
          </a:p>
          <a:p>
            <a:pPr lvl="0" algn="just">
              <a:buFont typeface="Wingdings" panose="05000000000000000000" pitchFamily="2" charset="2"/>
              <a:buChar char="Ø"/>
            </a:pPr>
            <a:r>
              <a:rPr lang="fr-FR" dirty="0"/>
              <a:t>Dire comment et pourquoi les prétentions exprimées par le concluant cadrent avec cette norme ;</a:t>
            </a:r>
          </a:p>
          <a:p>
            <a:pPr lvl="0" algn="just">
              <a:buFont typeface="Wingdings" panose="05000000000000000000" pitchFamily="2" charset="2"/>
              <a:buChar char="Ø"/>
            </a:pPr>
            <a:r>
              <a:rPr lang="fr-FR" dirty="0"/>
              <a:t>Dire comment et pourquoi les prétentions adverses ne cadrent pas avec cette norme : il s’agit de prendre en compte, pour les réfuter, les arguments adverses ; </a:t>
            </a:r>
          </a:p>
          <a:p>
            <a:pPr lvl="0" algn="just">
              <a:buFont typeface="Wingdings" panose="05000000000000000000" pitchFamily="2" charset="2"/>
              <a:buChar char="Ø"/>
            </a:pPr>
            <a:r>
              <a:rPr lang="fr-FR" dirty="0"/>
              <a:t>Conclure l’argumentation ;</a:t>
            </a:r>
          </a:p>
          <a:p>
            <a:pPr lvl="0" algn="just">
              <a:buFont typeface="Wingdings" panose="05000000000000000000" pitchFamily="2" charset="2"/>
              <a:buChar char="Ø"/>
            </a:pPr>
            <a:r>
              <a:rPr lang="fr-FR" dirty="0"/>
              <a:t>Justifier la nature et le montant des demandes : la demande doit être particulièrement motivée ; et il faut rester mesuré dans sa demande afin qu’elle reste crédible.   </a:t>
            </a:r>
          </a:p>
          <a:p>
            <a:endParaRPr lang="fr-FR" dirty="0"/>
          </a:p>
        </p:txBody>
      </p:sp>
    </p:spTree>
    <p:extLst>
      <p:ext uri="{BB962C8B-B14F-4D97-AF65-F5344CB8AC3E}">
        <p14:creationId xmlns:p14="http://schemas.microsoft.com/office/powerpoint/2010/main" val="15905823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marL="0" lvl="0" indent="0">
              <a:buNone/>
            </a:pPr>
            <a:r>
              <a:rPr lang="fr-FR" b="1" dirty="0" smtClean="0"/>
              <a:t>  D.  LE </a:t>
            </a:r>
            <a:r>
              <a:rPr lang="fr-FR" b="1" dirty="0"/>
              <a:t>DISPOSITIF</a:t>
            </a:r>
            <a:endParaRPr lang="fr-FR" dirty="0"/>
          </a:p>
          <a:p>
            <a:pPr algn="just"/>
            <a:r>
              <a:rPr lang="fr-FR" dirty="0"/>
              <a:t>Précédé de la mention « PAR CES MOTIFS », le dispositif est l’aboutissement des conclusions et constitue l’énoncé de la décision escomptée.</a:t>
            </a:r>
          </a:p>
          <a:p>
            <a:pPr algn="just"/>
            <a:r>
              <a:rPr lang="fr-FR" dirty="0"/>
              <a:t>Ainsi le dispositif des conclusions se veut l’ébauche du dispositif de la décision du juge telle que l’espère le concluant</a:t>
            </a:r>
            <a:r>
              <a:rPr lang="fr-FR" dirty="0" smtClean="0"/>
              <a:t>.</a:t>
            </a:r>
          </a:p>
          <a:p>
            <a:pPr algn="just"/>
            <a:r>
              <a:rPr lang="fr-FR" dirty="0" smtClean="0"/>
              <a:t>Pour le demandeur, il est quasiment la reprise du dispositif de l’assignation élargi ou réduit en cas de demandes additionnelles.</a:t>
            </a:r>
            <a:endParaRPr lang="fr-FR" dirty="0"/>
          </a:p>
          <a:p>
            <a:endParaRPr lang="fr-FR" dirty="0"/>
          </a:p>
        </p:txBody>
      </p:sp>
    </p:spTree>
    <p:extLst>
      <p:ext uri="{BB962C8B-B14F-4D97-AF65-F5344CB8AC3E}">
        <p14:creationId xmlns:p14="http://schemas.microsoft.com/office/powerpoint/2010/main" val="36535930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r>
              <a:rPr lang="fr-FR" dirty="0"/>
              <a:t>En conséquence </a:t>
            </a:r>
            <a:r>
              <a:rPr lang="fr-FR" dirty="0" smtClean="0"/>
              <a:t>:</a:t>
            </a:r>
          </a:p>
          <a:p>
            <a:endParaRPr lang="fr-FR" sz="800" dirty="0"/>
          </a:p>
          <a:p>
            <a:pPr lvl="1">
              <a:buFont typeface="Wingdings" panose="05000000000000000000" pitchFamily="2" charset="2"/>
              <a:buChar char="Ø"/>
            </a:pPr>
            <a:r>
              <a:rPr lang="fr-FR" dirty="0"/>
              <a:t>Il vise les textes applicables sur lesquels se fonde la demande ;</a:t>
            </a:r>
          </a:p>
          <a:p>
            <a:pPr lvl="1">
              <a:buFont typeface="Wingdings" panose="05000000000000000000" pitchFamily="2" charset="2"/>
              <a:buChar char="Ø"/>
            </a:pPr>
            <a:r>
              <a:rPr lang="fr-FR" dirty="0"/>
              <a:t>Il énonce les différents éléments de la décision :</a:t>
            </a:r>
          </a:p>
          <a:p>
            <a:pPr lvl="1">
              <a:buFont typeface="Wingdings" panose="05000000000000000000" pitchFamily="2" charset="2"/>
              <a:buChar char="Ø"/>
            </a:pPr>
            <a:r>
              <a:rPr lang="fr-FR" dirty="0"/>
              <a:t>Constater l’existence d’une situation juridique ;</a:t>
            </a:r>
          </a:p>
          <a:p>
            <a:pPr lvl="1">
              <a:buFont typeface="Wingdings" panose="05000000000000000000" pitchFamily="2" charset="2"/>
              <a:buChar char="Ø"/>
            </a:pPr>
            <a:r>
              <a:rPr lang="fr-FR" dirty="0"/>
              <a:t>Dire et juger : c’est-à-dire exprimer la juste application de la loi ;</a:t>
            </a:r>
          </a:p>
          <a:p>
            <a:pPr lvl="1">
              <a:buFont typeface="Wingdings" panose="05000000000000000000" pitchFamily="2" charset="2"/>
              <a:buChar char="Ø"/>
            </a:pPr>
            <a:r>
              <a:rPr lang="fr-FR" dirty="0"/>
              <a:t>Condamner : prononcer les conséquences matérielles de la sentence : exécution d’une obligation, paiement d’une somme ;</a:t>
            </a:r>
          </a:p>
          <a:p>
            <a:pPr lvl="1">
              <a:buFont typeface="Wingdings" panose="05000000000000000000" pitchFamily="2" charset="2"/>
              <a:buChar char="Ø"/>
            </a:pPr>
            <a:r>
              <a:rPr lang="fr-FR" dirty="0"/>
              <a:t>Débouter la partie adverse de toutes ses prétentions ;</a:t>
            </a:r>
          </a:p>
          <a:p>
            <a:pPr lvl="1">
              <a:buFont typeface="Wingdings" panose="05000000000000000000" pitchFamily="2" charset="2"/>
              <a:buChar char="Ø"/>
            </a:pPr>
            <a:r>
              <a:rPr lang="fr-FR" dirty="0"/>
              <a:t>La condamner aux dépens.</a:t>
            </a:r>
          </a:p>
          <a:p>
            <a:endParaRPr lang="fr-FR" dirty="0"/>
          </a:p>
        </p:txBody>
      </p:sp>
    </p:spTree>
    <p:extLst>
      <p:ext uri="{BB962C8B-B14F-4D97-AF65-F5344CB8AC3E}">
        <p14:creationId xmlns:p14="http://schemas.microsoft.com/office/powerpoint/2010/main" val="23045716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smtClean="0"/>
              <a:t>A TITRE DE CONCLUSIONS</a:t>
            </a:r>
            <a:endParaRPr lang="fr-FR" sz="2800" b="1" dirty="0"/>
          </a:p>
        </p:txBody>
      </p:sp>
      <p:sp>
        <p:nvSpPr>
          <p:cNvPr id="3" name="Espace réservé du contenu 2"/>
          <p:cNvSpPr>
            <a:spLocks noGrp="1"/>
          </p:cNvSpPr>
          <p:nvPr>
            <p:ph sz="quarter" idx="1"/>
          </p:nvPr>
        </p:nvSpPr>
        <p:spPr/>
        <p:txBody>
          <a:bodyPr>
            <a:normAutofit lnSpcReduction="10000"/>
          </a:bodyPr>
          <a:lstStyle/>
          <a:p>
            <a:pPr algn="just"/>
            <a:endParaRPr lang="fr-FR" sz="2400" dirty="0" smtClean="0"/>
          </a:p>
          <a:p>
            <a:pPr marL="0" indent="0" algn="just">
              <a:buNone/>
            </a:pPr>
            <a:r>
              <a:rPr lang="fr-FR" sz="2400" dirty="0"/>
              <a:t> </a:t>
            </a:r>
            <a:r>
              <a:rPr lang="fr-FR" sz="2400" dirty="0" smtClean="0"/>
              <a:t>  Dans la rédaction des actes de procédure, éviter deux choses :</a:t>
            </a:r>
          </a:p>
          <a:p>
            <a:pPr marL="0" indent="0" algn="just">
              <a:buNone/>
            </a:pPr>
            <a:endParaRPr lang="fr-FR" sz="800" dirty="0" smtClean="0"/>
          </a:p>
          <a:p>
            <a:pPr lvl="1" algn="just">
              <a:buFont typeface="Wingdings" panose="05000000000000000000" pitchFamily="2" charset="2"/>
              <a:buChar char="Ø"/>
            </a:pPr>
            <a:r>
              <a:rPr lang="fr-FR" dirty="0" smtClean="0"/>
              <a:t>Les copies-collé</a:t>
            </a:r>
          </a:p>
          <a:p>
            <a:pPr lvl="1" algn="just">
              <a:buFont typeface="Wingdings" panose="05000000000000000000" pitchFamily="2" charset="2"/>
              <a:buChar char="Ø"/>
            </a:pPr>
            <a:r>
              <a:rPr lang="fr-FR" dirty="0" smtClean="0"/>
              <a:t>L’évidence.</a:t>
            </a:r>
          </a:p>
          <a:p>
            <a:pPr marL="320040" lvl="1" indent="0" algn="just">
              <a:buNone/>
            </a:pPr>
            <a:endParaRPr lang="fr-FR" dirty="0" smtClean="0"/>
          </a:p>
          <a:p>
            <a:pPr marL="320040" lvl="1" indent="0" algn="just">
              <a:buNone/>
            </a:pPr>
            <a:r>
              <a:rPr lang="fr-FR" dirty="0" smtClean="0"/>
              <a:t>En effet à chaque dossier sa logique, </a:t>
            </a:r>
            <a:r>
              <a:rPr lang="fr-FR" smtClean="0"/>
              <a:t>sa vérité !</a:t>
            </a:r>
            <a:endParaRPr lang="fr-FR" dirty="0" smtClean="0"/>
          </a:p>
          <a:p>
            <a:pPr marL="320040" lvl="1" indent="0" algn="just">
              <a:buNone/>
            </a:pPr>
            <a:endParaRPr lang="fr-FR" dirty="0"/>
          </a:p>
          <a:p>
            <a:pPr marL="320040" lvl="1" indent="0" algn="just">
              <a:buNone/>
            </a:pPr>
            <a:r>
              <a:rPr lang="fr-FR" b="1" dirty="0" smtClean="0"/>
              <a:t>Même si le problème juridique est le même d’un dossier à un autre, les circonstances de la cause sont toujours différentes. Elles sont l’ADN du dossier et l’on doit en tenir pour la rédaction des actes subséquents. </a:t>
            </a:r>
          </a:p>
        </p:txBody>
      </p:sp>
    </p:spTree>
    <p:extLst>
      <p:ext uri="{BB962C8B-B14F-4D97-AF65-F5344CB8AC3E}">
        <p14:creationId xmlns:p14="http://schemas.microsoft.com/office/powerpoint/2010/main" val="18391552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dirty="0" smtClean="0"/>
          </a:p>
          <a:p>
            <a:endParaRPr lang="fr-FR" dirty="0" smtClean="0"/>
          </a:p>
          <a:p>
            <a:endParaRPr lang="fr-FR" dirty="0"/>
          </a:p>
          <a:p>
            <a:pPr marL="0" indent="0" algn="ctr">
              <a:buNone/>
            </a:pPr>
            <a:r>
              <a:rPr lang="fr-FR" sz="3200" b="1" dirty="0" smtClean="0"/>
              <a:t>MERCI DE VOTRE ATTENTION</a:t>
            </a:r>
          </a:p>
          <a:p>
            <a:endParaRPr lang="fr-FR" dirty="0"/>
          </a:p>
        </p:txBody>
      </p:sp>
    </p:spTree>
    <p:extLst>
      <p:ext uri="{BB962C8B-B14F-4D97-AF65-F5344CB8AC3E}">
        <p14:creationId xmlns:p14="http://schemas.microsoft.com/office/powerpoint/2010/main" val="1839203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pPr algn="just">
              <a:buFont typeface="Arial" panose="020B0604020202020204" pitchFamily="34" charset="0"/>
              <a:buChar char="•"/>
            </a:pPr>
            <a:r>
              <a:rPr lang="fr-FR" sz="2400" dirty="0" smtClean="0"/>
              <a:t>L’acte </a:t>
            </a:r>
            <a:r>
              <a:rPr lang="fr-FR" sz="2400" dirty="0"/>
              <a:t>de procédure au sens strict est, selon le vocabulaire juridique, défini comme </a:t>
            </a:r>
            <a:r>
              <a:rPr lang="fr-FR" sz="2400" i="1" dirty="0"/>
              <a:t>« l’acte des parties à une instance ou des auxiliaires de la justice qui ont pouvoir de les représenter (huissiers, avocats) ayant pour objet l’introduction, la liaison ou l’extinction d’une instance, le déroulement ou l’exécution d’un jugement ». </a:t>
            </a:r>
            <a:r>
              <a:rPr lang="fr-FR" sz="2400" dirty="0"/>
              <a:t> </a:t>
            </a:r>
          </a:p>
          <a:p>
            <a:pPr algn="just">
              <a:buFont typeface="Arial" panose="020B0604020202020204" pitchFamily="34" charset="0"/>
              <a:buChar char="•"/>
            </a:pPr>
            <a:r>
              <a:rPr lang="fr-FR" sz="2400" dirty="0" smtClean="0"/>
              <a:t>Il </a:t>
            </a:r>
            <a:r>
              <a:rPr lang="fr-FR" sz="2400" dirty="0"/>
              <a:t>en est ainsi de l’assignation, de la signification des conclusions, du désistement d’instance, etc.</a:t>
            </a:r>
          </a:p>
          <a:p>
            <a:pPr>
              <a:buFont typeface="Arial" panose="020B0604020202020204" pitchFamily="34" charset="0"/>
              <a:buChar char="•"/>
            </a:pPr>
            <a:r>
              <a:rPr lang="fr-FR" sz="2400" dirty="0"/>
              <a:t>Nous allons insister dans le cadre de cet échange sur l’assignation et les conclusion en  soulignant quelques  règles qui gouvernent leur rédaction.</a:t>
            </a:r>
          </a:p>
          <a:p>
            <a:pPr marL="0" indent="0">
              <a:buNone/>
            </a:pPr>
            <a:endParaRPr lang="fr-FR" sz="2400" dirty="0"/>
          </a:p>
        </p:txBody>
      </p:sp>
    </p:spTree>
    <p:extLst>
      <p:ext uri="{BB962C8B-B14F-4D97-AF65-F5344CB8AC3E}">
        <p14:creationId xmlns:p14="http://schemas.microsoft.com/office/powerpoint/2010/main" val="3370799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2800" b="1" dirty="0" smtClean="0"/>
              <a:t>IN LIMINE LITIS</a:t>
            </a:r>
            <a:endParaRPr lang="fr-FR" sz="2800" b="1" dirty="0"/>
          </a:p>
        </p:txBody>
      </p:sp>
      <p:sp>
        <p:nvSpPr>
          <p:cNvPr id="3" name="Espace réservé du contenu 2"/>
          <p:cNvSpPr>
            <a:spLocks noGrp="1"/>
          </p:cNvSpPr>
          <p:nvPr>
            <p:ph sz="quarter" idx="1"/>
          </p:nvPr>
        </p:nvSpPr>
        <p:spPr/>
        <p:txBody>
          <a:bodyPr>
            <a:normAutofit fontScale="92500" lnSpcReduction="10000"/>
          </a:bodyPr>
          <a:lstStyle/>
          <a:p>
            <a:r>
              <a:rPr lang="fr-FR" sz="2400" dirty="0" smtClean="0"/>
              <a:t>Deux attitudes attendues d’un bon rédacteur d’actes :</a:t>
            </a:r>
          </a:p>
          <a:p>
            <a:pPr lvl="1" algn="just">
              <a:buFont typeface="Wingdings" panose="05000000000000000000" pitchFamily="2" charset="2"/>
              <a:buChar char="Ø"/>
            </a:pPr>
            <a:r>
              <a:rPr lang="fr-FR" sz="2600" dirty="0" smtClean="0"/>
              <a:t>L’humilité : quel que soit le nombre d’années de pratique, cela ne dispense pas le professionnel de rédiger lui-même l’acte. La rédaction des actes n’est pas l’affaire des collaborateurs juristes.</a:t>
            </a:r>
          </a:p>
          <a:p>
            <a:pPr lvl="1" algn="just">
              <a:buFont typeface="Wingdings" panose="05000000000000000000" pitchFamily="2" charset="2"/>
              <a:buChar char="Ø"/>
            </a:pPr>
            <a:r>
              <a:rPr lang="fr-FR" sz="2600" dirty="0" smtClean="0"/>
              <a:t>La prudence : elle est à deux niveaux :</a:t>
            </a:r>
          </a:p>
          <a:p>
            <a:pPr lvl="3" algn="just">
              <a:buFont typeface="Wingdings" panose="05000000000000000000" pitchFamily="2" charset="2"/>
              <a:buChar char="v"/>
            </a:pPr>
            <a:r>
              <a:rPr lang="fr-FR" sz="2400" dirty="0" smtClean="0"/>
              <a:t>Si l’organisation du cabinet oblige à confier aux collaborateurs-juristes la rédaction des actes, ne laisser sortir du cabinet aucun acte sans l’avoir relu ou amendé.</a:t>
            </a:r>
          </a:p>
          <a:p>
            <a:pPr lvl="3" algn="just">
              <a:buFont typeface="Wingdings" panose="05000000000000000000" pitchFamily="2" charset="2"/>
              <a:buChar char="v"/>
            </a:pPr>
            <a:r>
              <a:rPr lang="fr-FR" sz="2400" dirty="0" smtClean="0"/>
              <a:t>Ne jamais rédiger ou faire rédiger un acte de procédure notamment une assignation sans au préalable revisiter les dispositions sur les mentions prévues à peine de nullité et sans s’interroger sur la question de qualité, de capacité ou de pouvoir ou encore de prescription.</a:t>
            </a:r>
            <a:endParaRPr lang="fr-FR" sz="2400" dirty="0"/>
          </a:p>
        </p:txBody>
      </p:sp>
    </p:spTree>
    <p:extLst>
      <p:ext uri="{BB962C8B-B14F-4D97-AF65-F5344CB8AC3E}">
        <p14:creationId xmlns:p14="http://schemas.microsoft.com/office/powerpoint/2010/main" val="3677593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just"/>
            <a:r>
              <a:rPr lang="fr-FR" sz="2400" b="1" dirty="0" smtClean="0"/>
              <a:t>I. LES </a:t>
            </a:r>
            <a:r>
              <a:rPr lang="fr-FR" sz="2400" b="1" dirty="0"/>
              <a:t>PRINCIPALES REGLES QUI GOUVERNENT LA </a:t>
            </a:r>
            <a:r>
              <a:rPr lang="fr-FR" sz="2400" b="1" dirty="0" smtClean="0"/>
              <a:t>  </a:t>
            </a:r>
            <a:br>
              <a:rPr lang="fr-FR" sz="2400" b="1" dirty="0" smtClean="0"/>
            </a:br>
            <a:r>
              <a:rPr lang="fr-FR" sz="2400" b="1" dirty="0"/>
              <a:t> </a:t>
            </a:r>
            <a:r>
              <a:rPr lang="fr-FR" sz="2400" b="1" dirty="0" smtClean="0"/>
              <a:t>    REDACTION </a:t>
            </a:r>
            <a:r>
              <a:rPr lang="fr-FR" sz="2400" b="1" dirty="0"/>
              <a:t>DE L’ASSIGNATION</a:t>
            </a:r>
            <a:endParaRPr lang="fr-FR" sz="2400" dirty="0"/>
          </a:p>
        </p:txBody>
      </p:sp>
      <p:sp>
        <p:nvSpPr>
          <p:cNvPr id="3" name="Espace réservé du contenu 2"/>
          <p:cNvSpPr>
            <a:spLocks noGrp="1"/>
          </p:cNvSpPr>
          <p:nvPr>
            <p:ph sz="quarter" idx="1"/>
          </p:nvPr>
        </p:nvSpPr>
        <p:spPr/>
        <p:txBody>
          <a:bodyPr>
            <a:normAutofit lnSpcReduction="10000"/>
          </a:bodyPr>
          <a:lstStyle/>
          <a:p>
            <a:pPr algn="just">
              <a:buFont typeface="Arial" panose="020B0604020202020204" pitchFamily="34" charset="0"/>
              <a:buChar char="•"/>
            </a:pPr>
            <a:r>
              <a:rPr lang="fr-FR" sz="2800" dirty="0"/>
              <a:t>L’assignation est un </a:t>
            </a:r>
            <a:r>
              <a:rPr lang="fr-FR" sz="2800" dirty="0" smtClean="0"/>
              <a:t>acte de procédure par </a:t>
            </a:r>
            <a:r>
              <a:rPr lang="fr-FR" sz="2800" dirty="0"/>
              <a:t>lequel le demandeur cite son adversaire à comparaître devant le juge.</a:t>
            </a:r>
          </a:p>
          <a:p>
            <a:pPr algn="just">
              <a:buFont typeface="Arial" panose="020B0604020202020204" pitchFamily="34" charset="0"/>
              <a:buChar char="•"/>
            </a:pPr>
            <a:r>
              <a:rPr lang="fr-FR" sz="2800" dirty="0" smtClean="0"/>
              <a:t>Dans </a:t>
            </a:r>
            <a:r>
              <a:rPr lang="fr-FR" sz="2800" smtClean="0"/>
              <a:t>ce sens</a:t>
            </a:r>
            <a:r>
              <a:rPr lang="fr-FR" sz="2800" smtClean="0"/>
              <a:t>, </a:t>
            </a:r>
            <a:r>
              <a:rPr lang="fr-FR" sz="2800" dirty="0"/>
              <a:t>il faut avoir à l’esprit que l’assignation est un acte double : il est à la fois un acte d’huissier, et doit contenir toutes les mentions relatives aux actes d’huissier, mais il est aussi un acte introductif d’instance qui doit assumer sa vocation qui est d’assurer l’information à l’adversaire et à l’appeler devant la juridiction compétente pour voir soutenir les prétentions formulées à son encontre.</a:t>
            </a:r>
          </a:p>
          <a:p>
            <a:pPr algn="just">
              <a:buFont typeface="Arial" panose="020B0604020202020204" pitchFamily="34" charset="0"/>
              <a:buChar char="•"/>
            </a:pPr>
            <a:endParaRPr lang="fr-FR" dirty="0" smtClean="0"/>
          </a:p>
          <a:p>
            <a:endParaRPr lang="fr-FR" dirty="0" smtClean="0"/>
          </a:p>
          <a:p>
            <a:endParaRPr lang="fr-FR" dirty="0"/>
          </a:p>
        </p:txBody>
      </p:sp>
    </p:spTree>
    <p:extLst>
      <p:ext uri="{BB962C8B-B14F-4D97-AF65-F5344CB8AC3E}">
        <p14:creationId xmlns:p14="http://schemas.microsoft.com/office/powerpoint/2010/main" val="4337686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pPr algn="just">
              <a:buFont typeface="Arial" panose="020B0604020202020204" pitchFamily="34" charset="0"/>
              <a:buChar char="•"/>
            </a:pPr>
            <a:r>
              <a:rPr lang="fr-FR" dirty="0"/>
              <a:t>Parce qu’il s’agit d’un acte d’huissier sa rédaction incombe beaucoup plus aux huissiers de justice.</a:t>
            </a:r>
          </a:p>
          <a:p>
            <a:pPr algn="just">
              <a:buFont typeface="Arial" panose="020B0604020202020204" pitchFamily="34" charset="0"/>
              <a:buChar char="•"/>
            </a:pPr>
            <a:r>
              <a:rPr lang="fr-FR" dirty="0"/>
              <a:t>Cependant parce qu’il s’agit d’un acte qui introduit l’instance qui répond à des conditions de forme et fond dont le défaut peut entraîner des conséquences redoutables lorsque sa nullité est prononcée, il est toujours préférable que l’avocat qui a la charge de la gestion de la procédure, et qui du reste est plus outillé sur les questions de procédure, sinon échange avec l’huissier sur l’acte avant sa rédaction  du moins prenne sur lui de faire un projet d’acte à formaliser par l’huissier.</a:t>
            </a:r>
          </a:p>
          <a:p>
            <a:pPr algn="just">
              <a:buFont typeface="Arial" panose="020B0604020202020204" pitchFamily="34" charset="0"/>
              <a:buChar char="•"/>
            </a:pPr>
            <a:endParaRPr lang="fr-FR" sz="2400" dirty="0"/>
          </a:p>
        </p:txBody>
      </p:sp>
    </p:spTree>
    <p:extLst>
      <p:ext uri="{BB962C8B-B14F-4D97-AF65-F5344CB8AC3E}">
        <p14:creationId xmlns:p14="http://schemas.microsoft.com/office/powerpoint/2010/main" val="634785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06090"/>
          </a:xfrm>
        </p:spPr>
        <p:txBody>
          <a:bodyPr>
            <a:normAutofit fontScale="90000"/>
          </a:bodyPr>
          <a:lstStyle/>
          <a:p>
            <a:endParaRPr lang="fr-FR" dirty="0"/>
          </a:p>
        </p:txBody>
      </p:sp>
      <p:sp>
        <p:nvSpPr>
          <p:cNvPr id="3" name="Espace réservé du contenu 2"/>
          <p:cNvSpPr>
            <a:spLocks noGrp="1"/>
          </p:cNvSpPr>
          <p:nvPr>
            <p:ph sz="quarter" idx="1"/>
          </p:nvPr>
        </p:nvSpPr>
        <p:spPr>
          <a:xfrm>
            <a:off x="914400" y="1052736"/>
            <a:ext cx="7772400" cy="5544616"/>
          </a:xfrm>
        </p:spPr>
        <p:txBody>
          <a:bodyPr>
            <a:noAutofit/>
          </a:bodyPr>
          <a:lstStyle/>
          <a:p>
            <a:pPr marL="0" lvl="0" indent="0" algn="just">
              <a:buNone/>
            </a:pPr>
            <a:r>
              <a:rPr lang="fr-FR" sz="2300" b="1" dirty="0" smtClean="0"/>
              <a:t>A.  ASSIGNATION </a:t>
            </a:r>
            <a:r>
              <a:rPr lang="fr-FR" sz="2300" b="1" dirty="0"/>
              <a:t>COMME ACTE DE PROCEDURE</a:t>
            </a:r>
            <a:endParaRPr lang="fr-FR" sz="2300" dirty="0"/>
          </a:p>
          <a:p>
            <a:pPr algn="just">
              <a:buFont typeface="Arial" panose="020B0604020202020204" pitchFamily="34" charset="0"/>
              <a:buChar char="•"/>
            </a:pPr>
            <a:r>
              <a:rPr lang="fr-FR" sz="2300" dirty="0"/>
              <a:t>Comme tout exploit d’huissier, doit contenir, au terme de l’art. 53 les mentions suivantes : </a:t>
            </a:r>
          </a:p>
          <a:p>
            <a:pPr lvl="1" algn="just">
              <a:buFont typeface="Wingdings" panose="05000000000000000000" pitchFamily="2" charset="2"/>
              <a:buChar char="Ø"/>
            </a:pPr>
            <a:r>
              <a:rPr lang="fr-FR" sz="2300" dirty="0"/>
              <a:t>La date et l’heure</a:t>
            </a:r>
          </a:p>
          <a:p>
            <a:pPr lvl="1" algn="just">
              <a:buFont typeface="Wingdings" panose="05000000000000000000" pitchFamily="2" charset="2"/>
              <a:buChar char="Ø"/>
            </a:pPr>
            <a:r>
              <a:rPr lang="fr-FR" sz="2300" dirty="0"/>
              <a:t>Les éléments d’identification du requérant à savoir :</a:t>
            </a:r>
          </a:p>
          <a:p>
            <a:pPr marL="548640" lvl="2" indent="0" algn="just">
              <a:buNone/>
            </a:pPr>
            <a:r>
              <a:rPr lang="fr-FR" sz="2400" dirty="0"/>
              <a:t>1°) lorsque le requérant est une personne physique : ses nom, prénoms, profession, domicile et nationalité.</a:t>
            </a:r>
          </a:p>
          <a:p>
            <a:pPr marL="548640" lvl="2" indent="0" algn="just">
              <a:buNone/>
            </a:pPr>
            <a:r>
              <a:rPr lang="fr-FR" sz="2400" dirty="0"/>
              <a:t>2°) Lorsque le requérant est une personne morale : sa forme sociale, sa dénomination sociale, son siège social ou lieu d’établissement, le montant du capital social, l’immatriculation au registre du commerce et du crédit mobilier ou le numéro d’enregistrement selon le cas (notamment pour les associations), ou  numéro de déclaration (pour les entreprenants) et l’organe qui la représente légalement.</a:t>
            </a:r>
          </a:p>
          <a:p>
            <a:pPr>
              <a:buFont typeface="Arial" panose="020B0604020202020204" pitchFamily="34" charset="0"/>
              <a:buChar char="•"/>
            </a:pPr>
            <a:endParaRPr lang="fr-FR" sz="2400" dirty="0"/>
          </a:p>
        </p:txBody>
      </p:sp>
    </p:spTree>
    <p:extLst>
      <p:ext uri="{BB962C8B-B14F-4D97-AF65-F5344CB8AC3E}">
        <p14:creationId xmlns:p14="http://schemas.microsoft.com/office/powerpoint/2010/main" val="845640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pPr lvl="1" algn="just">
              <a:buFont typeface="Wingdings" panose="05000000000000000000" pitchFamily="2" charset="2"/>
              <a:buChar char="Ø"/>
            </a:pPr>
            <a:r>
              <a:rPr lang="fr-FR" dirty="0"/>
              <a:t>En ce qui concerne l’huissier : se nom, prénoms, demeure et signature, l’indication de son inscription au tableau des huissiers ou l’acte de nomination en qualité d’huissier intérimaire.</a:t>
            </a:r>
          </a:p>
          <a:p>
            <a:pPr lvl="1" algn="just">
              <a:buFont typeface="Wingdings" panose="05000000000000000000" pitchFamily="2" charset="2"/>
              <a:buChar char="Ø"/>
            </a:pPr>
            <a:r>
              <a:rPr lang="fr-FR" dirty="0" smtClean="0"/>
              <a:t>Si </a:t>
            </a:r>
            <a:r>
              <a:rPr lang="fr-FR" dirty="0"/>
              <a:t>l’acte doit être signifié : Les noms et domicile du destinataire personne physique, </a:t>
            </a:r>
            <a:r>
              <a:rPr lang="fr-FR" b="1" dirty="0"/>
              <a:t>La dénomination, le siège social ou le lieu d’établissement  pour les personnes morales</a:t>
            </a:r>
            <a:endParaRPr lang="fr-FR" dirty="0"/>
          </a:p>
          <a:p>
            <a:pPr algn="just">
              <a:buFont typeface="Arial" panose="020B0604020202020204" pitchFamily="34" charset="0"/>
              <a:buChar char="•"/>
            </a:pPr>
            <a:r>
              <a:rPr lang="fr-FR" sz="2400" dirty="0"/>
              <a:t>Ces mentions sont prescrites à peine de nullité, les unes pour vice de forme, les autres pour irrégularité de fond.</a:t>
            </a:r>
          </a:p>
          <a:p>
            <a:pPr algn="just">
              <a:buFont typeface="Arial" panose="020B0604020202020204" pitchFamily="34" charset="0"/>
              <a:buChar char="•"/>
            </a:pPr>
            <a:r>
              <a:rPr lang="fr-FR" sz="2400" dirty="0"/>
              <a:t>Cela requiert donc de l’huissier instrumentaire une vigilance accrue qui peut être supplée par la capacité ou la force d’anticipation de l’avocat.</a:t>
            </a:r>
          </a:p>
        </p:txBody>
      </p:sp>
    </p:spTree>
    <p:extLst>
      <p:ext uri="{BB962C8B-B14F-4D97-AF65-F5344CB8AC3E}">
        <p14:creationId xmlns:p14="http://schemas.microsoft.com/office/powerpoint/2010/main" val="986260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85000" lnSpcReduction="10000"/>
          </a:bodyPr>
          <a:lstStyle/>
          <a:p>
            <a:pPr marL="0" lvl="0" indent="0" algn="just">
              <a:buNone/>
            </a:pPr>
            <a:r>
              <a:rPr lang="fr-FR" b="1" dirty="0" smtClean="0"/>
              <a:t>  B.  ASSIGNATION </a:t>
            </a:r>
            <a:r>
              <a:rPr lang="fr-FR" b="1" dirty="0"/>
              <a:t>COMME ACTE INTRODUCTIF </a:t>
            </a:r>
            <a:endParaRPr lang="fr-FR" b="1" dirty="0" smtClean="0"/>
          </a:p>
          <a:p>
            <a:pPr marL="0" lvl="0" indent="0" algn="just">
              <a:buNone/>
            </a:pPr>
            <a:r>
              <a:rPr lang="fr-FR" b="1" dirty="0"/>
              <a:t> </a:t>
            </a:r>
            <a:r>
              <a:rPr lang="fr-FR" b="1" dirty="0" smtClean="0"/>
              <a:t>      D’INSTANCE</a:t>
            </a:r>
            <a:endParaRPr lang="fr-FR" dirty="0"/>
          </a:p>
          <a:p>
            <a:pPr algn="just"/>
            <a:r>
              <a:rPr lang="fr-FR" dirty="0"/>
              <a:t>L’assignation est </a:t>
            </a:r>
            <a:r>
              <a:rPr lang="fr-FR" b="1" i="1" dirty="0"/>
              <a:t>également</a:t>
            </a:r>
            <a:r>
              <a:rPr lang="fr-FR" dirty="0"/>
              <a:t> un acte introductif d’instance.</a:t>
            </a:r>
          </a:p>
          <a:p>
            <a:pPr algn="just"/>
            <a:r>
              <a:rPr lang="fr-FR" dirty="0"/>
              <a:t>Ainsi, outre les mentions prévues pour tous les actes d’huissier, l’assignation doit contenir, à peine de nullité : </a:t>
            </a:r>
          </a:p>
          <a:p>
            <a:pPr lvl="1" algn="just">
              <a:buFont typeface="Wingdings" panose="05000000000000000000" pitchFamily="2" charset="2"/>
              <a:buChar char="Ø"/>
            </a:pPr>
            <a:r>
              <a:rPr lang="fr-FR" sz="2800" dirty="0"/>
              <a:t>La constitution d’avocat par le requérant, s’il y a lieu et, dans ce cas, l’élection obligatoire de domicile au cabinet de l’avocat.</a:t>
            </a:r>
          </a:p>
          <a:p>
            <a:pPr lvl="1" algn="just">
              <a:buFont typeface="Wingdings" panose="05000000000000000000" pitchFamily="2" charset="2"/>
              <a:buChar char="Ø"/>
            </a:pPr>
            <a:r>
              <a:rPr lang="fr-FR" sz="2800" dirty="0"/>
              <a:t>Nom, prénoms usuels, profession s’il y a lieu, et domicile du défendeur,</a:t>
            </a:r>
          </a:p>
          <a:p>
            <a:pPr lvl="1" algn="just">
              <a:buFont typeface="Wingdings" panose="05000000000000000000" pitchFamily="2" charset="2"/>
              <a:buChar char="Ø"/>
            </a:pPr>
            <a:r>
              <a:rPr lang="fr-FR" sz="2800" dirty="0"/>
              <a:t>L’objet de la demande avec un exposé des motifs,</a:t>
            </a:r>
          </a:p>
          <a:p>
            <a:pPr lvl="1" algn="just">
              <a:buFont typeface="Wingdings" panose="05000000000000000000" pitchFamily="2" charset="2"/>
              <a:buChar char="Ø"/>
            </a:pPr>
            <a:r>
              <a:rPr lang="fr-FR" sz="2800" dirty="0"/>
              <a:t>L’indication de la juridiction qui doit connaître de la demande</a:t>
            </a:r>
          </a:p>
          <a:p>
            <a:pPr lvl="1" algn="just">
              <a:buFont typeface="Wingdings" panose="05000000000000000000" pitchFamily="2" charset="2"/>
              <a:buChar char="Ø"/>
            </a:pPr>
            <a:r>
              <a:rPr lang="fr-FR" sz="2800" dirty="0"/>
              <a:t>La date et l’heure de la comparution</a:t>
            </a:r>
          </a:p>
        </p:txBody>
      </p:sp>
    </p:spTree>
    <p:extLst>
      <p:ext uri="{BB962C8B-B14F-4D97-AF65-F5344CB8AC3E}">
        <p14:creationId xmlns:p14="http://schemas.microsoft.com/office/powerpoint/2010/main" val="41137838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294</TotalTime>
  <Words>1554</Words>
  <Application>Microsoft Office PowerPoint</Application>
  <PresentationFormat>Affichage à l'écran (4:3)</PresentationFormat>
  <Paragraphs>132</Paragraphs>
  <Slides>28</Slides>
  <Notes>0</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Capitaux</vt:lpstr>
      <vt:lpstr>LA TECHNIQUE DE REDACTION DES ACTES</vt:lpstr>
      <vt:lpstr>INTRODUCTION</vt:lpstr>
      <vt:lpstr>Présentation PowerPoint</vt:lpstr>
      <vt:lpstr>IN LIMINE LITIS</vt:lpstr>
      <vt:lpstr>I. LES PRINCIPALES REGLES QUI GOUVERNENT LA         REDACTION DE L’ASSIGNATION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II. LES REGLES QUI GOUVERNENT LA REDACTION DES CONCLUSIONS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A TITRE DE CONCLUSIONS</vt:lpstr>
      <vt:lpstr>Présentation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TECHNIQUE DE REDACTION DES ACTES</dc:title>
  <dc:creator>Me Vlavonou Kponou E</dc:creator>
  <cp:lastModifiedBy>Me Vlavonou Kponou E</cp:lastModifiedBy>
  <cp:revision>27</cp:revision>
  <dcterms:created xsi:type="dcterms:W3CDTF">2015-09-07T16:18:30Z</dcterms:created>
  <dcterms:modified xsi:type="dcterms:W3CDTF">2015-09-08T09:46:33Z</dcterms:modified>
</cp:coreProperties>
</file>