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324"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A75142-14D3-447A-B7F1-25B611ACD712}" type="datetimeFigureOut">
              <a:rPr lang="fr-FR" smtClean="0"/>
              <a:pPr/>
              <a:t>09/09/2015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0ACE9F-7DC7-48DE-89F4-B2A70613A5EA}" type="slidenum">
              <a:rPr lang="fr-FR" smtClean="0"/>
              <a:pPr/>
              <a:t>‹N°›</a:t>
            </a:fld>
            <a:endParaRPr lang="fr-FR"/>
          </a:p>
        </p:txBody>
      </p:sp>
    </p:spTree>
    <p:extLst>
      <p:ext uri="{BB962C8B-B14F-4D97-AF65-F5344CB8AC3E}">
        <p14:creationId xmlns:p14="http://schemas.microsoft.com/office/powerpoint/2010/main" val="377344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4F1B802-1069-467F-B85F-95E4397712EC}"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00618C1-290B-4CC8-B748-A95A312A17B8}" type="datetimeFigureOut">
              <a:rPr lang="fr-FR" smtClean="0"/>
              <a:pPr/>
              <a:t>09/09/2015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CB67F8-7C62-40CC-AC72-BFEFD6E324E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618C1-290B-4CC8-B748-A95A312A17B8}" type="datetimeFigureOut">
              <a:rPr lang="fr-FR" smtClean="0"/>
              <a:pPr/>
              <a:t>09/09/2015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B67F8-7C62-40CC-AC72-BFEFD6E324E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itrebriceto@hotmail.f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8929718" cy="5857916"/>
          </a:xfrm>
        </p:spPr>
        <p:txBody>
          <a:bodyPr>
            <a:normAutofit/>
          </a:bodyPr>
          <a:lstStyle/>
          <a:p>
            <a:pPr algn="ctr">
              <a:buNone/>
            </a:pPr>
            <a:r>
              <a:rPr lang="fr-FR" sz="1800" dirty="0" smtClean="0">
                <a:latin typeface="Castellar" pitchFamily="18" charset="0"/>
              </a:rPr>
              <a:t>SESSION DE formation 2014</a:t>
            </a:r>
          </a:p>
          <a:p>
            <a:pPr algn="ctr">
              <a:buNone/>
            </a:pPr>
            <a:r>
              <a:rPr lang="fr-FR" sz="1200" dirty="0" smtClean="0">
                <a:latin typeface="Bodoni MT Black" pitchFamily="18" charset="0"/>
              </a:rPr>
              <a:t>DU CENTRE INTERNATIONAL DE FORMATION EN AFRIQUE DES AVOCATS FRANCOPHONES (CIFAF)</a:t>
            </a:r>
          </a:p>
          <a:p>
            <a:pPr algn="ctr">
              <a:buNone/>
            </a:pPr>
            <a:r>
              <a:rPr lang="fr-FR" sz="1600" b="1" dirty="0" smtClean="0">
                <a:latin typeface="Courier New" pitchFamily="49" charset="0"/>
                <a:cs typeface="Courier New" pitchFamily="49" charset="0"/>
              </a:rPr>
              <a:t>(COTONOU, AOUT-SEPTEMBRE 2015)</a:t>
            </a:r>
          </a:p>
          <a:p>
            <a:pPr algn="ctr">
              <a:buNone/>
            </a:pPr>
            <a:endParaRPr lang="fr-FR" sz="1600" b="1" dirty="0" smtClean="0">
              <a:latin typeface="Courier New" pitchFamily="49" charset="0"/>
              <a:cs typeface="Courier New" pitchFamily="49" charset="0"/>
            </a:endParaRPr>
          </a:p>
          <a:p>
            <a:pPr algn="ctr">
              <a:buNone/>
            </a:pPr>
            <a:endParaRPr lang="fr-FR" sz="1600" b="1" dirty="0" smtClean="0">
              <a:latin typeface="Courier New" pitchFamily="49" charset="0"/>
              <a:cs typeface="Courier New" pitchFamily="49" charset="0"/>
            </a:endParaRPr>
          </a:p>
          <a:p>
            <a:pPr algn="ctr">
              <a:buNone/>
            </a:pPr>
            <a:r>
              <a:rPr lang="fr-FR" sz="1600" b="1" dirty="0" smtClean="0">
                <a:latin typeface="Courier New" pitchFamily="49" charset="0"/>
                <a:cs typeface="Courier New" pitchFamily="49" charset="0"/>
              </a:rPr>
              <a:t>C</a:t>
            </a:r>
          </a:p>
          <a:p>
            <a:pPr algn="ctr">
              <a:buNone/>
            </a:pPr>
            <a:endParaRPr lang="fr-FR" sz="1600" b="1" dirty="0" smtClean="0">
              <a:latin typeface="Courier New" pitchFamily="49" charset="0"/>
              <a:cs typeface="Courier New" pitchFamily="49" charset="0"/>
            </a:endParaRPr>
          </a:p>
          <a:p>
            <a:pPr algn="ctr">
              <a:buNone/>
            </a:pPr>
            <a:r>
              <a:rPr lang="fr-FR" sz="3000" b="1" dirty="0" smtClean="0">
                <a:latin typeface="Castellar" pitchFamily="18" charset="0"/>
              </a:rPr>
              <a:t> </a:t>
            </a:r>
            <a:r>
              <a:rPr lang="fr-FR" sz="3000" b="1" dirty="0" smtClean="0">
                <a:latin typeface="Britannic Bold" pitchFamily="34" charset="0"/>
              </a:rPr>
              <a:t>LA COMPTABILITE ET LES OBLIGATIONS FISCALES DES AVOCATS</a:t>
            </a:r>
          </a:p>
          <a:p>
            <a:pPr algn="ctr">
              <a:buNone/>
            </a:pPr>
            <a:endParaRPr lang="fr-FR" sz="4000" b="1" dirty="0" smtClean="0"/>
          </a:p>
          <a:p>
            <a:pPr algn="ctr">
              <a:buNone/>
            </a:pPr>
            <a:endParaRPr lang="fr-FR" sz="1000" b="1" dirty="0" smtClean="0"/>
          </a:p>
          <a:p>
            <a:pPr algn="ctr">
              <a:buNone/>
            </a:pPr>
            <a:endParaRPr lang="fr-FR" sz="1000" b="1" dirty="0" smtClean="0"/>
          </a:p>
          <a:p>
            <a:pPr marL="0" indent="0" algn="ctr">
              <a:spcBef>
                <a:spcPts val="0"/>
              </a:spcBef>
              <a:buNone/>
            </a:pPr>
            <a:r>
              <a:rPr lang="fr-FR" sz="1400" dirty="0" smtClean="0"/>
              <a:t>Présenté le 09 Septembre 2015 par :</a:t>
            </a:r>
          </a:p>
          <a:p>
            <a:pPr marL="0" indent="0" algn="ctr">
              <a:spcBef>
                <a:spcPts val="0"/>
              </a:spcBef>
              <a:buNone/>
            </a:pPr>
            <a:r>
              <a:rPr lang="fr-FR" sz="2800" b="1" dirty="0" smtClean="0"/>
              <a:t> </a:t>
            </a:r>
            <a:r>
              <a:rPr lang="fr-FR" sz="1400" b="1" dirty="0" smtClean="0">
                <a:latin typeface="Microsoft Himalaya" pitchFamily="2" charset="0"/>
                <a:ea typeface="Microsoft Himalaya" pitchFamily="2" charset="0"/>
                <a:cs typeface="Microsoft Himalaya" pitchFamily="2" charset="0"/>
              </a:rPr>
              <a:t>Brice Hervé TOHOUNGBA</a:t>
            </a:r>
            <a:endParaRPr lang="fr-FR" sz="1400" dirty="0" smtClean="0">
              <a:latin typeface="Microsoft Himalaya" pitchFamily="2" charset="0"/>
              <a:ea typeface="Microsoft Himalaya" pitchFamily="2" charset="0"/>
              <a:cs typeface="Microsoft Himalaya" pitchFamily="2" charset="0"/>
            </a:endParaRPr>
          </a:p>
          <a:p>
            <a:pPr algn="ctr">
              <a:buNone/>
            </a:pPr>
            <a:r>
              <a:rPr lang="fr-FR" sz="1400" dirty="0" smtClean="0"/>
              <a:t>Avocat fiscaliste</a:t>
            </a:r>
          </a:p>
          <a:p>
            <a:pPr algn="ctr">
              <a:buNone/>
            </a:pPr>
            <a:r>
              <a:rPr lang="fr-FR" sz="1400" dirty="0" smtClean="0"/>
              <a:t>(Barreau du Bénin)</a:t>
            </a:r>
          </a:p>
          <a:p>
            <a:pPr algn="ctr">
              <a:buNone/>
            </a:pPr>
            <a:r>
              <a:rPr lang="fr-FR" sz="1400" dirty="0" smtClean="0"/>
              <a:t>E-mail : </a:t>
            </a:r>
            <a:r>
              <a:rPr lang="fr-FR" sz="1400" dirty="0" smtClean="0">
                <a:hlinkClick r:id="rId3"/>
              </a:rPr>
              <a:t>maitrebriceto@hotmail.fr</a:t>
            </a:r>
            <a:r>
              <a:rPr lang="fr-FR" sz="1400" dirty="0" smtClean="0"/>
              <a:t> ; Tél : (00229) 21 04 01 02 / 97 33 73 70</a:t>
            </a:r>
          </a:p>
          <a:p>
            <a:pPr algn="ctr">
              <a:buNone/>
            </a:pPr>
            <a:endParaRPr lang="fr-FR" sz="2800" b="1" dirty="0"/>
          </a:p>
        </p:txBody>
      </p:sp>
      <p:sp>
        <p:nvSpPr>
          <p:cNvPr id="4" name="Espace réservé du numéro de diapositive 3"/>
          <p:cNvSpPr>
            <a:spLocks noGrp="1"/>
          </p:cNvSpPr>
          <p:nvPr>
            <p:ph type="sldNum" sz="quarter" idx="12"/>
          </p:nvPr>
        </p:nvSpPr>
        <p:spPr/>
        <p:txBody>
          <a:bodyPr/>
          <a:lstStyle/>
          <a:p>
            <a:endParaRPr lang="fr-FR" dirty="0"/>
          </a:p>
        </p:txBody>
      </p:sp>
    </p:spTree>
  </p:cSld>
  <p:clrMapOvr>
    <a:masterClrMapping/>
  </p:clrMapOvr>
  <p:transition advClick="0" advTm="2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472518" cy="6286544"/>
          </a:xfrm>
        </p:spPr>
        <p:txBody>
          <a:bodyPr>
            <a:normAutofit fontScale="70000" lnSpcReduction="20000"/>
          </a:bodyPr>
          <a:lstStyle/>
          <a:p>
            <a:pPr lvl="0" algn="just">
              <a:buFont typeface="Wingdings" pitchFamily="2" charset="2"/>
              <a:buChar char="Ø"/>
            </a:pPr>
            <a:r>
              <a:rPr lang="fr-FR" dirty="0" smtClean="0"/>
              <a:t>la justification des écritures par </a:t>
            </a:r>
            <a:r>
              <a:rPr lang="fr-FR" b="1" dirty="0" smtClean="0"/>
              <a:t>des pièces datées, conservées, classées dans un ordre défini</a:t>
            </a:r>
            <a:r>
              <a:rPr lang="fr-FR" dirty="0" smtClean="0"/>
              <a:t> et susceptible de servir comme moyen de preuve ; </a:t>
            </a:r>
          </a:p>
          <a:p>
            <a:pPr algn="just">
              <a:buFont typeface="Wingdings" pitchFamily="2" charset="2"/>
              <a:buChar char="Ø"/>
            </a:pPr>
            <a:r>
              <a:rPr lang="fr-FR" b="1" dirty="0" smtClean="0"/>
              <a:t>L’absence de vide et de surcharge dans la tenue des livres comptables et autres supports : ils doivent être </a:t>
            </a:r>
            <a:r>
              <a:rPr lang="fr-FR" dirty="0" smtClean="0"/>
              <a:t>tenus sans blanc ni altération d’aucune sorte. Toute correction d’erreur s’effectue exclusivement par inscription en négatif des éléments erronés ; l’enregistrement exact est ensuite opéré.</a:t>
            </a:r>
          </a:p>
          <a:p>
            <a:pPr algn="just">
              <a:buFont typeface="Wingdings" pitchFamily="2" charset="2"/>
              <a:buChar char="Ø"/>
            </a:pPr>
            <a:r>
              <a:rPr lang="fr-FR" b="1" dirty="0" smtClean="0"/>
              <a:t> </a:t>
            </a:r>
            <a:r>
              <a:rPr lang="fr-FR" dirty="0" smtClean="0"/>
              <a:t>En cas de recours</a:t>
            </a:r>
            <a:r>
              <a:rPr lang="fr-FR" b="1" dirty="0" smtClean="0"/>
              <a:t> à l’outil informatique dans la tenue de la comptabilité</a:t>
            </a:r>
            <a:r>
              <a:rPr lang="fr-FR" dirty="0" smtClean="0"/>
              <a:t>, les documents informatiques tenant lieu de journal et de livre d’inventaire doivent être </a:t>
            </a:r>
            <a:r>
              <a:rPr lang="fr-FR" b="1" i="1" u="sng" dirty="0" smtClean="0"/>
              <a:t>numérotés et datés, dès leur établissement, par des moyens légaux offrant toute garantie de respect de la chronologie des opérations, de l’irréversibilité et de la durabilité des enregistrements comptables</a:t>
            </a:r>
            <a:r>
              <a:rPr lang="fr-FR" b="1" dirty="0" smtClean="0"/>
              <a:t> </a:t>
            </a:r>
            <a:r>
              <a:rPr lang="fr-FR" dirty="0" smtClean="0"/>
              <a:t>(Cf. art. 66 de l’Acte Uniforme portant organisation et harmonisation des comptabilités des entreprises, adopté dans le cadre de l’OHADA).</a:t>
            </a:r>
          </a:p>
          <a:p>
            <a:pPr algn="just">
              <a:buNone/>
            </a:pPr>
            <a:endParaRPr lang="fr-FR" sz="1600" dirty="0" smtClean="0"/>
          </a:p>
          <a:p>
            <a:pPr algn="just">
              <a:buNone/>
            </a:pPr>
            <a:r>
              <a:rPr lang="fr-FR" dirty="0" smtClean="0"/>
              <a:t>D’autres caractéristiques générales de la comptabilité seront examinées dans la troisième section.</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10</a:t>
            </a:fld>
            <a:endParaRPr lang="fr-FR"/>
          </a:p>
        </p:txBody>
      </p:sp>
    </p:spTree>
  </p:cSld>
  <p:clrMapOvr>
    <a:masterClrMapping/>
  </p:clrMapOvr>
  <p:transition advClick="0" advTm="2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85000" lnSpcReduction="20000"/>
          </a:bodyPr>
          <a:lstStyle/>
          <a:p>
            <a:pPr algn="just">
              <a:buNone/>
            </a:pPr>
            <a:r>
              <a:rPr lang="fr-FR" b="1" dirty="0" smtClean="0"/>
              <a:t>2 b) </a:t>
            </a:r>
            <a:r>
              <a:rPr lang="fr-FR" b="1" u="sng" dirty="0" smtClean="0"/>
              <a:t>Trait </a:t>
            </a:r>
            <a:r>
              <a:rPr lang="fr-FR" b="1" u="sng" dirty="0" err="1" smtClean="0"/>
              <a:t>spécificique</a:t>
            </a:r>
            <a:r>
              <a:rPr lang="fr-FR" b="1" u="sng" dirty="0" smtClean="0"/>
              <a:t> </a:t>
            </a:r>
            <a:r>
              <a:rPr lang="fr-FR" b="1" dirty="0" smtClean="0"/>
              <a:t>: </a:t>
            </a:r>
            <a:r>
              <a:rPr lang="fr-FR" b="1" u="sng" dirty="0" smtClean="0"/>
              <a:t>Une comptabilité de trésorerie</a:t>
            </a:r>
            <a:endParaRPr lang="fr-FR" u="sng" dirty="0" smtClean="0"/>
          </a:p>
          <a:p>
            <a:pPr algn="just">
              <a:buNone/>
            </a:pPr>
            <a:endParaRPr lang="fr-FR" dirty="0" smtClean="0"/>
          </a:p>
          <a:p>
            <a:pPr algn="just">
              <a:buNone/>
            </a:pPr>
            <a:r>
              <a:rPr lang="fr-FR" dirty="0" smtClean="0"/>
              <a:t>	A l’opposé de la comptabilité des entreprises exerçant des activités industrielles et commerciales, celle des entreprises bénéfices non commerciales est une </a:t>
            </a:r>
            <a:r>
              <a:rPr lang="fr-FR" b="1" u="sng" dirty="0" smtClean="0"/>
              <a:t>comptabilité de trésorerie</a:t>
            </a:r>
            <a:r>
              <a:rPr lang="fr-FR" dirty="0" smtClean="0"/>
              <a:t>.</a:t>
            </a:r>
          </a:p>
          <a:p>
            <a:pPr algn="just">
              <a:buNone/>
            </a:pPr>
            <a:r>
              <a:rPr lang="fr-FR" dirty="0" smtClean="0"/>
              <a:t> </a:t>
            </a:r>
          </a:p>
          <a:p>
            <a:pPr algn="just">
              <a:buNone/>
            </a:pPr>
            <a:r>
              <a:rPr lang="fr-FR" dirty="0" smtClean="0"/>
              <a:t> 	Les </a:t>
            </a:r>
            <a:r>
              <a:rPr lang="fr-FR" b="1" u="sng" dirty="0" smtClean="0"/>
              <a:t>recettes</a:t>
            </a:r>
            <a:r>
              <a:rPr lang="fr-FR" dirty="0" smtClean="0"/>
              <a:t> ne sont constituées que des </a:t>
            </a:r>
            <a:r>
              <a:rPr lang="fr-FR" b="1" dirty="0" smtClean="0"/>
              <a:t>sommes effectivement encaissées</a:t>
            </a:r>
            <a:r>
              <a:rPr lang="fr-FR" dirty="0" smtClean="0"/>
              <a:t> pendant l’année d’imposition</a:t>
            </a:r>
            <a:r>
              <a:rPr lang="fr-FR" b="1" dirty="0" smtClean="0"/>
              <a:t>, quelle que soit l’année au cours de laquelle ont été effectuées les opérations génératrices de ces recettes. Quant aux </a:t>
            </a:r>
            <a:r>
              <a:rPr lang="fr-FR" b="1" u="sng" dirty="0" smtClean="0"/>
              <a:t>dépenses</a:t>
            </a:r>
            <a:r>
              <a:rPr lang="fr-FR" b="1" dirty="0" smtClean="0"/>
              <a:t>, </a:t>
            </a:r>
            <a:r>
              <a:rPr lang="fr-FR" dirty="0" smtClean="0"/>
              <a:t>elles n’englobent que</a:t>
            </a:r>
            <a:r>
              <a:rPr lang="fr-FR" b="1" dirty="0" smtClean="0"/>
              <a:t> celles effectivement payées au cours de l’année d’imposition, </a:t>
            </a:r>
            <a:r>
              <a:rPr lang="fr-FR" dirty="0" smtClean="0"/>
              <a:t>ce qui exclut par exemple les charges simplement nées et non encore réglées.</a:t>
            </a:r>
            <a:r>
              <a:rPr lang="fr-FR" b="1" dirty="0" smtClean="0"/>
              <a:t> </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11</a:t>
            </a:fld>
            <a:endParaRPr lang="fr-FR"/>
          </a:p>
        </p:txBody>
      </p:sp>
    </p:spTree>
  </p:cSld>
  <p:clrMapOvr>
    <a:masterClrMapping/>
  </p:clrMapOvr>
  <p:transition advClick="0" advTm="2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fontScale="92500" lnSpcReduction="10000"/>
          </a:bodyPr>
          <a:lstStyle/>
          <a:p>
            <a:pPr algn="just">
              <a:buNone/>
            </a:pPr>
            <a:r>
              <a:rPr lang="fr-FR" b="1" dirty="0" smtClean="0"/>
              <a:t> </a:t>
            </a:r>
            <a:endParaRPr lang="fr-FR" dirty="0" smtClean="0"/>
          </a:p>
          <a:p>
            <a:pPr algn="just">
              <a:buNone/>
            </a:pPr>
            <a:r>
              <a:rPr lang="fr-FR" dirty="0" smtClean="0"/>
              <a:t> 	</a:t>
            </a:r>
            <a:r>
              <a:rPr lang="fr-FR" b="1" dirty="0" smtClean="0"/>
              <a:t>Toutefois, </a:t>
            </a:r>
            <a:r>
              <a:rPr lang="fr-FR" dirty="0" smtClean="0"/>
              <a:t>les contribuables réalisant des bénéfices non commerciaux et soumis de droit à la comptabilité de caisse</a:t>
            </a:r>
            <a:r>
              <a:rPr lang="fr-FR" b="1" dirty="0" smtClean="0"/>
              <a:t> peuvent opter pour la</a:t>
            </a:r>
            <a:r>
              <a:rPr lang="fr-FR" dirty="0" smtClean="0"/>
              <a:t> </a:t>
            </a:r>
            <a:r>
              <a:rPr lang="fr-FR" b="1" dirty="0" smtClean="0"/>
              <a:t>comptabilité d’engagement</a:t>
            </a:r>
            <a:r>
              <a:rPr lang="fr-FR" dirty="0" smtClean="0"/>
              <a:t> c’est-à-dire celle applicable aux entreprises commerciales et faisant état non seulement des encaissements, mais aussi des créances acquises au cours de l’année (Cf. Articles 63-3 et 4 du CGI du Togo), de sorte que </a:t>
            </a:r>
            <a:r>
              <a:rPr lang="fr-FR" b="1" dirty="0" smtClean="0"/>
              <a:t>la base d’imposition sera constituée de l’excédent des créances acquises sur les dépenses engagées au cours de ladite année </a:t>
            </a:r>
            <a:r>
              <a:rPr lang="fr-FR" dirty="0" smtClean="0"/>
              <a:t>(Cf. Articles 41-42 du CGI du Bénin et 63-3 et 4 du CGI du Togo). </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12</a:t>
            </a:fld>
            <a:endParaRPr lang="fr-FR"/>
          </a:p>
        </p:txBody>
      </p:sp>
    </p:spTree>
  </p:cSld>
  <p:clrMapOvr>
    <a:masterClrMapping/>
  </p:clrMapOvr>
  <p:transition advClick="0" advTm="2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85000" lnSpcReduction="20000"/>
          </a:bodyPr>
          <a:lstStyle/>
          <a:p>
            <a:pPr algn="just">
              <a:buNone/>
            </a:pPr>
            <a:r>
              <a:rPr lang="fr-FR" b="1" dirty="0" smtClean="0"/>
              <a:t>3 -  </a:t>
            </a:r>
            <a:r>
              <a:rPr lang="fr-FR" b="1" u="sng" dirty="0" smtClean="0"/>
              <a:t>LES PRINCIPAUX DOCUMENTS COMPTABLES OBLIGATOIRES DANS LE CABINET D’AVOCAT</a:t>
            </a:r>
            <a:endParaRPr lang="fr-FR" dirty="0" smtClean="0"/>
          </a:p>
          <a:p>
            <a:pPr algn="just">
              <a:buNone/>
            </a:pPr>
            <a:endParaRPr lang="fr-FR" dirty="0" smtClean="0"/>
          </a:p>
          <a:p>
            <a:pPr algn="just">
              <a:buNone/>
            </a:pPr>
            <a:r>
              <a:rPr lang="fr-FR" dirty="0" smtClean="0"/>
              <a:t>	On retrouve ici, comme documents comptables obligatoires, le </a:t>
            </a:r>
            <a:r>
              <a:rPr lang="fr-FR" b="1" dirty="0" smtClean="0"/>
              <a:t>livre-journal</a:t>
            </a:r>
            <a:r>
              <a:rPr lang="fr-FR" dirty="0" smtClean="0"/>
              <a:t>, le </a:t>
            </a:r>
            <a:r>
              <a:rPr lang="fr-FR" b="1" dirty="0" smtClean="0"/>
              <a:t>grand-livre</a:t>
            </a:r>
            <a:r>
              <a:rPr lang="fr-FR" dirty="0" smtClean="0"/>
              <a:t>, la </a:t>
            </a:r>
            <a:r>
              <a:rPr lang="fr-FR" b="1" dirty="0" smtClean="0"/>
              <a:t>balance générale des comptes,</a:t>
            </a:r>
            <a:r>
              <a:rPr lang="fr-FR" dirty="0" smtClean="0"/>
              <a:t> le </a:t>
            </a:r>
            <a:r>
              <a:rPr lang="fr-FR" b="1" dirty="0" smtClean="0"/>
              <a:t>livre d’inventaire, </a:t>
            </a:r>
            <a:r>
              <a:rPr lang="fr-FR" dirty="0" smtClean="0"/>
              <a:t>le</a:t>
            </a:r>
            <a:r>
              <a:rPr lang="fr-FR" b="1" dirty="0" smtClean="0"/>
              <a:t> livre des notes d’honoraires </a:t>
            </a:r>
            <a:r>
              <a:rPr lang="fr-FR" dirty="0" smtClean="0"/>
              <a:t>et le </a:t>
            </a:r>
            <a:r>
              <a:rPr lang="fr-FR" b="1" dirty="0" smtClean="0"/>
              <a:t>carnet de reçus</a:t>
            </a:r>
            <a:r>
              <a:rPr lang="fr-FR" dirty="0" smtClean="0"/>
              <a:t>.</a:t>
            </a:r>
          </a:p>
          <a:p>
            <a:pPr algn="just">
              <a:buNone/>
            </a:pPr>
            <a:r>
              <a:rPr lang="fr-FR" dirty="0" smtClean="0"/>
              <a:t>  </a:t>
            </a:r>
          </a:p>
          <a:p>
            <a:pPr lvl="0" algn="just">
              <a:buNone/>
            </a:pPr>
            <a:r>
              <a:rPr lang="fr-FR" b="1" dirty="0" smtClean="0"/>
              <a:t>3 a) </a:t>
            </a:r>
            <a:r>
              <a:rPr lang="fr-FR" b="1" u="sng" dirty="0" smtClean="0"/>
              <a:t>Le livre-journal</a:t>
            </a:r>
            <a:endParaRPr lang="fr-FR" dirty="0" smtClean="0"/>
          </a:p>
          <a:p>
            <a:pPr algn="just">
              <a:buNone/>
            </a:pPr>
            <a:r>
              <a:rPr lang="fr-FR" dirty="0" smtClean="0"/>
              <a:t>   Il est le premier des documents comptables obligatoires prévus à l’article 19 de l’Acte uniforme portant organisation et harmonisation des comptabilités des entreprises. Il doit être coté, paraphé et numéroté de façon continue par l’autorité compétente de chaque Etat.</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13</a:t>
            </a:fld>
            <a:endParaRPr lang="fr-FR"/>
          </a:p>
        </p:txBody>
      </p:sp>
    </p:spTree>
  </p:cSld>
  <p:clrMapOvr>
    <a:masterClrMapping/>
  </p:clrMapOvr>
  <p:transition advClick="0" advTm="2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2"/>
            <a:ext cx="8229600" cy="6429420"/>
          </a:xfrm>
        </p:spPr>
        <p:txBody>
          <a:bodyPr>
            <a:normAutofit fontScale="70000" lnSpcReduction="20000"/>
          </a:bodyPr>
          <a:lstStyle/>
          <a:p>
            <a:pPr algn="just">
              <a:buNone/>
            </a:pPr>
            <a:r>
              <a:rPr lang="fr-FR" dirty="0" smtClean="0"/>
              <a:t>La tenue d’un livre-journal n’est pas seulement une </a:t>
            </a:r>
            <a:r>
              <a:rPr lang="fr-FR" b="1" dirty="0" smtClean="0"/>
              <a:t>obligation comptable</a:t>
            </a:r>
            <a:r>
              <a:rPr lang="fr-FR" dirty="0" smtClean="0"/>
              <a:t> pour l’Avocat ; elle est aussi </a:t>
            </a:r>
            <a:r>
              <a:rPr lang="fr-FR" b="1" dirty="0" smtClean="0"/>
              <a:t>une obligation déontologique</a:t>
            </a:r>
            <a:r>
              <a:rPr lang="fr-FR" dirty="0" smtClean="0"/>
              <a:t>. Cette dernière peut toutefois ne pas avoir le même contenu que l’obligation comptable. C’est le cas par exemple de la législation béninoise (</a:t>
            </a:r>
            <a:r>
              <a:rPr lang="fr-FR" b="1" dirty="0" smtClean="0"/>
              <a:t>article 48 dudit Code Général des Impôts du Bénin</a:t>
            </a:r>
            <a:r>
              <a:rPr lang="fr-FR" dirty="0" smtClean="0"/>
              <a:t>) où il est fait obligation  aux Avocats d’avoir </a:t>
            </a:r>
            <a:r>
              <a:rPr lang="fr-FR" b="1" dirty="0" smtClean="0"/>
              <a:t>un seul</a:t>
            </a:r>
            <a:r>
              <a:rPr lang="fr-FR" dirty="0" smtClean="0"/>
              <a:t> livre-journal coté et paraphé par le Président du Tribunal d’Instance, alors que le règlement intérieur du Barreau de la République du Bénin (</a:t>
            </a:r>
            <a:r>
              <a:rPr lang="fr-FR" b="1" dirty="0" smtClean="0"/>
              <a:t>Cf. article 80 paragraphe 2 du règlement intérieur du Barreau de la République du Bénin</a:t>
            </a:r>
            <a:r>
              <a:rPr lang="fr-FR" dirty="0" smtClean="0"/>
              <a:t>) leur prescrit la tenue de </a:t>
            </a:r>
            <a:r>
              <a:rPr lang="fr-FR" b="1" dirty="0" smtClean="0"/>
              <a:t>deux</a:t>
            </a:r>
            <a:r>
              <a:rPr lang="fr-FR" dirty="0" smtClean="0"/>
              <a:t> </a:t>
            </a:r>
            <a:r>
              <a:rPr lang="fr-FR" b="1" dirty="0" smtClean="0"/>
              <a:t>livres-journaux</a:t>
            </a:r>
            <a:r>
              <a:rPr lang="fr-FR" dirty="0" smtClean="0"/>
              <a:t> : </a:t>
            </a:r>
            <a:r>
              <a:rPr lang="fr-FR" b="1" dirty="0" smtClean="0"/>
              <a:t>l’un nominatif</a:t>
            </a:r>
            <a:r>
              <a:rPr lang="fr-FR" dirty="0" smtClean="0"/>
              <a:t>, et </a:t>
            </a:r>
            <a:r>
              <a:rPr lang="fr-FR" b="1" dirty="0" smtClean="0"/>
              <a:t>l’autre</a:t>
            </a:r>
            <a:r>
              <a:rPr lang="fr-FR" dirty="0" smtClean="0"/>
              <a:t> identique au premier, mais </a:t>
            </a:r>
            <a:r>
              <a:rPr lang="fr-FR" b="1" dirty="0" smtClean="0"/>
              <a:t>anonyme</a:t>
            </a:r>
            <a:r>
              <a:rPr lang="fr-FR" dirty="0" smtClean="0"/>
              <a:t>, destiné à être présenté au fisc et aux autres contrôles, pour assurer le respect du secret professionnel.</a:t>
            </a:r>
          </a:p>
          <a:p>
            <a:pPr algn="just">
              <a:buNone/>
            </a:pPr>
            <a:endParaRPr lang="fr-FR" dirty="0" smtClean="0"/>
          </a:p>
          <a:p>
            <a:pPr algn="just">
              <a:buNone/>
            </a:pPr>
            <a:r>
              <a:rPr lang="fr-FR" dirty="0" smtClean="0"/>
              <a:t>Au </a:t>
            </a:r>
            <a:r>
              <a:rPr lang="fr-FR" b="1" dirty="0" smtClean="0"/>
              <a:t>Burkina Faso</a:t>
            </a:r>
            <a:r>
              <a:rPr lang="fr-FR" dirty="0" smtClean="0"/>
              <a:t>, il a été aussi institué un </a:t>
            </a:r>
            <a:r>
              <a:rPr lang="fr-FR" b="1" dirty="0" smtClean="0"/>
              <a:t>livre-journal</a:t>
            </a:r>
            <a:r>
              <a:rPr lang="fr-FR" dirty="0" smtClean="0"/>
              <a:t> </a:t>
            </a:r>
            <a:r>
              <a:rPr lang="fr-FR" b="1" i="1" dirty="0" smtClean="0"/>
              <a:t>« ne comportant en regard de la date que le détail des sommes encaissées »</a:t>
            </a:r>
            <a:r>
              <a:rPr lang="fr-FR" dirty="0" smtClean="0"/>
              <a:t>, c’est-à-dire un livre journal anonyme, pour sauvegarder le secret professionnel au niveau des professions non commerciales (</a:t>
            </a:r>
            <a:r>
              <a:rPr lang="fr-FR" b="1" dirty="0" smtClean="0"/>
              <a:t>article 51-3° du Code Fiscal du Burkina Faso</a:t>
            </a:r>
            <a:r>
              <a:rPr lang="fr-FR" dirty="0" smtClean="0"/>
              <a:t>).</a:t>
            </a:r>
          </a:p>
          <a:p>
            <a:pPr algn="just">
              <a:buNone/>
            </a:pPr>
            <a:endParaRPr lang="fr-FR" dirty="0" smtClean="0"/>
          </a:p>
          <a:p>
            <a:pPr algn="just">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14</a:t>
            </a:fld>
            <a:endParaRPr lang="fr-FR"/>
          </a:p>
        </p:txBody>
      </p:sp>
    </p:spTree>
  </p:cSld>
  <p:clrMapOvr>
    <a:masterClrMapping/>
  </p:clrMapOvr>
  <p:transition advClick="0" advTm="2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70000" lnSpcReduction="20000"/>
          </a:bodyPr>
          <a:lstStyle/>
          <a:p>
            <a:pPr algn="just">
              <a:buNone/>
            </a:pPr>
            <a:r>
              <a:rPr lang="fr-FR" dirty="0" smtClean="0"/>
              <a:t>Il faut avouer qu’au Bénin, dans la pratique, la tenue d’un second livre-journal dit anonyme est rare dans les Cabinets d’Avocats en raison du travail supplémentaire non négligeable qu’elle impose aux personnes tenant la comptabilité de l’Avocat et qui sont souvent extérieures au Barreau.</a:t>
            </a:r>
          </a:p>
          <a:p>
            <a:pPr algn="just">
              <a:buNone/>
            </a:pPr>
            <a:endParaRPr lang="fr-FR" dirty="0" smtClean="0"/>
          </a:p>
          <a:p>
            <a:pPr algn="just">
              <a:buNone/>
            </a:pPr>
            <a:r>
              <a:rPr lang="fr-FR" dirty="0" smtClean="0"/>
              <a:t>Aussi, </a:t>
            </a:r>
            <a:r>
              <a:rPr lang="fr-FR" b="1" dirty="0" smtClean="0"/>
              <a:t>la</a:t>
            </a:r>
            <a:r>
              <a:rPr lang="fr-FR" dirty="0" smtClean="0"/>
              <a:t> </a:t>
            </a:r>
            <a:r>
              <a:rPr lang="fr-FR" b="1" dirty="0" smtClean="0"/>
              <a:t>tenue d’un livre-journal anonyme est-elle inefficace au regard du Fisc</a:t>
            </a:r>
            <a:r>
              <a:rPr lang="fr-FR" dirty="0" smtClean="0"/>
              <a:t>, puisque </a:t>
            </a:r>
            <a:r>
              <a:rPr lang="fr-FR" b="1" dirty="0" smtClean="0"/>
              <a:t>la plupart de nos législations fiscales  interdisent aux Avocats d’opposer le secret professionnel aux demandes d’éclaircissements, de justifications ou de communication de documents concernant les indications de leur livre-journal ou de leur comptabilité</a:t>
            </a:r>
            <a:r>
              <a:rPr lang="fr-FR" dirty="0" smtClean="0"/>
              <a:t>.</a:t>
            </a:r>
          </a:p>
          <a:p>
            <a:pPr algn="just">
              <a:buNone/>
            </a:pPr>
            <a:endParaRPr lang="fr-FR" dirty="0" smtClean="0"/>
          </a:p>
          <a:p>
            <a:pPr algn="just">
              <a:buNone/>
            </a:pPr>
            <a:r>
              <a:rPr lang="fr-FR" dirty="0" smtClean="0"/>
              <a:t>L’Avocat qui s’entêterait à opposer le </a:t>
            </a:r>
            <a:r>
              <a:rPr lang="fr-FR" b="1" dirty="0" smtClean="0"/>
              <a:t>secret professionnel</a:t>
            </a:r>
            <a:r>
              <a:rPr lang="fr-FR" dirty="0" smtClean="0"/>
              <a:t> aux demandes de justifications ou de communication du fisc se verrait appliquer la procédure de </a:t>
            </a:r>
            <a:r>
              <a:rPr lang="fr-FR" b="1" dirty="0" smtClean="0"/>
              <a:t>taxation d’office</a:t>
            </a:r>
            <a:r>
              <a:rPr lang="fr-FR" dirty="0" smtClean="0"/>
              <a:t> avec une lourde pénalité (dont le taux est de 80% des droits au Bénin et au Togo) et une amende fiscale. Dans ce cas, la charge de la preuve de l’exagération de la base imposable retenue par l’Administration incombe à l’Avocat.</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15</a:t>
            </a:fld>
            <a:endParaRPr lang="fr-FR"/>
          </a:p>
        </p:txBody>
      </p:sp>
    </p:spTree>
  </p:cSld>
  <p:clrMapOvr>
    <a:masterClrMapping/>
  </p:clrMapOvr>
  <p:transition advClick="0" advTm="2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70000" lnSpcReduction="20000"/>
          </a:bodyPr>
          <a:lstStyle/>
          <a:p>
            <a:pPr algn="just">
              <a:buNone/>
            </a:pPr>
            <a:r>
              <a:rPr lang="fr-FR" dirty="0" smtClean="0"/>
              <a:t>Mieux, </a:t>
            </a:r>
            <a:r>
              <a:rPr lang="fr-FR" b="1" dirty="0" smtClean="0"/>
              <a:t>le fisc</a:t>
            </a:r>
            <a:r>
              <a:rPr lang="fr-FR" dirty="0" smtClean="0"/>
              <a:t> peut, en vertu de son </a:t>
            </a:r>
            <a:r>
              <a:rPr lang="fr-FR" b="1" dirty="0" smtClean="0"/>
              <a:t>droit de communication</a:t>
            </a:r>
            <a:r>
              <a:rPr lang="fr-FR" dirty="0" smtClean="0"/>
              <a:t>, obtenir auprès de toutes administrations, de toutes entreprises publiques, semi-publiques ou privées, des renseignements ou des informations sur les Cabinets d’Avocats, et </a:t>
            </a:r>
            <a:r>
              <a:rPr lang="fr-FR" b="1" u="sng" dirty="0" smtClean="0"/>
              <a:t>même sous certaines conditions sur les comptes bancaires privés des Avocats</a:t>
            </a:r>
            <a:r>
              <a:rPr lang="fr-FR" dirty="0" smtClean="0"/>
              <a:t>, et procéder ainsi aux redressements nécessaires, avec bien sûr des pénalités.</a:t>
            </a:r>
          </a:p>
          <a:p>
            <a:pPr algn="just">
              <a:buNone/>
            </a:pPr>
            <a:endParaRPr lang="fr-FR" dirty="0" smtClean="0"/>
          </a:p>
          <a:p>
            <a:pPr algn="just">
              <a:buNone/>
            </a:pPr>
            <a:r>
              <a:rPr lang="fr-FR" dirty="0" smtClean="0"/>
              <a:t>Ainsi, </a:t>
            </a:r>
            <a:r>
              <a:rPr lang="fr-FR" b="1" dirty="0" smtClean="0"/>
              <a:t>le secret professionnel de</a:t>
            </a:r>
            <a:r>
              <a:rPr lang="fr-FR" dirty="0" smtClean="0"/>
              <a:t> </a:t>
            </a:r>
            <a:r>
              <a:rPr lang="fr-FR" b="1" dirty="0" smtClean="0"/>
              <a:t>l’Avocat cède presque totalement devant les pouvoirs exorbitants reconnus à l’Administration fiscale.</a:t>
            </a:r>
          </a:p>
          <a:p>
            <a:pPr algn="just">
              <a:buNone/>
            </a:pPr>
            <a:endParaRPr lang="fr-FR" b="1" dirty="0" smtClean="0"/>
          </a:p>
          <a:p>
            <a:pPr algn="just">
              <a:buNone/>
            </a:pPr>
            <a:r>
              <a:rPr lang="fr-FR" b="1" dirty="0" smtClean="0"/>
              <a:t>Aussi, les Agents du fisc peuvent-ils effectuer des visites ou des investigations dans les locaux professionnels pour procéder à la saisie des pièces et documents, lorsqu’il existe des présomptions qu’un contribuable se soustrait, par des manœuvres frauduleuses, à l’établissement ou au paiement de l’impôt.</a:t>
            </a: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16</a:t>
            </a:fld>
            <a:endParaRPr lang="fr-FR"/>
          </a:p>
        </p:txBody>
      </p:sp>
    </p:spTree>
  </p:cSld>
  <p:clrMapOvr>
    <a:masterClrMapping/>
  </p:clrMapOvr>
  <p:transition advClick="0" advTm="2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70000" lnSpcReduction="20000"/>
          </a:bodyPr>
          <a:lstStyle/>
          <a:p>
            <a:pPr lvl="0" algn="just">
              <a:buNone/>
            </a:pPr>
            <a:r>
              <a:rPr lang="fr-FR" b="1" dirty="0" smtClean="0"/>
              <a:t>4 b) </a:t>
            </a:r>
            <a:r>
              <a:rPr lang="fr-FR" b="1" u="sng" dirty="0" smtClean="0"/>
              <a:t>Le grand-livre</a:t>
            </a:r>
            <a:r>
              <a:rPr lang="fr-FR" b="1" dirty="0" smtClean="0"/>
              <a:t> </a:t>
            </a:r>
            <a:endParaRPr lang="fr-FR" dirty="0" smtClean="0"/>
          </a:p>
          <a:p>
            <a:pPr algn="just">
              <a:buNone/>
            </a:pPr>
            <a:endParaRPr lang="fr-FR" dirty="0" smtClean="0"/>
          </a:p>
          <a:p>
            <a:pPr algn="just">
              <a:buNone/>
            </a:pPr>
            <a:r>
              <a:rPr lang="fr-FR" dirty="0" smtClean="0"/>
              <a:t>	Il est constitué par l’ensemble des comptes du Cabinet, où sont reportés ou inscrits simultanément au journal, compte par compte, les différents mouvements de l’exercice.</a:t>
            </a:r>
          </a:p>
          <a:p>
            <a:pPr algn="just">
              <a:buNone/>
            </a:pPr>
            <a:r>
              <a:rPr lang="fr-FR" dirty="0" smtClean="0"/>
              <a:t> </a:t>
            </a:r>
          </a:p>
          <a:p>
            <a:pPr algn="just">
              <a:buNone/>
            </a:pPr>
            <a:r>
              <a:rPr lang="fr-FR" b="1" dirty="0" smtClean="0"/>
              <a:t>4 c) </a:t>
            </a:r>
            <a:r>
              <a:rPr lang="fr-FR" b="1" u="sng" dirty="0" smtClean="0"/>
              <a:t>La balance générale des comptes</a:t>
            </a:r>
            <a:endParaRPr lang="fr-FR" dirty="0" smtClean="0"/>
          </a:p>
          <a:p>
            <a:pPr algn="just">
              <a:buNone/>
            </a:pPr>
            <a:endParaRPr lang="fr-FR" dirty="0" smtClean="0"/>
          </a:p>
          <a:p>
            <a:pPr algn="just">
              <a:buNone/>
            </a:pPr>
            <a:r>
              <a:rPr lang="fr-FR" dirty="0" smtClean="0"/>
              <a:t>	C’est l’état récapitulatif faisant apparaître, à la clôture de l’exercice, pour chaque compte, le solde débiteur ou le solde créditeur à l’ouverture de l’exercice, le cumul depuis l’ouverture de l’exercice des mouvements débiteurs et le cumul des mouvements créditeurs, le solde débiteur ou le solde créditeur à la date considérée.</a:t>
            </a:r>
          </a:p>
          <a:p>
            <a:pPr algn="just">
              <a:buNone/>
            </a:pPr>
            <a:endParaRPr lang="fr-FR" dirty="0" smtClean="0"/>
          </a:p>
          <a:p>
            <a:pPr lvl="0" algn="just">
              <a:buNone/>
            </a:pPr>
            <a:r>
              <a:rPr lang="fr-FR" b="1" dirty="0" smtClean="0"/>
              <a:t>4 d) </a:t>
            </a:r>
            <a:r>
              <a:rPr lang="fr-FR" b="1" u="sng" dirty="0" smtClean="0"/>
              <a:t>Le livre d’inventaire</a:t>
            </a:r>
            <a:endParaRPr lang="fr-FR" dirty="0" smtClean="0"/>
          </a:p>
          <a:p>
            <a:pPr algn="just">
              <a:buNone/>
            </a:pPr>
            <a:endParaRPr lang="fr-FR" dirty="0" smtClean="0"/>
          </a:p>
          <a:p>
            <a:pPr algn="just">
              <a:buNone/>
            </a:pPr>
            <a:r>
              <a:rPr lang="fr-FR" dirty="0" smtClean="0"/>
              <a:t>	C’est sur lui que sont transcrits le Bilan et le Compte de résultat de chaque exercice, ainsi que le résumé de l’opération d’inventaire.</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17</a:t>
            </a:fld>
            <a:endParaRPr lang="fr-FR" dirty="0"/>
          </a:p>
        </p:txBody>
      </p:sp>
    </p:spTree>
  </p:cSld>
  <p:clrMapOvr>
    <a:masterClrMapping/>
  </p:clrMapOvr>
  <p:transition advClick="0" advTm="2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197493"/>
          </a:xfrm>
        </p:spPr>
        <p:txBody>
          <a:bodyPr>
            <a:normAutofit fontScale="62500" lnSpcReduction="20000"/>
          </a:bodyPr>
          <a:lstStyle/>
          <a:p>
            <a:pPr lvl="0">
              <a:buNone/>
            </a:pPr>
            <a:r>
              <a:rPr lang="fr-FR" sz="7200" b="1" dirty="0" smtClean="0"/>
              <a:t>3 e) </a:t>
            </a:r>
            <a:r>
              <a:rPr lang="fr-FR" sz="7200" b="1" u="sng" dirty="0" smtClean="0"/>
              <a:t>Le livre des notes d’honoraires</a:t>
            </a:r>
            <a:endParaRPr lang="fr-FR" sz="7200" b="1" dirty="0" smtClean="0"/>
          </a:p>
          <a:p>
            <a:pPr>
              <a:buNone/>
            </a:pPr>
            <a:endParaRPr lang="fr-FR" dirty="0" smtClean="0"/>
          </a:p>
          <a:p>
            <a:pPr>
              <a:buNone/>
            </a:pPr>
            <a:r>
              <a:rPr lang="fr-FR" sz="5500" dirty="0" smtClean="0"/>
              <a:t>L’émission de note d’honoraires par les Cabinets d’Avocats est la conséquence de leur assujettissement à la Taxe sur la Valeur Ajoutée (TVA).</a:t>
            </a:r>
          </a:p>
          <a:p>
            <a:pPr>
              <a:buNone/>
            </a:pPr>
            <a:endParaRPr lang="fr-FR" sz="5600" dirty="0" smtClean="0"/>
          </a:p>
          <a:p>
            <a:pPr>
              <a:buNone/>
            </a:pPr>
            <a:r>
              <a:rPr lang="fr-FR" sz="5600" dirty="0" smtClean="0"/>
              <a:t>C’est dans le livre de note que le Cabinet d’Avocat enregistre chronologiquement les notes d’honoraires adressées à ses clients.</a:t>
            </a:r>
          </a:p>
          <a:p>
            <a:pPr>
              <a:buNone/>
            </a:pPr>
            <a:endParaRPr lang="fr-FR" sz="5600" dirty="0" smtClean="0"/>
          </a:p>
          <a:p>
            <a:pPr>
              <a:buNone/>
            </a:pPr>
            <a:endParaRPr lang="fr-FR" sz="6400" b="1" dirty="0" smtClean="0"/>
          </a:p>
          <a:p>
            <a:pPr>
              <a:buNone/>
            </a:pPr>
            <a:endParaRPr lang="fr-FR" sz="4200" dirty="0" smtClean="0"/>
          </a:p>
          <a:p>
            <a:pPr>
              <a:buNone/>
            </a:pPr>
            <a:endParaRPr lang="fr-FR" sz="4200"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18</a:t>
            </a:fld>
            <a:endParaRPr lang="fr-FR" dirty="0"/>
          </a:p>
        </p:txBody>
      </p:sp>
    </p:spTree>
  </p:cSld>
  <p:clrMapOvr>
    <a:masterClrMapping/>
  </p:clrMapOvr>
  <p:transition advClick="0" advTm="2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2230"/>
          </a:xfrm>
        </p:spPr>
        <p:txBody>
          <a:bodyPr>
            <a:normAutofit fontScale="85000" lnSpcReduction="20000"/>
          </a:bodyPr>
          <a:lstStyle/>
          <a:p>
            <a:pPr>
              <a:buNone/>
            </a:pPr>
            <a:r>
              <a:rPr lang="fr-FR" sz="3400" dirty="0" smtClean="0"/>
              <a:t>Dans certains pays comme le Bénin et le Togo, </a:t>
            </a:r>
            <a:r>
              <a:rPr lang="fr-FR" sz="3400" b="1" dirty="0" smtClean="0"/>
              <a:t>la note, la feuille d’honoraires</a:t>
            </a:r>
            <a:r>
              <a:rPr lang="fr-FR" sz="3400" dirty="0" smtClean="0"/>
              <a:t> ou tout document en tenant lieu, doit contenir</a:t>
            </a:r>
            <a:r>
              <a:rPr lang="fr-FR" sz="3400" b="1" dirty="0" smtClean="0"/>
              <a:t> des mentions obligatoires, </a:t>
            </a:r>
            <a:r>
              <a:rPr lang="fr-FR" sz="3400" dirty="0" smtClean="0"/>
              <a:t>telles que :</a:t>
            </a:r>
          </a:p>
          <a:p>
            <a:pPr>
              <a:buNone/>
            </a:pPr>
            <a:endParaRPr lang="fr-FR" dirty="0" smtClean="0"/>
          </a:p>
          <a:p>
            <a:pPr>
              <a:buNone/>
            </a:pPr>
            <a:r>
              <a:rPr lang="fr-FR" dirty="0" smtClean="0"/>
              <a:t>- le numéro d’Identification du cabinet</a:t>
            </a:r>
          </a:p>
          <a:p>
            <a:pPr>
              <a:buNone/>
            </a:pPr>
            <a:r>
              <a:rPr lang="fr-FR" dirty="0" smtClean="0"/>
              <a:t>- la date de la note ;</a:t>
            </a:r>
          </a:p>
          <a:p>
            <a:pPr>
              <a:buNone/>
            </a:pPr>
            <a:r>
              <a:rPr lang="fr-FR" dirty="0" smtClean="0"/>
              <a:t>- les nom ou raison sociale et adresse du Cabinet ;</a:t>
            </a:r>
          </a:p>
          <a:p>
            <a:pPr>
              <a:buNone/>
            </a:pPr>
            <a:r>
              <a:rPr lang="fr-FR" dirty="0" smtClean="0"/>
              <a:t>- l’identité complète du client ;</a:t>
            </a:r>
          </a:p>
          <a:p>
            <a:pPr>
              <a:buNone/>
            </a:pPr>
            <a:r>
              <a:rPr lang="fr-FR" dirty="0" smtClean="0"/>
              <a:t>- la nature et l’objet de la transaction ;</a:t>
            </a:r>
          </a:p>
          <a:p>
            <a:pPr>
              <a:buNone/>
            </a:pPr>
            <a:r>
              <a:rPr lang="fr-FR" dirty="0" smtClean="0"/>
              <a:t>- le prix hors taxe (prix hors TVA) ;</a:t>
            </a:r>
          </a:p>
          <a:p>
            <a:pPr>
              <a:buNone/>
            </a:pPr>
            <a:r>
              <a:rPr lang="fr-FR" dirty="0" smtClean="0"/>
              <a:t>- le taux et le montant de la Taxe sur la Valeur Ajoutée (TVA) due ;</a:t>
            </a:r>
          </a:p>
          <a:p>
            <a:pPr>
              <a:buNone/>
            </a:pPr>
            <a:r>
              <a:rPr lang="fr-FR" dirty="0" smtClean="0"/>
              <a:t>- le cas échéant, la mention « </a:t>
            </a:r>
            <a:r>
              <a:rPr lang="fr-FR" dirty="0" smtClean="0">
                <a:latin typeface="Andalus" pitchFamily="18" charset="-78"/>
                <a:cs typeface="Andalus" pitchFamily="18" charset="-78"/>
              </a:rPr>
              <a:t>EXONERE</a:t>
            </a:r>
            <a:r>
              <a:rPr lang="fr-FR" dirty="0" smtClean="0"/>
              <a:t> » ;</a:t>
            </a:r>
          </a:p>
          <a:p>
            <a:pPr>
              <a:buNone/>
            </a:pPr>
            <a:r>
              <a:rPr lang="fr-FR" dirty="0" smtClean="0"/>
              <a:t>- le montant total dû par le client. </a:t>
            </a:r>
          </a:p>
          <a:p>
            <a:pPr>
              <a:buNone/>
            </a:pPr>
            <a:endParaRPr lang="fr-FR" sz="2000" b="1" dirty="0" smtClean="0"/>
          </a:p>
          <a:p>
            <a:pPr>
              <a:buNone/>
            </a:pPr>
            <a:endParaRPr lang="fr-FR" sz="2000" b="1"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19</a:t>
            </a:fld>
            <a:endParaRPr lang="fr-FR" dirty="0"/>
          </a:p>
        </p:txBody>
      </p:sp>
    </p:spTree>
  </p:cSld>
  <p:clrMapOvr>
    <a:masterClrMapping/>
  </p:clrMapOvr>
  <p:transition advClick="0" advTm="2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00726"/>
          </a:xfrm>
        </p:spPr>
        <p:txBody>
          <a:bodyPr>
            <a:normAutofit fontScale="55000" lnSpcReduction="20000"/>
          </a:bodyPr>
          <a:lstStyle/>
          <a:p>
            <a:pPr algn="ctr">
              <a:buNone/>
            </a:pPr>
            <a:endParaRPr lang="fr-FR" b="1" dirty="0" smtClean="0"/>
          </a:p>
          <a:p>
            <a:pPr algn="ctr">
              <a:buNone/>
            </a:pPr>
            <a:endParaRPr lang="fr-FR" b="1" dirty="0" smtClean="0"/>
          </a:p>
          <a:p>
            <a:pPr algn="just">
              <a:buNone/>
            </a:pPr>
            <a:r>
              <a:rPr lang="fr-FR" b="1" dirty="0" err="1" smtClean="0"/>
              <a:t>oute</a:t>
            </a:r>
            <a:r>
              <a:rPr lang="fr-FR" b="1" dirty="0" smtClean="0"/>
              <a:t> entreprise, toute entité qui produit des biens et des services marchands ou non marchands</a:t>
            </a:r>
            <a:r>
              <a:rPr lang="fr-FR" dirty="0" smtClean="0"/>
              <a:t>, dans un but lucratif ou non, ou qui exerce des activités économiques à titre principal ou accessoire se fondant sur des actes répétitifs, est astreinte à la mise en place d’une comptabilité. Elle classe, saisit, enregistre dans sa comptabilité toutes opérations entraînant des mouvements de valeur qui sont traitées avec des tiers ou qui sont constatées ou effectuées dans le cadre de sa gestion interne. Elle fournit, après traitement approprié de ses opérations, les redditions de comptes auxquelles elle est assujettie légalement ou de part ses statuts, ainsi que les informations nécessaires aux besoins des divers utilisateurs.</a:t>
            </a:r>
          </a:p>
          <a:p>
            <a:pPr algn="just">
              <a:buNone/>
            </a:pPr>
            <a:r>
              <a:rPr lang="fr-FR" dirty="0" smtClean="0"/>
              <a:t> </a:t>
            </a:r>
          </a:p>
          <a:p>
            <a:pPr algn="just">
              <a:buNone/>
            </a:pPr>
            <a:r>
              <a:rPr lang="fr-FR" dirty="0" smtClean="0"/>
              <a:t> 	Les Cabinets d’Avocats n’échappent pas à cette règle. L’organisation comptable  du Cabinet d’Avocat doit satisfaire aux exigences de régularité et de sincérité pour assurer l’authenticité des écritures de façon à ce que la comptabilité puisse servir à la fois d’instrument de mesure des droits et obligations des partenaires du Cabinet, d’instrument de preuve et de gestion. Le Fisc en fait aussi une obligation pour l’Avocat. Elle constitue un outil indispensable pour le fisc dans sa mission de contrôle des déclarations souscrites et de recherche d’une juste imposition de tous. A partir du résultat comptable, on peut connaître le bénéfice fiscal du Cabinet, c’est-à-dire celui qui servira de base au calcul des impôts. La comptabilité est le socle de la fiscalité  qui met une multitude d’obligations  à la charge des cabinets d’Avocats.</a:t>
            </a:r>
          </a:p>
          <a:p>
            <a:pPr>
              <a:buNone/>
            </a:pPr>
            <a:endParaRPr lang="fr-FR" dirty="0" smtClean="0"/>
          </a:p>
          <a:p>
            <a:pPr algn="ctr">
              <a:buNone/>
            </a:pPr>
            <a:endParaRPr lang="fr-FR" b="1"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a:t>
            </a:fld>
            <a:endParaRPr lang="fr-FR" dirty="0"/>
          </a:p>
        </p:txBody>
      </p:sp>
      <p:sp>
        <p:nvSpPr>
          <p:cNvPr id="5" name="Rectangle 4"/>
          <p:cNvSpPr/>
          <p:nvPr/>
        </p:nvSpPr>
        <p:spPr>
          <a:xfrm>
            <a:off x="13594" y="1000108"/>
            <a:ext cx="785819" cy="923330"/>
          </a:xfrm>
          <a:prstGeom prst="rect">
            <a:avLst/>
          </a:prstGeom>
          <a:noFill/>
          <a:ln>
            <a:noFill/>
          </a:ln>
        </p:spPr>
        <p:txBody>
          <a:bodyPr wrap="square" lIns="91440" tIns="45720" rIns="91440" bIns="45720">
            <a:spAutoFit/>
          </a:bodyPr>
          <a:lstStyle/>
          <a:p>
            <a:pPr algn="ctr"/>
            <a:r>
              <a:rPr lang="fr-FR"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 T</a:t>
            </a:r>
            <a:endParaRPr lang="fr-FR"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advClick="0" advTm="2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14290"/>
            <a:ext cx="8229600" cy="6500858"/>
          </a:xfrm>
        </p:spPr>
        <p:txBody>
          <a:bodyPr>
            <a:normAutofit/>
          </a:bodyPr>
          <a:lstStyle/>
          <a:p>
            <a:pPr>
              <a:buNone/>
            </a:pPr>
            <a:endParaRPr lang="fr-FR" sz="2400" b="1" dirty="0" smtClean="0"/>
          </a:p>
          <a:p>
            <a:pPr algn="just">
              <a:buNone/>
            </a:pPr>
            <a:r>
              <a:rPr lang="fr-FR" sz="2400" b="1" dirty="0" smtClean="0"/>
              <a:t>3 f) </a:t>
            </a:r>
            <a:r>
              <a:rPr lang="fr-FR" sz="2400" b="1" u="sng" dirty="0" smtClean="0"/>
              <a:t>Le carnet de reçus</a:t>
            </a:r>
            <a:endParaRPr lang="fr-FR" sz="2400" b="1" dirty="0" smtClean="0"/>
          </a:p>
          <a:p>
            <a:pPr algn="just">
              <a:buNone/>
            </a:pPr>
            <a:endParaRPr lang="fr-FR" sz="2000" dirty="0" smtClean="0"/>
          </a:p>
          <a:p>
            <a:pPr algn="just">
              <a:buNone/>
            </a:pPr>
            <a:r>
              <a:rPr lang="fr-FR" sz="2400" dirty="0" smtClean="0"/>
              <a:t>     C’est un carnet de reçus à souches indiquant le montant des </a:t>
            </a:r>
          </a:p>
          <a:p>
            <a:pPr algn="just">
              <a:buNone/>
            </a:pPr>
            <a:r>
              <a:rPr lang="fr-FR" sz="2400" dirty="0" smtClean="0"/>
              <a:t>     honoraires versés par les clients. Pour les besoins du contrôle, le reçu doit être systématiquement établi à chaque opération d’encaissement, même si la personne qui paie ne le réclame pas.  </a:t>
            </a:r>
          </a:p>
          <a:p>
            <a:pPr algn="just">
              <a:buNone/>
            </a:pPr>
            <a:endParaRPr lang="fr-FR" sz="2400" dirty="0" smtClean="0"/>
          </a:p>
          <a:p>
            <a:pPr algn="just">
              <a:buNone/>
            </a:pPr>
            <a:endParaRPr lang="fr-FR" sz="2400" dirty="0" smtClean="0"/>
          </a:p>
          <a:p>
            <a:pPr algn="just">
              <a:buNone/>
            </a:pPr>
            <a:endParaRPr lang="fr-FR" sz="2400" dirty="0" smtClean="0"/>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20</a:t>
            </a:fld>
            <a:endParaRPr lang="fr-FR"/>
          </a:p>
        </p:txBody>
      </p:sp>
    </p:spTree>
  </p:cSld>
  <p:clrMapOvr>
    <a:masterClrMapping/>
  </p:clrMapOvr>
  <p:transition advClick="0" advTm="2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186766" cy="6072230"/>
          </a:xfrm>
        </p:spPr>
        <p:txBody>
          <a:bodyPr>
            <a:normAutofit fontScale="62500" lnSpcReduction="20000"/>
          </a:bodyPr>
          <a:lstStyle/>
          <a:p>
            <a:pPr algn="just">
              <a:buNone/>
            </a:pPr>
            <a:endParaRPr lang="fr-FR" dirty="0" smtClean="0"/>
          </a:p>
          <a:p>
            <a:pPr algn="just">
              <a:buNone/>
            </a:pPr>
            <a:r>
              <a:rPr lang="fr-FR" b="1" dirty="0" smtClean="0"/>
              <a:t>4 - </a:t>
            </a:r>
            <a:r>
              <a:rPr lang="fr-FR" b="1" u="sng" dirty="0" smtClean="0"/>
              <a:t>La pratique de la tenue de la comptabilité</a:t>
            </a:r>
            <a:r>
              <a:rPr lang="fr-FR" b="1" dirty="0" smtClean="0"/>
              <a:t> (</a:t>
            </a:r>
            <a:r>
              <a:rPr lang="fr-FR" b="1" u="sng" dirty="0" smtClean="0"/>
              <a:t>Par qui la comptabilité du Cabinet d’Avocat est-elle tenue ?</a:t>
            </a:r>
            <a:r>
              <a:rPr lang="fr-FR" b="1" dirty="0" smtClean="0"/>
              <a:t>)</a:t>
            </a:r>
          </a:p>
          <a:p>
            <a:pPr algn="just">
              <a:buNone/>
            </a:pPr>
            <a:endParaRPr lang="fr-FR" b="1" dirty="0" smtClean="0"/>
          </a:p>
          <a:p>
            <a:pPr algn="just">
              <a:buNone/>
            </a:pPr>
            <a:r>
              <a:rPr lang="fr-FR" dirty="0" smtClean="0"/>
              <a:t>En raison de l’importance du rôle de la comptabilité dans la vie du Cabinet, et des connaissances techniques qu’elle exige, il est souhaitable et quelquefois obligatoire de confier sa tenue à</a:t>
            </a:r>
            <a:r>
              <a:rPr lang="fr-FR" b="1" dirty="0" smtClean="0"/>
              <a:t> un homme de l’art, qui peut être un comptable salarié, un comptable collaborateur extérieur, un expert-comptable, ou un centre de gestion agréé. Il est préférable et parfois obligatoire de confier la tenue de la comptabilité à un homme de l’art, même si l’Avocat s’y connaît. </a:t>
            </a:r>
          </a:p>
          <a:p>
            <a:pPr algn="just">
              <a:buNone/>
            </a:pPr>
            <a:endParaRPr lang="fr-FR" b="1" dirty="0" smtClean="0"/>
          </a:p>
          <a:p>
            <a:pPr algn="just">
              <a:buNone/>
            </a:pPr>
            <a:r>
              <a:rPr lang="fr-FR" dirty="0" smtClean="0"/>
              <a:t>En effet, l’expérience a montré que les contraintes de l’exercice effectif de la profession laissent souvent aux Avocats peu de temps à consacrer aux tâches comptables.</a:t>
            </a:r>
          </a:p>
          <a:p>
            <a:pPr algn="just">
              <a:buNone/>
            </a:pPr>
            <a:endParaRPr lang="fr-FR" dirty="0" smtClean="0"/>
          </a:p>
          <a:p>
            <a:pPr algn="just">
              <a:buNone/>
            </a:pPr>
            <a:r>
              <a:rPr lang="fr-FR" dirty="0" smtClean="0"/>
              <a:t>Aussi, l’adhésion à un </a:t>
            </a:r>
            <a:r>
              <a:rPr lang="fr-FR" b="1" dirty="0" smtClean="0"/>
              <a:t>centre de gestion agréé</a:t>
            </a:r>
            <a:r>
              <a:rPr lang="fr-FR" dirty="0" smtClean="0"/>
              <a:t> confère </a:t>
            </a:r>
            <a:r>
              <a:rPr lang="fr-FR" dirty="0" err="1" smtClean="0"/>
              <a:t>t-elle</a:t>
            </a:r>
            <a:r>
              <a:rPr lang="fr-FR" dirty="0" smtClean="0"/>
              <a:t> au Cabinet </a:t>
            </a:r>
            <a:r>
              <a:rPr lang="fr-FR" b="1" dirty="0" smtClean="0"/>
              <a:t>plusieurs avantages</a:t>
            </a:r>
            <a:r>
              <a:rPr lang="fr-FR" dirty="0" smtClean="0"/>
              <a:t> [prestations comptables à des coûts réduits ou raisonnables, divers avantages fiscaux (exonération, réduction d’impôt, réduction de taux, abattement à la base imposable, </a:t>
            </a:r>
            <a:r>
              <a:rPr lang="fr-FR" dirty="0" err="1" smtClean="0"/>
              <a:t>etc</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21</a:t>
            </a:fld>
            <a:endParaRPr lang="fr-FR"/>
          </a:p>
        </p:txBody>
      </p:sp>
    </p:spTree>
  </p:cSld>
  <p:clrMapOvr>
    <a:masterClrMapping/>
  </p:clrMapOvr>
  <p:transition advClick="0" advTm="2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17607DD-A8FA-4E7A-A418-E96874CA0D31}" type="slidenum">
              <a:rPr lang="fr-FR" smtClean="0"/>
              <a:pPr/>
              <a:t>22</a:t>
            </a:fld>
            <a:endParaRPr lang="fr-FR"/>
          </a:p>
        </p:txBody>
      </p:sp>
      <p:sp>
        <p:nvSpPr>
          <p:cNvPr id="3" name="Rectangle 2"/>
          <p:cNvSpPr/>
          <p:nvPr/>
        </p:nvSpPr>
        <p:spPr>
          <a:xfrm>
            <a:off x="214282" y="214290"/>
            <a:ext cx="8715436" cy="5170646"/>
          </a:xfrm>
          <a:prstGeom prst="rect">
            <a:avLst/>
          </a:prstGeom>
        </p:spPr>
        <p:txBody>
          <a:bodyPr wrap="square">
            <a:spAutoFit/>
          </a:bodyPr>
          <a:lstStyle/>
          <a:p>
            <a:pPr algn="just">
              <a:buNone/>
            </a:pPr>
            <a:endParaRPr lang="fr-FR" sz="3000" dirty="0" smtClean="0"/>
          </a:p>
          <a:p>
            <a:pPr algn="just">
              <a:buNone/>
            </a:pPr>
            <a:r>
              <a:rPr lang="fr-FR" sz="3000" dirty="0" smtClean="0"/>
              <a:t>Le</a:t>
            </a:r>
            <a:r>
              <a:rPr lang="fr-FR" sz="3000" b="1" dirty="0" smtClean="0"/>
              <a:t> lien entre comptabilité et fiscalité</a:t>
            </a:r>
            <a:r>
              <a:rPr lang="fr-FR" sz="3000" dirty="0" smtClean="0"/>
              <a:t> est si </a:t>
            </a:r>
            <a:r>
              <a:rPr lang="fr-FR" sz="3000" b="1" dirty="0" smtClean="0"/>
              <a:t>capital</a:t>
            </a:r>
            <a:r>
              <a:rPr lang="fr-FR" sz="3000" dirty="0" smtClean="0"/>
              <a:t> qu’il ne peut être passé sous silence. Le Fisc fait de la comptabilité une obligation pour les Cabinets d’Avocat. </a:t>
            </a:r>
            <a:r>
              <a:rPr lang="fr-FR" sz="3000" b="1" dirty="0" smtClean="0"/>
              <a:t>Elle constitue un outil indispensable pour l’Administration fiscale dans sa mission de contrôle des déclarations souscrites et de recherche d’une juste imposition de tous. A partir du résultat comptable, on peut connaître le bénéfice fiscal du Cabinet, c’est-à-dire celui qui servira de base au calcul des impôts. La comptabilité est le socle de la fiscalité.</a:t>
            </a:r>
          </a:p>
        </p:txBody>
      </p:sp>
    </p:spTree>
  </p:cSld>
  <p:clrMapOvr>
    <a:masterClrMapping/>
  </p:clrMapOvr>
  <p:transition advClick="0" advTm="2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b="1" dirty="0" smtClean="0"/>
          </a:p>
          <a:p>
            <a:pPr algn="ctr">
              <a:buNone/>
            </a:pPr>
            <a:endParaRPr lang="fr-FR" b="1" dirty="0" smtClean="0"/>
          </a:p>
          <a:p>
            <a:pPr algn="ctr">
              <a:buNone/>
            </a:pPr>
            <a:r>
              <a:rPr lang="fr-FR" b="1" dirty="0" smtClean="0"/>
              <a:t>SECTION 2: LES PRINCIPAUX IMPOTS ET TAXES RENCONTRES DANS LES CABINETS D’AVOCATS</a:t>
            </a:r>
            <a:endParaRPr lang="fr-FR" b="1"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23</a:t>
            </a:fld>
            <a:endParaRPr lang="fr-FR" dirty="0"/>
          </a:p>
        </p:txBody>
      </p:sp>
    </p:spTree>
  </p:cSld>
  <p:clrMapOvr>
    <a:masterClrMapping/>
  </p:clrMapOvr>
  <p:transition advClick="0" advTm="2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70000" lnSpcReduction="20000"/>
          </a:bodyPr>
          <a:lstStyle/>
          <a:p>
            <a:pPr algn="just">
              <a:buNone/>
            </a:pPr>
            <a:r>
              <a:rPr lang="fr-FR" dirty="0" smtClean="0"/>
              <a:t>Les impôts et taxes rencontrés dans les Cabinets </a:t>
            </a:r>
          </a:p>
          <a:p>
            <a:pPr algn="just">
              <a:buNone/>
            </a:pPr>
            <a:r>
              <a:rPr lang="fr-FR" dirty="0" smtClean="0"/>
              <a:t>d’Avocats peuvent être rangés en deux (02) catégories:</a:t>
            </a:r>
          </a:p>
          <a:p>
            <a:pPr algn="just">
              <a:buNone/>
            </a:pPr>
            <a:r>
              <a:rPr lang="fr-FR" dirty="0" smtClean="0"/>
              <a:t>- les impôts d’Etat,</a:t>
            </a:r>
          </a:p>
          <a:p>
            <a:pPr algn="just">
              <a:buNone/>
            </a:pPr>
            <a:r>
              <a:rPr lang="fr-FR" dirty="0" smtClean="0"/>
              <a:t>-les impôts locaux.</a:t>
            </a:r>
          </a:p>
          <a:p>
            <a:pPr algn="just">
              <a:buNone/>
            </a:pPr>
            <a:endParaRPr lang="fr-FR" dirty="0" smtClean="0"/>
          </a:p>
          <a:p>
            <a:pPr algn="just">
              <a:buNone/>
            </a:pPr>
            <a:r>
              <a:rPr lang="fr-FR" b="1" dirty="0" smtClean="0"/>
              <a:t>A - LES IMPOTS D’ETAT </a:t>
            </a:r>
          </a:p>
          <a:p>
            <a:pPr algn="just">
              <a:buNone/>
            </a:pPr>
            <a:endParaRPr lang="fr-FR" dirty="0" smtClean="0"/>
          </a:p>
          <a:p>
            <a:pPr algn="just">
              <a:buNone/>
            </a:pPr>
            <a:r>
              <a:rPr lang="fr-FR" dirty="0" smtClean="0"/>
              <a:t>Les impôts d’Etat sont ceux dont le produit alimente le budget de l’Etat. Ils peuvent être subdivisés en quatre (04) groupes : </a:t>
            </a:r>
          </a:p>
          <a:p>
            <a:pPr algn="just">
              <a:buFontTx/>
              <a:buChar char="-"/>
            </a:pPr>
            <a:r>
              <a:rPr lang="fr-FR" dirty="0" smtClean="0"/>
              <a:t>l’impôt sur le revenu ;</a:t>
            </a:r>
          </a:p>
          <a:p>
            <a:pPr algn="just">
              <a:buFontTx/>
              <a:buChar char="-"/>
            </a:pPr>
            <a:r>
              <a:rPr lang="fr-FR" dirty="0" smtClean="0"/>
              <a:t>les taxes sur le chiffre d’affaires ;</a:t>
            </a:r>
          </a:p>
          <a:p>
            <a:pPr algn="just">
              <a:buFontTx/>
              <a:buChar char="-"/>
            </a:pPr>
            <a:r>
              <a:rPr lang="fr-FR" dirty="0" smtClean="0"/>
              <a:t>les impôts liés aux salaires payés par le Cabinet d’Avocat ;</a:t>
            </a:r>
          </a:p>
          <a:p>
            <a:pPr algn="just">
              <a:buFontTx/>
              <a:buChar char="-"/>
            </a:pPr>
            <a:r>
              <a:rPr lang="fr-FR" dirty="0" smtClean="0"/>
              <a:t>les retenues obligatoires au titre de l’impôt sur les bénéfices.</a:t>
            </a:r>
          </a:p>
          <a:p>
            <a:pPr algn="just">
              <a:buFontTx/>
              <a:buChar char="-"/>
            </a:pPr>
            <a:endParaRPr lang="fr-FR" dirty="0" smtClean="0"/>
          </a:p>
          <a:p>
            <a:pPr algn="just">
              <a:buNone/>
            </a:pPr>
            <a:r>
              <a:rPr lang="fr-FR" dirty="0" smtClean="0"/>
              <a:t>  </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24</a:t>
            </a:fld>
            <a:endParaRPr lang="fr-FR" dirty="0"/>
          </a:p>
        </p:txBody>
      </p:sp>
    </p:spTree>
  </p:cSld>
  <p:clrMapOvr>
    <a:masterClrMapping/>
  </p:clrMapOvr>
  <p:transition advClick="0" advTm="2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715040"/>
          </a:xfrm>
        </p:spPr>
        <p:txBody>
          <a:bodyPr>
            <a:normAutofit fontScale="70000" lnSpcReduction="20000"/>
          </a:bodyPr>
          <a:lstStyle/>
          <a:p>
            <a:pPr>
              <a:buNone/>
            </a:pPr>
            <a:r>
              <a:rPr lang="fr-FR" b="1" dirty="0" smtClean="0"/>
              <a:t>A1 - Impôt sur le Revenu</a:t>
            </a:r>
          </a:p>
          <a:p>
            <a:pPr>
              <a:buNone/>
            </a:pPr>
            <a:r>
              <a:rPr lang="fr-FR" dirty="0" smtClean="0"/>
              <a:t>Il s’agit :</a:t>
            </a:r>
          </a:p>
          <a:p>
            <a:pPr>
              <a:buFontTx/>
              <a:buChar char="-"/>
            </a:pPr>
            <a:r>
              <a:rPr lang="fr-FR" dirty="0" smtClean="0"/>
              <a:t>de l’Impôt sur le Revenu des Personnes Physiques (IRPP) et de l’Impôt sur les Sociétés (IS) au Bénin (30%), au Togo (30%) et au Gabon (35%),</a:t>
            </a:r>
          </a:p>
          <a:p>
            <a:pPr>
              <a:buFontTx/>
              <a:buChar char="-"/>
            </a:pPr>
            <a:r>
              <a:rPr lang="fr-FR" dirty="0" smtClean="0"/>
              <a:t>de l’impôt sur les bénéfices des professions non commerciales au Burkina Faso,</a:t>
            </a:r>
          </a:p>
          <a:p>
            <a:pPr>
              <a:buFontTx/>
              <a:buChar char="-"/>
            </a:pPr>
            <a:r>
              <a:rPr lang="fr-FR" dirty="0" smtClean="0"/>
              <a:t>de l’Impôt Sur les Bénéfices (ISB) non commerciaux  au Niger (30%) et en Côte d’Ivoire (taux 25%), </a:t>
            </a:r>
          </a:p>
          <a:p>
            <a:pPr>
              <a:buFontTx/>
              <a:buChar char="-"/>
            </a:pPr>
            <a:r>
              <a:rPr lang="fr-FR" dirty="0" smtClean="0"/>
              <a:t>de l’impôt général sur le revenu en Côte d’Ivoire.</a:t>
            </a:r>
          </a:p>
          <a:p>
            <a:pPr>
              <a:buNone/>
            </a:pPr>
            <a:r>
              <a:rPr lang="fr-FR" dirty="0" smtClean="0"/>
              <a:t>        </a:t>
            </a:r>
            <a:endParaRPr lang="fr-FR" b="1" dirty="0" smtClean="0"/>
          </a:p>
          <a:p>
            <a:pPr algn="just">
              <a:buNone/>
            </a:pPr>
            <a:r>
              <a:rPr lang="fr-FR" dirty="0" smtClean="0"/>
              <a:t>L’IRPP est un impôt unique sur les revenus (bénéfices, salaires, revenus des capitaux, revenus fonciers) des personnes physiques. Il est établi sur l’ensemble des ressources personnelles du contribuable et de celles de ses enfants mineurs vivant sous son toit et considérés comme étant à sa charge exclusive. </a:t>
            </a:r>
          </a:p>
          <a:p>
            <a:pPr algn="just">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25</a:t>
            </a:fld>
            <a:endParaRPr lang="fr-FR" dirty="0"/>
          </a:p>
        </p:txBody>
      </p:sp>
    </p:spTree>
  </p:cSld>
  <p:clrMapOvr>
    <a:masterClrMapping/>
  </p:clrMapOvr>
  <p:transition advClick="0" advTm="2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algn="just">
              <a:buNone/>
            </a:pPr>
            <a:r>
              <a:rPr lang="fr-FR" b="1" dirty="0" smtClean="0"/>
              <a:t> Il importe de rappeler qu’il existe deux (02) modalités d’imposition des revenus </a:t>
            </a:r>
            <a:r>
              <a:rPr lang="fr-FR" dirty="0" smtClean="0"/>
              <a:t>:</a:t>
            </a:r>
          </a:p>
          <a:p>
            <a:pPr algn="just">
              <a:buNone/>
            </a:pPr>
            <a:r>
              <a:rPr lang="fr-FR" dirty="0" smtClean="0"/>
              <a:t>- le régime de la </a:t>
            </a:r>
            <a:r>
              <a:rPr lang="fr-FR" b="1" dirty="0" smtClean="0"/>
              <a:t>déclaration contrôlée</a:t>
            </a:r>
            <a:r>
              <a:rPr lang="fr-FR" dirty="0" smtClean="0"/>
              <a:t>, dans lequel le contribuable déclare lui-même le </a:t>
            </a:r>
            <a:r>
              <a:rPr lang="fr-FR" b="1" i="1" dirty="0" smtClean="0"/>
              <a:t>montant exact de son bénéfice au Fisc</a:t>
            </a:r>
            <a:r>
              <a:rPr lang="fr-FR" dirty="0" smtClean="0"/>
              <a:t>, ce dernier disposant en retour de puissants moyens pour effectuer, dans les limites de la prescription et de son droit de reprise, un contrôle a posteriori de la déclaration ;</a:t>
            </a:r>
          </a:p>
          <a:p>
            <a:pPr algn="just">
              <a:buFontTx/>
              <a:buChar char="-"/>
            </a:pPr>
            <a:r>
              <a:rPr lang="fr-FR" dirty="0" smtClean="0"/>
              <a:t>le régime de </a:t>
            </a:r>
            <a:r>
              <a:rPr lang="fr-FR" b="1" dirty="0" smtClean="0"/>
              <a:t>l’évaluation administrative</a:t>
            </a:r>
            <a:r>
              <a:rPr lang="fr-FR" dirty="0" smtClean="0"/>
              <a:t>, dans lequel l’</a:t>
            </a:r>
            <a:r>
              <a:rPr lang="fr-FR" b="1" i="1" dirty="0" smtClean="0"/>
              <a:t>évaluation du bénéfice imposable incombe à l’Administration</a:t>
            </a:r>
            <a:r>
              <a:rPr lang="fr-FR" dirty="0" smtClean="0"/>
              <a:t> et non à l’Avocat, ce dernier pouvant saisir une commission départementale des impôts en cas de contestation du montant retenu par l’Administration.</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26</a:t>
            </a:fld>
            <a:endParaRPr lang="fr-FR" dirty="0"/>
          </a:p>
        </p:txBody>
      </p:sp>
    </p:spTree>
  </p:cSld>
  <p:clrMapOvr>
    <a:masterClrMapping/>
  </p:clrMapOvr>
  <p:transition advClick="0" advTm="2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62500" lnSpcReduction="20000"/>
          </a:bodyPr>
          <a:lstStyle/>
          <a:p>
            <a:pPr algn="just">
              <a:buNone/>
            </a:pPr>
            <a:r>
              <a:rPr lang="fr-FR" dirty="0" smtClean="0"/>
              <a:t>En ce qui concerne le régime de la déclaration contrôlée, on y retrouve :</a:t>
            </a:r>
          </a:p>
          <a:p>
            <a:pPr algn="just">
              <a:buNone/>
            </a:pPr>
            <a:r>
              <a:rPr lang="fr-FR" dirty="0" smtClean="0"/>
              <a:t>- celui de l’</a:t>
            </a:r>
            <a:r>
              <a:rPr lang="fr-FR" b="1" dirty="0" smtClean="0"/>
              <a:t>évaluation réelle normale</a:t>
            </a:r>
            <a:r>
              <a:rPr lang="fr-FR" dirty="0" smtClean="0"/>
              <a:t> (ou régime du bénéfice et du chiffre </a:t>
            </a:r>
          </a:p>
          <a:p>
            <a:pPr algn="just">
              <a:buNone/>
            </a:pPr>
            <a:r>
              <a:rPr lang="fr-FR" dirty="0" smtClean="0"/>
              <a:t>d’affaires réel) dans laquelle un important lot de documents (appelé liasse </a:t>
            </a:r>
          </a:p>
          <a:p>
            <a:pPr algn="just">
              <a:buNone/>
            </a:pPr>
            <a:r>
              <a:rPr lang="fr-FR" dirty="0" smtClean="0"/>
              <a:t>Fiscale) est joint à la déclaration des résultats ;</a:t>
            </a:r>
          </a:p>
          <a:p>
            <a:pPr algn="just">
              <a:buNone/>
            </a:pPr>
            <a:r>
              <a:rPr lang="fr-FR" dirty="0" smtClean="0"/>
              <a:t>- celui de l’</a:t>
            </a:r>
            <a:r>
              <a:rPr lang="fr-FR" b="1" dirty="0" smtClean="0"/>
              <a:t>évaluation réelle simplifiée</a:t>
            </a:r>
            <a:r>
              <a:rPr lang="fr-FR" dirty="0" smtClean="0"/>
              <a:t> (ou régime du bénéfice et du chiffre </a:t>
            </a:r>
          </a:p>
          <a:p>
            <a:pPr algn="just">
              <a:buNone/>
            </a:pPr>
            <a:r>
              <a:rPr lang="fr-FR" dirty="0" smtClean="0"/>
              <a:t>d’affaires réel simplifié) dans laquelle la liasse fiscale déposée ensemble avec </a:t>
            </a:r>
          </a:p>
          <a:p>
            <a:pPr algn="just">
              <a:buNone/>
            </a:pPr>
            <a:r>
              <a:rPr lang="fr-FR" dirty="0" smtClean="0"/>
              <a:t>la déclaration est sensiblement allégée, de même que les obligations fiscales.</a:t>
            </a:r>
          </a:p>
          <a:p>
            <a:pPr algn="just">
              <a:buFontTx/>
              <a:buChar char="-"/>
            </a:pPr>
            <a:endParaRPr lang="fr-FR" dirty="0" smtClean="0"/>
          </a:p>
          <a:p>
            <a:pPr algn="just">
              <a:buNone/>
            </a:pPr>
            <a:r>
              <a:rPr lang="fr-FR" dirty="0" smtClean="0"/>
              <a:t>Dans le régime de la déclaration contrôlée,</a:t>
            </a:r>
            <a:r>
              <a:rPr lang="fr-FR" b="1" dirty="0" smtClean="0"/>
              <a:t> le bénéfice imposable</a:t>
            </a:r>
            <a:r>
              <a:rPr lang="fr-FR" dirty="0" smtClean="0"/>
              <a:t> est </a:t>
            </a:r>
          </a:p>
          <a:p>
            <a:pPr algn="just">
              <a:buNone/>
            </a:pPr>
            <a:r>
              <a:rPr lang="fr-FR" dirty="0" smtClean="0"/>
              <a:t>déterminé d’après le revenu brut retiré de l’opération lucrative, duquel sont </a:t>
            </a:r>
          </a:p>
          <a:p>
            <a:pPr algn="just">
              <a:buNone/>
            </a:pPr>
            <a:r>
              <a:rPr lang="fr-FR" dirty="0" smtClean="0"/>
              <a:t>retranchés, s’il y a lieu, les frais et charges de toute nature qu’a entrainés la </a:t>
            </a:r>
          </a:p>
          <a:p>
            <a:pPr algn="just">
              <a:buNone/>
            </a:pPr>
            <a:r>
              <a:rPr lang="fr-FR" dirty="0" smtClean="0"/>
              <a:t>réalisation de ladite opération. </a:t>
            </a:r>
          </a:p>
          <a:p>
            <a:pPr algn="just">
              <a:buNone/>
            </a:pPr>
            <a:endParaRPr lang="fr-FR" dirty="0" smtClean="0"/>
          </a:p>
          <a:p>
            <a:pPr algn="just">
              <a:buNone/>
            </a:pPr>
            <a:r>
              <a:rPr lang="fr-FR" b="1" dirty="0" smtClean="0"/>
              <a:t>Pour être déductibles, les dépenses :</a:t>
            </a:r>
          </a:p>
          <a:p>
            <a:pPr algn="just">
              <a:buNone/>
            </a:pPr>
            <a:r>
              <a:rPr lang="fr-FR" b="1" dirty="0" smtClean="0"/>
              <a:t>- doivent, en premier lieu, être nécessitées par l’exercice de la profession ;</a:t>
            </a:r>
            <a:endParaRPr lang="fr-FR" b="1"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27</a:t>
            </a:fld>
            <a:endParaRPr lang="fr-FR" dirty="0"/>
          </a:p>
        </p:txBody>
      </p:sp>
    </p:spTree>
  </p:cSld>
  <p:clrMapOvr>
    <a:masterClrMapping/>
  </p:clrMapOvr>
  <p:transition advClick="0" advTm="2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algn="just">
              <a:buNone/>
            </a:pPr>
            <a:r>
              <a:rPr lang="fr-FR" b="1" dirty="0" smtClean="0"/>
              <a:t>-  ne doivent être ni des dépenses ayant pour objet d’accroître ou d’acquérir un capital, ni de pertes subies par ce dernier (par exemple la majoration de loyer supportée en contrepartie du droit de céder un bail).</a:t>
            </a:r>
          </a:p>
          <a:p>
            <a:pPr algn="just">
              <a:buNone/>
            </a:pPr>
            <a:r>
              <a:rPr lang="fr-FR" b="1" dirty="0" smtClean="0"/>
              <a:t>-      être étayées de justificatifs.</a:t>
            </a:r>
          </a:p>
          <a:p>
            <a:pPr algn="just">
              <a:buNone/>
            </a:pPr>
            <a:endParaRPr lang="fr-FR" dirty="0" smtClean="0"/>
          </a:p>
          <a:p>
            <a:pPr algn="just">
              <a:buNone/>
            </a:pPr>
            <a:r>
              <a:rPr lang="fr-FR" dirty="0" smtClean="0"/>
              <a:t>Mais en matière d’imposition des bénéfices non commerciaux, </a:t>
            </a:r>
            <a:r>
              <a:rPr lang="fr-FR" b="1" dirty="0" smtClean="0"/>
              <a:t>le régime de l’évaluation administrative tend de nos jours à disparaître au profit de celui de la déclaration contrôlée</a:t>
            </a:r>
            <a:r>
              <a:rPr lang="fr-FR" dirty="0" smtClean="0"/>
              <a:t>. </a:t>
            </a:r>
          </a:p>
          <a:p>
            <a:pPr algn="just">
              <a:buNone/>
            </a:pPr>
            <a:endParaRPr lang="fr-FR" dirty="0" smtClean="0"/>
          </a:p>
          <a:p>
            <a:pPr algn="just">
              <a:buNone/>
            </a:pPr>
            <a:r>
              <a:rPr lang="fr-FR" dirty="0" smtClean="0"/>
              <a:t>C’est justement le cas au Bénin où les Avocats sont exclusivement soumis au régime du bénéfice et du chiffre d’affaires réel ou à celui du bénéfice et du chiffre d’affaires réel simplifié en fonction du montant annuel de leurs recettes.</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28</a:t>
            </a:fld>
            <a:endParaRPr lang="fr-FR" dirty="0"/>
          </a:p>
        </p:txBody>
      </p:sp>
    </p:spTree>
  </p:cSld>
  <p:clrMapOvr>
    <a:masterClrMapping/>
  </p:clrMapOvr>
  <p:transition advClick="0" advTm="2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329642" cy="5411807"/>
          </a:xfrm>
        </p:spPr>
        <p:txBody>
          <a:bodyPr>
            <a:normAutofit fontScale="70000" lnSpcReduction="20000"/>
          </a:bodyPr>
          <a:lstStyle/>
          <a:p>
            <a:pPr algn="just">
              <a:buNone/>
            </a:pPr>
            <a:r>
              <a:rPr lang="fr-FR" dirty="0" smtClean="0"/>
              <a:t>Pour calculer l’IRPP, on divise le revenu net global en tranches auxquelles on applique un barème à taux  progressifs </a:t>
            </a:r>
            <a:r>
              <a:rPr lang="fr-FR" b="1" dirty="0" smtClean="0"/>
              <a:t>{</a:t>
            </a:r>
            <a:r>
              <a:rPr lang="fr-FR" dirty="0" smtClean="0"/>
              <a:t>(0%, 20%, 30%, 40% et 45% au </a:t>
            </a:r>
            <a:r>
              <a:rPr lang="fr-FR" b="1" i="1" dirty="0" smtClean="0"/>
              <a:t>Bénin</a:t>
            </a:r>
            <a:r>
              <a:rPr lang="fr-FR" dirty="0" smtClean="0"/>
              <a:t>) et (0%, 4%, 10%, 15%, 20%, 25%, 30%, 35% et 40% au </a:t>
            </a:r>
            <a:r>
              <a:rPr lang="fr-FR" b="1" i="1" dirty="0" smtClean="0"/>
              <a:t>Togo</a:t>
            </a:r>
            <a:r>
              <a:rPr lang="fr-FR" dirty="0" smtClean="0"/>
              <a:t>)</a:t>
            </a:r>
            <a:r>
              <a:rPr lang="fr-FR" b="1" dirty="0" smtClean="0"/>
              <a:t>}</a:t>
            </a:r>
            <a:r>
              <a:rPr lang="fr-FR" dirty="0" smtClean="0"/>
              <a:t>, avec une réduction d’impôt tenant compte du nombre d’enfants à charge.  Les revenus annuels n’excédant pas 300 000 F CFA au Bénin et ceux inférieurs à 900 000 F CFA au Togo en sont exonérés. Au </a:t>
            </a:r>
            <a:r>
              <a:rPr lang="fr-FR" b="1" i="1" dirty="0" smtClean="0"/>
              <a:t>Gabon</a:t>
            </a:r>
            <a:r>
              <a:rPr lang="fr-FR" dirty="0" smtClean="0"/>
              <a:t>, les taux du barème varient de 0% à 35%, avec l’application du système de </a:t>
            </a:r>
            <a:r>
              <a:rPr lang="fr-FR" b="1" i="1" dirty="0" smtClean="0"/>
              <a:t>quotient familial</a:t>
            </a:r>
            <a:r>
              <a:rPr lang="fr-FR" dirty="0" smtClean="0"/>
              <a:t> pour atténuer les effets de la progressivité. </a:t>
            </a:r>
          </a:p>
          <a:p>
            <a:pPr algn="just">
              <a:buNone/>
            </a:pPr>
            <a:endParaRPr lang="fr-FR" dirty="0" smtClean="0"/>
          </a:p>
          <a:p>
            <a:pPr algn="just">
              <a:buNone/>
            </a:pPr>
            <a:r>
              <a:rPr lang="fr-FR" dirty="0" smtClean="0"/>
              <a:t>En ce qui concerne les </a:t>
            </a:r>
            <a:r>
              <a:rPr lang="fr-FR" b="1" dirty="0" smtClean="0"/>
              <a:t>Avocats stagiaires</a:t>
            </a:r>
            <a:r>
              <a:rPr lang="fr-FR" dirty="0" smtClean="0"/>
              <a:t>, les collaborateurs non Avocats et le personnel salarié, leurs revenus sont aussi assujettis à l’IRPP, mais ils le sont mensuellement. Aussi existe-t-il dans certains pays (comme le Bénin) un barème à taux  progressifs plus réduits que ceux du barème de droit commun pour les traitements et salaires.</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29</a:t>
            </a:fld>
            <a:endParaRPr lang="fr-FR" dirty="0"/>
          </a:p>
        </p:txBody>
      </p:sp>
    </p:spTree>
  </p:cSld>
  <p:clrMapOvr>
    <a:masterClrMapping/>
  </p:clrMapOvr>
  <p:transition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14290"/>
            <a:ext cx="8229600" cy="5500726"/>
          </a:xfrm>
        </p:spPr>
        <p:txBody>
          <a:bodyPr>
            <a:normAutofit/>
          </a:bodyPr>
          <a:lstStyle/>
          <a:p>
            <a:pPr algn="ctr">
              <a:buNone/>
            </a:pPr>
            <a:endParaRPr lang="fr-FR" b="1" dirty="0" smtClean="0"/>
          </a:p>
          <a:p>
            <a:pPr>
              <a:buNone/>
            </a:pPr>
            <a:r>
              <a:rPr lang="fr-FR" b="1" dirty="0" smtClean="0"/>
              <a:t> </a:t>
            </a:r>
            <a:r>
              <a:rPr lang="fr-FR" dirty="0" smtClean="0"/>
              <a:t>Le thème sera abordé à travers les sous-thèmes ci-après :</a:t>
            </a:r>
          </a:p>
          <a:p>
            <a:pPr>
              <a:buNone/>
            </a:pPr>
            <a:r>
              <a:rPr lang="fr-FR" dirty="0" smtClean="0"/>
              <a:t>-   la comptabilité des Cabinets d’Avocats </a:t>
            </a:r>
            <a:r>
              <a:rPr lang="fr-FR" b="1" i="1" dirty="0" smtClean="0"/>
              <a:t>(Section 1)</a:t>
            </a:r>
          </a:p>
          <a:p>
            <a:pPr>
              <a:buFontTx/>
              <a:buChar char="-"/>
            </a:pPr>
            <a:r>
              <a:rPr lang="fr-FR" dirty="0" smtClean="0"/>
              <a:t>les principaux impôts et taxes rencontrés dans lesdits Cabinets </a:t>
            </a:r>
            <a:r>
              <a:rPr lang="fr-FR" b="1" i="1" dirty="0" smtClean="0"/>
              <a:t>(Section 2)</a:t>
            </a:r>
            <a:endParaRPr lang="fr-FR" dirty="0" smtClean="0"/>
          </a:p>
          <a:p>
            <a:pPr>
              <a:buFontTx/>
              <a:buChar char="-"/>
            </a:pPr>
            <a:r>
              <a:rPr lang="fr-FR" dirty="0" smtClean="0"/>
              <a:t>les obligations mises à leur charge par le législateur fiscal </a:t>
            </a:r>
            <a:r>
              <a:rPr lang="fr-FR" b="1" i="1" dirty="0" smtClean="0"/>
              <a:t>(</a:t>
            </a:r>
            <a:r>
              <a:rPr lang="fr-FR" b="1" i="1" smtClean="0"/>
              <a:t>Section 3)</a:t>
            </a:r>
            <a:endParaRPr lang="fr-FR"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a:t>
            </a:fld>
            <a:endParaRPr lang="fr-FR" dirty="0"/>
          </a:p>
        </p:txBody>
      </p:sp>
    </p:spTree>
  </p:cSld>
  <p:clrMapOvr>
    <a:masterClrMapping/>
  </p:clrMapOvr>
  <p:transition advClick="0" advTm="2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70000" lnSpcReduction="20000"/>
          </a:bodyPr>
          <a:lstStyle/>
          <a:p>
            <a:pPr algn="just">
              <a:buNone/>
            </a:pPr>
            <a:endParaRPr lang="fr-FR" b="1" dirty="0" smtClean="0"/>
          </a:p>
          <a:p>
            <a:pPr algn="just">
              <a:buNone/>
            </a:pPr>
            <a:r>
              <a:rPr lang="fr-FR" dirty="0" smtClean="0"/>
              <a:t>L’IS (Impôt sur les Sociétés)</a:t>
            </a:r>
            <a:r>
              <a:rPr lang="fr-FR" b="1" dirty="0" smtClean="0"/>
              <a:t> </a:t>
            </a:r>
            <a:r>
              <a:rPr lang="fr-FR" dirty="0" smtClean="0"/>
              <a:t>n’est pas à confondre avec celui existant au Burkina Faso, où les Avocats, même membres des SCP, sont soumis à l’Impôt sur les Bénéfices des Professions Non commerciales (IBPNC). </a:t>
            </a:r>
          </a:p>
          <a:p>
            <a:pPr algn="just">
              <a:buNone/>
            </a:pPr>
            <a:endParaRPr lang="fr-FR" dirty="0" smtClean="0"/>
          </a:p>
          <a:p>
            <a:pPr algn="just">
              <a:buNone/>
            </a:pPr>
            <a:r>
              <a:rPr lang="fr-FR" b="1" dirty="0" smtClean="0"/>
              <a:t>Les Avocats exerçant leur profession en groupe sont en principe assujettis à l’IRPP ou à l’Impôt sur les bénéfices non commerciaux</a:t>
            </a:r>
            <a:r>
              <a:rPr lang="fr-FR" dirty="0" smtClean="0"/>
              <a:t>. Mais notamment, ceux qui se sont constitués en société civile professionnelle </a:t>
            </a:r>
            <a:r>
              <a:rPr lang="fr-FR" b="1" dirty="0" smtClean="0"/>
              <a:t>peuvent</a:t>
            </a:r>
            <a:r>
              <a:rPr lang="fr-FR" dirty="0" smtClean="0"/>
              <a:t>, dans un certain délai, </a:t>
            </a:r>
            <a:r>
              <a:rPr lang="fr-FR" b="1" dirty="0" smtClean="0"/>
              <a:t>opter pour l’Impôt sur les Sociétés (IS)</a:t>
            </a:r>
            <a:r>
              <a:rPr lang="fr-FR" dirty="0" smtClean="0"/>
              <a:t>, en lieu et place de l’IRPP (cas du Bénin et du Togo). </a:t>
            </a:r>
          </a:p>
          <a:p>
            <a:pPr algn="just">
              <a:buNone/>
            </a:pPr>
            <a:endParaRPr lang="fr-FR" dirty="0" smtClean="0"/>
          </a:p>
          <a:p>
            <a:pPr algn="just">
              <a:buNone/>
            </a:pPr>
            <a:r>
              <a:rPr lang="fr-FR" dirty="0" smtClean="0"/>
              <a:t>A l’instar de l’IRPP, l’IS est un impôt unique sur le revenu des personnes morales. Mais son taux est proportionnel, et non progressif. Il est de 35% au Gabon et de 30% au Bénin et au Togo pour les SCP d’Avocats qui ont opté pour cet impôt.</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30</a:t>
            </a:fld>
            <a:endParaRPr lang="fr-FR" dirty="0"/>
          </a:p>
        </p:txBody>
      </p:sp>
    </p:spTree>
  </p:cSld>
  <p:clrMapOvr>
    <a:masterClrMapping/>
  </p:clrMapOvr>
  <p:transition advClick="0" advTm="2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17607DD-A8FA-4E7A-A418-E96874CA0D31}" type="slidenum">
              <a:rPr lang="fr-FR" smtClean="0"/>
              <a:pPr/>
              <a:t>31</a:t>
            </a:fld>
            <a:endParaRPr lang="fr-FR"/>
          </a:p>
        </p:txBody>
      </p:sp>
      <p:sp>
        <p:nvSpPr>
          <p:cNvPr id="3" name="Rectangle 2"/>
          <p:cNvSpPr/>
          <p:nvPr/>
        </p:nvSpPr>
        <p:spPr>
          <a:xfrm>
            <a:off x="142844" y="142852"/>
            <a:ext cx="8858312" cy="6463308"/>
          </a:xfrm>
          <a:prstGeom prst="rect">
            <a:avLst/>
          </a:prstGeom>
        </p:spPr>
        <p:txBody>
          <a:bodyPr wrap="square">
            <a:spAutoFit/>
          </a:bodyPr>
          <a:lstStyle/>
          <a:p>
            <a:pPr algn="just">
              <a:buNone/>
            </a:pPr>
            <a:r>
              <a:rPr lang="fr-FR" sz="2900" b="1" dirty="0" smtClean="0"/>
              <a:t>A2 – Taxes sur le chiffre d’affaires</a:t>
            </a:r>
          </a:p>
          <a:p>
            <a:pPr algn="just">
              <a:buNone/>
            </a:pPr>
            <a:r>
              <a:rPr lang="fr-FR" sz="2900" dirty="0" smtClean="0"/>
              <a:t>C’est la plus importante de ces taxes qui retiendra l’attention. Il s’agit de la </a:t>
            </a:r>
            <a:r>
              <a:rPr lang="fr-FR" sz="2900" b="1" dirty="0" smtClean="0"/>
              <a:t>« Taxe sur la Valeur Ajoutée » (TVA), qui frappe </a:t>
            </a:r>
            <a:r>
              <a:rPr lang="fr-FR" sz="2900" dirty="0" smtClean="0"/>
              <a:t>les prestations fournies par les membres des professions libérales dans les pays africains. Son taux est de </a:t>
            </a:r>
            <a:r>
              <a:rPr lang="fr-FR" sz="2900" b="1" dirty="0" smtClean="0"/>
              <a:t>18%</a:t>
            </a:r>
            <a:r>
              <a:rPr lang="fr-FR" sz="2900" dirty="0" smtClean="0"/>
              <a:t> pour les prestations d’Avocats accomplies dans certains pays de l’UEMOA (Bénin et Togo), et de </a:t>
            </a:r>
            <a:r>
              <a:rPr lang="fr-FR" sz="2900" b="1" dirty="0" smtClean="0"/>
              <a:t>19%</a:t>
            </a:r>
            <a:r>
              <a:rPr lang="fr-FR" sz="2900" dirty="0" smtClean="0"/>
              <a:t> dans d’autres (Niger). </a:t>
            </a:r>
            <a:r>
              <a:rPr lang="fr-FR" sz="2900" b="1" dirty="0" smtClean="0"/>
              <a:t>Au Gabon, ce sont les entreprises ayant un chiffre d’affaires de plus de 80 000 </a:t>
            </a:r>
            <a:r>
              <a:rPr lang="fr-FR" sz="2900" b="1" dirty="0" err="1" smtClean="0"/>
              <a:t>000</a:t>
            </a:r>
            <a:r>
              <a:rPr lang="fr-FR" sz="2900" b="1" dirty="0" smtClean="0"/>
              <a:t> F CFA qui sont redevables de la TVA</a:t>
            </a:r>
            <a:r>
              <a:rPr lang="fr-FR" sz="2900" dirty="0" smtClean="0"/>
              <a:t>.</a:t>
            </a:r>
          </a:p>
          <a:p>
            <a:pPr algn="just">
              <a:buNone/>
            </a:pPr>
            <a:endParaRPr lang="fr-FR" sz="800" dirty="0" smtClean="0"/>
          </a:p>
          <a:p>
            <a:pPr algn="just">
              <a:buNone/>
            </a:pPr>
            <a:r>
              <a:rPr lang="fr-FR" sz="2900" dirty="0" smtClean="0"/>
              <a:t>La TVA doit être collectée par le Cabinet sur toutes les sommes reçues non seulement à titre d’honoraires, </a:t>
            </a:r>
            <a:r>
              <a:rPr lang="fr-FR" sz="2900" b="1" u="sng" dirty="0" smtClean="0"/>
              <a:t>mais aussi à titre de provision et de frais d’ouverture de dossier</a:t>
            </a:r>
            <a:r>
              <a:rPr lang="fr-FR" sz="2900" dirty="0" smtClean="0"/>
              <a:t>.</a:t>
            </a:r>
          </a:p>
        </p:txBody>
      </p:sp>
    </p:spTree>
  </p:cSld>
  <p:clrMapOvr>
    <a:masterClrMapping/>
  </p:clrMapOvr>
  <p:transition advClick="0" advTm="2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286544"/>
          </a:xfrm>
        </p:spPr>
        <p:txBody>
          <a:bodyPr>
            <a:normAutofit fontScale="47500" lnSpcReduction="20000"/>
          </a:bodyPr>
          <a:lstStyle/>
          <a:p>
            <a:pPr algn="just">
              <a:buNone/>
            </a:pPr>
            <a:r>
              <a:rPr lang="fr-FR" sz="5100" b="1" dirty="0" smtClean="0"/>
              <a:t>A3 – Les impôts liés aux salaires et rémunérations versés par le Cabinet d’Avocats.</a:t>
            </a:r>
          </a:p>
          <a:p>
            <a:pPr algn="just">
              <a:buNone/>
            </a:pPr>
            <a:endParaRPr lang="fr-FR" b="1" dirty="0" smtClean="0"/>
          </a:p>
          <a:p>
            <a:pPr algn="just">
              <a:buNone/>
            </a:pPr>
            <a:r>
              <a:rPr lang="fr-FR" sz="3800" dirty="0" smtClean="0"/>
              <a:t>Il existe deux (02) sortes d’impôts liés aux salaires. Certains sont supportés par les salariés et d’autres par le Cabinet d’Avocats.</a:t>
            </a:r>
          </a:p>
          <a:p>
            <a:pPr algn="just">
              <a:buNone/>
            </a:pPr>
            <a:endParaRPr lang="fr-FR" sz="2100" dirty="0" smtClean="0"/>
          </a:p>
          <a:p>
            <a:pPr algn="just">
              <a:buNone/>
            </a:pPr>
            <a:r>
              <a:rPr lang="fr-FR" sz="3800" b="1" dirty="0" smtClean="0"/>
              <a:t> 	A3-1) </a:t>
            </a:r>
            <a:r>
              <a:rPr lang="fr-FR" sz="3800" b="1" u="sng" dirty="0" smtClean="0"/>
              <a:t>Impôts à la charge des employés du Cabinet</a:t>
            </a:r>
            <a:endParaRPr lang="fr-FR" sz="3800" u="sng" dirty="0" smtClean="0"/>
          </a:p>
          <a:p>
            <a:pPr algn="just">
              <a:buNone/>
            </a:pPr>
            <a:r>
              <a:rPr lang="fr-FR" sz="3800" b="1" dirty="0" smtClean="0"/>
              <a:t>Au Bénin et au Togo</a:t>
            </a:r>
            <a:r>
              <a:rPr lang="fr-FR" sz="3800" dirty="0" smtClean="0"/>
              <a:t> où il existe un impôt unique sur le revenu, </a:t>
            </a:r>
            <a:r>
              <a:rPr lang="fr-FR" sz="3800" b="1" dirty="0" smtClean="0"/>
              <a:t>les salaires </a:t>
            </a:r>
            <a:r>
              <a:rPr lang="fr-FR" sz="3800" dirty="0" smtClean="0"/>
              <a:t>versés par le Cabinet sont aussi assujettis à</a:t>
            </a:r>
            <a:r>
              <a:rPr lang="fr-FR" sz="3800" b="1" dirty="0" smtClean="0"/>
              <a:t> l’IRPP supporté par les bénéficiaires des rémunérations</a:t>
            </a:r>
            <a:r>
              <a:rPr lang="fr-FR" sz="3800" dirty="0" smtClean="0"/>
              <a:t>. Sont aussi supportés par les salariés l’</a:t>
            </a:r>
            <a:r>
              <a:rPr lang="fr-FR" sz="3800" b="1" dirty="0" smtClean="0"/>
              <a:t>Impôt sur les Salaires (IS) en Côte d’Ivoire,</a:t>
            </a:r>
            <a:r>
              <a:rPr lang="fr-FR" sz="3800" dirty="0" smtClean="0"/>
              <a:t> </a:t>
            </a:r>
            <a:r>
              <a:rPr lang="fr-FR" sz="3800" b="1" dirty="0" smtClean="0"/>
              <a:t>l’Impôt sur les Traitements et Salaires (ITS) au Niger</a:t>
            </a:r>
            <a:r>
              <a:rPr lang="fr-FR" sz="3800" dirty="0" smtClean="0"/>
              <a:t>, et  </a:t>
            </a:r>
            <a:r>
              <a:rPr lang="fr-FR" sz="3800" b="1" dirty="0" smtClean="0"/>
              <a:t>l’Impôt Unique sur les Traitements et Salaires (IUTS) au Burkina Faso</a:t>
            </a:r>
            <a:r>
              <a:rPr lang="fr-FR" sz="3800" dirty="0" smtClean="0"/>
              <a:t>.</a:t>
            </a:r>
          </a:p>
          <a:p>
            <a:pPr algn="just">
              <a:buNone/>
            </a:pPr>
            <a:r>
              <a:rPr lang="fr-FR" sz="3800" dirty="0" smtClean="0"/>
              <a:t> 	Ils sont toutefois </a:t>
            </a:r>
            <a:r>
              <a:rPr lang="fr-FR" sz="3800" b="1" dirty="0" smtClean="0"/>
              <a:t>retenus obligatoirement à la source par le Cabinet</a:t>
            </a:r>
            <a:r>
              <a:rPr lang="fr-FR" sz="3800" dirty="0" smtClean="0"/>
              <a:t> et  dans les caisses de l’Etat dans un certain délai.</a:t>
            </a:r>
          </a:p>
          <a:p>
            <a:pPr algn="just">
              <a:buNone/>
            </a:pPr>
            <a:endParaRPr lang="fr-FR" sz="2100" dirty="0" smtClean="0"/>
          </a:p>
          <a:p>
            <a:pPr algn="just">
              <a:buNone/>
            </a:pPr>
            <a:r>
              <a:rPr lang="fr-FR" sz="3800" b="1" dirty="0" smtClean="0"/>
              <a:t> 	A3-2) </a:t>
            </a:r>
            <a:r>
              <a:rPr lang="fr-FR" sz="3800" b="1" u="sng" dirty="0" smtClean="0"/>
              <a:t>Impôts à la charge du Cabinet employeur</a:t>
            </a:r>
            <a:r>
              <a:rPr lang="fr-FR" sz="3800" b="1" dirty="0" smtClean="0"/>
              <a:t> </a:t>
            </a:r>
          </a:p>
          <a:p>
            <a:pPr algn="just">
              <a:buNone/>
            </a:pPr>
            <a:r>
              <a:rPr lang="fr-FR" sz="3800" b="1" dirty="0" smtClean="0"/>
              <a:t>   </a:t>
            </a:r>
            <a:r>
              <a:rPr lang="fr-FR" sz="3800" dirty="0" smtClean="0"/>
              <a:t>Il s’agit :</a:t>
            </a:r>
          </a:p>
          <a:p>
            <a:pPr algn="just">
              <a:buFontTx/>
              <a:buChar char="-"/>
            </a:pPr>
            <a:r>
              <a:rPr lang="fr-FR" sz="3800" dirty="0" smtClean="0"/>
              <a:t>du Versement Patronal sur Salaires (VPS) au Bénin, </a:t>
            </a:r>
          </a:p>
          <a:p>
            <a:pPr algn="just">
              <a:buFontTx/>
              <a:buChar char="-"/>
            </a:pPr>
            <a:r>
              <a:rPr lang="fr-FR" sz="3800" dirty="0" smtClean="0"/>
              <a:t>de la Taxe sur Salaires (TS) au Togo, </a:t>
            </a:r>
          </a:p>
          <a:p>
            <a:pPr algn="just">
              <a:buFontTx/>
              <a:buChar char="-"/>
            </a:pPr>
            <a:r>
              <a:rPr lang="fr-FR" sz="3800" dirty="0" smtClean="0"/>
              <a:t>de la Taxe d’Apprentissage (TAP) au Niger, </a:t>
            </a:r>
          </a:p>
          <a:p>
            <a:pPr algn="just">
              <a:buFontTx/>
              <a:buChar char="-"/>
            </a:pPr>
            <a:r>
              <a:rPr lang="fr-FR" sz="3800" dirty="0" smtClean="0"/>
              <a:t>de la Taxe Patronale et d’Apprentissage (TPA) au Burkina Faso, </a:t>
            </a:r>
          </a:p>
          <a:p>
            <a:pPr algn="just">
              <a:buFontTx/>
              <a:buChar char="-"/>
            </a:pPr>
            <a:r>
              <a:rPr lang="fr-FR" sz="3800" dirty="0" smtClean="0"/>
              <a:t>de la Contribution à la charge des Employeurs (CE), de la Taxe d’Apprentissage (TA) et de la Taxe Additionnelle à la Formation Professionnelle Continue (TAFPC) en Côte d’Ivoire . </a:t>
            </a:r>
          </a:p>
          <a:p>
            <a:pPr algn="just">
              <a:buNone/>
            </a:pPr>
            <a:r>
              <a:rPr lang="fr-FR" b="1" dirty="0" smtClean="0"/>
              <a:t> </a:t>
            </a:r>
            <a:r>
              <a:rPr lang="fr-FR" dirty="0" smtClean="0"/>
              <a:t>    </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32</a:t>
            </a:fld>
            <a:endParaRPr lang="fr-FR"/>
          </a:p>
        </p:txBody>
      </p:sp>
    </p:spTree>
  </p:cSld>
  <p:clrMapOvr>
    <a:masterClrMapping/>
  </p:clrMapOvr>
  <p:transition advClick="0" advTm="2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401080" cy="5840435"/>
          </a:xfrm>
        </p:spPr>
        <p:txBody>
          <a:bodyPr>
            <a:normAutofit fontScale="77500" lnSpcReduction="20000"/>
          </a:bodyPr>
          <a:lstStyle/>
          <a:p>
            <a:pPr algn="just">
              <a:buNone/>
            </a:pPr>
            <a:r>
              <a:rPr lang="fr-FR" b="1" dirty="0" smtClean="0"/>
              <a:t>A4 – Retenues obligatoires au titre de l’impôt sur les bénéfices </a:t>
            </a:r>
          </a:p>
          <a:p>
            <a:pPr algn="just">
              <a:buNone/>
            </a:pPr>
            <a:r>
              <a:rPr lang="fr-FR" b="1" dirty="0" smtClean="0"/>
              <a:t>          </a:t>
            </a:r>
            <a:endParaRPr lang="fr-FR" dirty="0" smtClean="0"/>
          </a:p>
          <a:p>
            <a:pPr algn="just">
              <a:buNone/>
            </a:pPr>
            <a:r>
              <a:rPr lang="fr-FR" dirty="0" smtClean="0"/>
              <a:t>Dans certains pays comme le Bénin, le Togo, la Côte d’Ivoire et le Burkina, il est institué un </a:t>
            </a:r>
            <a:r>
              <a:rPr lang="fr-FR" b="1" i="1" dirty="0" smtClean="0"/>
              <a:t>prélèvement, une retenue opérée sur tous les paiements effectués en rémunération des prestations de toute nature fournies ou utilisées par les Cabinets d’Avocats</a:t>
            </a:r>
            <a:r>
              <a:rPr lang="fr-FR" dirty="0" smtClean="0"/>
              <a:t>. Son taux est de : </a:t>
            </a:r>
          </a:p>
          <a:p>
            <a:pPr algn="just">
              <a:buNone/>
            </a:pPr>
            <a:r>
              <a:rPr lang="fr-FR" dirty="0" smtClean="0"/>
              <a:t>-  1% ou 5% au Bénin selon que le prestataire de service est immatriculé ou non à l’IFU (Identifiant Fiscal Unique),</a:t>
            </a:r>
          </a:p>
          <a:p>
            <a:pPr algn="just">
              <a:buFontTx/>
              <a:buChar char="-"/>
            </a:pPr>
            <a:r>
              <a:rPr lang="fr-FR" dirty="0" smtClean="0"/>
              <a:t>15% au Togo (en 2011),</a:t>
            </a:r>
          </a:p>
          <a:p>
            <a:pPr algn="just">
              <a:buFontTx/>
              <a:buChar char="-"/>
            </a:pPr>
            <a:r>
              <a:rPr lang="fr-FR" dirty="0" smtClean="0"/>
              <a:t>7,5% en Côte d’Ivoire,</a:t>
            </a:r>
          </a:p>
          <a:p>
            <a:pPr algn="just">
              <a:buFontTx/>
              <a:buChar char="-"/>
            </a:pPr>
            <a:r>
              <a:rPr lang="fr-FR" dirty="0" smtClean="0"/>
              <a:t>9,5% au Gabon,</a:t>
            </a:r>
          </a:p>
          <a:p>
            <a:pPr algn="just">
              <a:buFontTx/>
              <a:buChar char="-"/>
            </a:pPr>
            <a:r>
              <a:rPr lang="fr-FR" dirty="0" smtClean="0"/>
              <a:t>5% au Burkina Faso,</a:t>
            </a:r>
          </a:p>
          <a:p>
            <a:pPr algn="just">
              <a:buFontTx/>
              <a:buChar char="-"/>
            </a:pPr>
            <a:r>
              <a:rPr lang="fr-FR" dirty="0" smtClean="0"/>
              <a:t>2% pour les contribuables ayant le NIF, et 7% pour ceux qui n’ont pas le NIF au Niger.</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33</a:t>
            </a:fld>
            <a:endParaRPr lang="fr-FR" dirty="0"/>
          </a:p>
        </p:txBody>
      </p:sp>
    </p:spTree>
  </p:cSld>
  <p:clrMapOvr>
    <a:masterClrMapping/>
  </p:clrMapOvr>
  <p:transition advClick="0" advTm="200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just">
              <a:buNone/>
            </a:pPr>
            <a:r>
              <a:rPr lang="fr-FR" b="1" dirty="0" smtClean="0"/>
              <a:t>B – IMPOTS LOCAUX</a:t>
            </a:r>
          </a:p>
          <a:p>
            <a:pPr algn="just">
              <a:buNone/>
            </a:pPr>
            <a:endParaRPr lang="fr-FR" dirty="0" smtClean="0"/>
          </a:p>
          <a:p>
            <a:pPr algn="just">
              <a:buNone/>
            </a:pPr>
            <a:r>
              <a:rPr lang="fr-FR" dirty="0" smtClean="0"/>
              <a:t>Ce sont ceux qui alimentent le budget des collectivités </a:t>
            </a:r>
          </a:p>
          <a:p>
            <a:pPr algn="just">
              <a:buNone/>
            </a:pPr>
            <a:r>
              <a:rPr lang="fr-FR" dirty="0" smtClean="0"/>
              <a:t>locales.</a:t>
            </a:r>
          </a:p>
          <a:p>
            <a:pPr algn="just">
              <a:buNone/>
            </a:pPr>
            <a:endParaRPr lang="fr-FR" dirty="0" smtClean="0"/>
          </a:p>
          <a:p>
            <a:pPr algn="just">
              <a:buNone/>
            </a:pPr>
            <a:r>
              <a:rPr lang="fr-FR" dirty="0" smtClean="0"/>
              <a:t> Les principaux impôts locaux rencontrés dans les </a:t>
            </a:r>
          </a:p>
          <a:p>
            <a:pPr algn="just">
              <a:buNone/>
            </a:pPr>
            <a:r>
              <a:rPr lang="fr-FR" dirty="0" smtClean="0"/>
              <a:t>Cabinets d’Avocats sont :</a:t>
            </a:r>
          </a:p>
          <a:p>
            <a:pPr algn="just">
              <a:buNone/>
            </a:pPr>
            <a:r>
              <a:rPr lang="fr-FR" dirty="0" smtClean="0"/>
              <a:t>- la Contribution des Patentes ou Taxe Professionnelle</a:t>
            </a:r>
          </a:p>
          <a:p>
            <a:pPr algn="just">
              <a:buNone/>
            </a:pPr>
            <a:r>
              <a:rPr lang="fr-FR" dirty="0" smtClean="0"/>
              <a:t>- la Taxe d’Enlèvement des Ordures</a:t>
            </a:r>
          </a:p>
          <a:p>
            <a:pPr algn="just">
              <a:buNone/>
            </a:pPr>
            <a:r>
              <a:rPr lang="fr-FR" dirty="0" smtClean="0"/>
              <a:t>- la Taxe Foncière</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34</a:t>
            </a:fld>
            <a:endParaRPr lang="fr-FR" dirty="0"/>
          </a:p>
        </p:txBody>
      </p:sp>
    </p:spTree>
  </p:cSld>
  <p:clrMapOvr>
    <a:masterClrMapping/>
  </p:clrMapOvr>
  <p:transition advClick="0" advTm="200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6"/>
            <a:ext cx="8229600" cy="6215106"/>
          </a:xfrm>
        </p:spPr>
        <p:txBody>
          <a:bodyPr>
            <a:normAutofit fontScale="85000" lnSpcReduction="10000"/>
          </a:bodyPr>
          <a:lstStyle/>
          <a:p>
            <a:pPr>
              <a:buNone/>
            </a:pPr>
            <a:r>
              <a:rPr lang="fr-FR" b="1" dirty="0" smtClean="0"/>
              <a:t>B1 – Contribution des Patentes ou Taxe Professionnelle</a:t>
            </a:r>
            <a:endParaRPr lang="fr-FR" dirty="0" smtClean="0"/>
          </a:p>
          <a:p>
            <a:pPr>
              <a:buNone/>
            </a:pPr>
            <a:r>
              <a:rPr lang="fr-FR" dirty="0" smtClean="0"/>
              <a:t>L’exercice habituel de sa profession assujettit annuellement l’Avocat à un impôt appelé « Contribution des Patentes » (au Bénin, au Niger et au Burkina Faso par exemple), ou « Taxe Professionnelle » (au Togo et en Côte d’Ivoire). Cet impôt se compose de </a:t>
            </a:r>
            <a:r>
              <a:rPr lang="fr-FR" b="1" dirty="0" smtClean="0"/>
              <a:t>deux (02) droits</a:t>
            </a:r>
            <a:r>
              <a:rPr lang="fr-FR" dirty="0" smtClean="0"/>
              <a:t> :</a:t>
            </a:r>
          </a:p>
          <a:p>
            <a:pPr>
              <a:buNone/>
            </a:pPr>
            <a:r>
              <a:rPr lang="fr-FR" dirty="0" smtClean="0"/>
              <a:t>- un </a:t>
            </a:r>
            <a:r>
              <a:rPr lang="fr-FR" b="1" dirty="0" smtClean="0"/>
              <a:t>droit fixe</a:t>
            </a:r>
            <a:r>
              <a:rPr lang="fr-FR" dirty="0" smtClean="0"/>
              <a:t> et un </a:t>
            </a:r>
            <a:r>
              <a:rPr lang="fr-FR" b="1" dirty="0" smtClean="0"/>
              <a:t>droit proportionnel</a:t>
            </a:r>
            <a:r>
              <a:rPr lang="fr-FR" dirty="0" smtClean="0"/>
              <a:t> sur la valeur locative des locaux Professionnels (cas de la Contribution des Patentes au Bénin et au Burkina Faso) ;</a:t>
            </a:r>
          </a:p>
          <a:p>
            <a:pPr>
              <a:buNone/>
            </a:pPr>
            <a:r>
              <a:rPr lang="fr-FR" dirty="0" smtClean="0"/>
              <a:t>- un </a:t>
            </a:r>
            <a:r>
              <a:rPr lang="fr-FR" b="1" dirty="0" smtClean="0"/>
              <a:t>droit sur le chiffre d’affaires</a:t>
            </a:r>
            <a:r>
              <a:rPr lang="fr-FR" dirty="0" smtClean="0"/>
              <a:t> et un </a:t>
            </a:r>
            <a:r>
              <a:rPr lang="fr-FR" b="1" dirty="0" smtClean="0"/>
              <a:t>droit sur la valeur locative</a:t>
            </a:r>
            <a:r>
              <a:rPr lang="fr-FR" dirty="0" smtClean="0"/>
              <a:t> des locaux professionnels (cas de la Contribution des Patentes en Côte d’Ivoire et de la Taxe Professionnelle au Togo) .</a:t>
            </a:r>
          </a:p>
          <a:p>
            <a:pPr>
              <a:buNone/>
            </a:pPr>
            <a:endParaRPr lang="fr-FR" dirty="0" smtClean="0"/>
          </a:p>
          <a:p>
            <a:pPr>
              <a:buNone/>
            </a:pPr>
            <a:endParaRPr lang="fr-FR" b="1"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35</a:t>
            </a:fld>
            <a:endParaRPr lang="fr-FR" dirty="0"/>
          </a:p>
        </p:txBody>
      </p:sp>
    </p:spTree>
  </p:cSld>
  <p:clrMapOvr>
    <a:masterClrMapping/>
  </p:clrMapOvr>
  <p:transition advClick="0" advTm="200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b="1" dirty="0" smtClean="0"/>
              <a:t>B2 - La Taxe d’Enlèvement des Ordures</a:t>
            </a:r>
            <a:endParaRPr lang="fr-FR" dirty="0" smtClean="0"/>
          </a:p>
          <a:p>
            <a:pPr>
              <a:buNone/>
            </a:pPr>
            <a:endParaRPr lang="fr-FR" dirty="0" smtClean="0"/>
          </a:p>
          <a:p>
            <a:pPr>
              <a:buNone/>
            </a:pPr>
            <a:r>
              <a:rPr lang="fr-FR" dirty="0" smtClean="0"/>
              <a:t>Elle existe dans certains pays comme le Bénin, le Togo et la Côte d’Ivoire. Elle porte sur les immeubles utilisés à des fins d’activité professionnelle. Elle est due par les propriétaires d’immeubles et/ou par leurs occupants.</a:t>
            </a:r>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36</a:t>
            </a:fld>
            <a:endParaRPr lang="fr-FR" dirty="0" smtClean="0"/>
          </a:p>
        </p:txBody>
      </p:sp>
    </p:spTree>
  </p:cSld>
  <p:clrMapOvr>
    <a:masterClrMapping/>
  </p:clrMapOvr>
  <p:transition advClick="0" advTm="200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71546"/>
            <a:ext cx="8229600" cy="4525963"/>
          </a:xfrm>
        </p:spPr>
        <p:txBody>
          <a:bodyPr>
            <a:normAutofit fontScale="85000" lnSpcReduction="10000"/>
          </a:bodyPr>
          <a:lstStyle/>
          <a:p>
            <a:pPr>
              <a:buNone/>
            </a:pPr>
            <a:r>
              <a:rPr lang="fr-FR" b="1" dirty="0" smtClean="0"/>
              <a:t>B3 – La taxe foncière</a:t>
            </a:r>
          </a:p>
          <a:p>
            <a:pPr>
              <a:buNone/>
            </a:pPr>
            <a:endParaRPr lang="fr-FR" dirty="0" smtClean="0"/>
          </a:p>
          <a:p>
            <a:pPr algn="just">
              <a:buNone/>
            </a:pPr>
            <a:r>
              <a:rPr lang="fr-FR" dirty="0" smtClean="0"/>
              <a:t>Il existe dans la plupart de nos pays une contribution annuelle sur les propriétés foncières bâties. Elle est due par les Cabinets d’</a:t>
            </a:r>
            <a:r>
              <a:rPr lang="fr-FR" b="1" dirty="0" smtClean="0"/>
              <a:t>Avocats qui sont propriétaires des locaux professionnels</a:t>
            </a:r>
            <a:r>
              <a:rPr lang="fr-FR" dirty="0" smtClean="0"/>
              <a:t>. Il s’agit de la Taxe Foncière Unique (TFU) au Bénin, de la Taxe Foncière sur les Propriétés Bâties (TFPB) au Togo, de l’Impôt sur le Patrimoine Foncier des Propriétés Bâties (IPFPB) en Côte d’Ivoire et de la Taxe de Résidence (TR) au Burkina Faso. </a:t>
            </a:r>
          </a:p>
          <a:p>
            <a:pPr algn="just">
              <a:buNone/>
            </a:pPr>
            <a:endParaRPr lang="fr-FR"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37</a:t>
            </a:fld>
            <a:endParaRPr lang="fr-FR" dirty="0"/>
          </a:p>
        </p:txBody>
      </p:sp>
    </p:spTree>
  </p:cSld>
  <p:clrMapOvr>
    <a:masterClrMapping/>
  </p:clrMapOvr>
  <p:transition advClick="0" advTm="2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2800" b="1" u="sng" dirty="0" smtClean="0"/>
          </a:p>
          <a:p>
            <a:pPr>
              <a:buNone/>
            </a:pPr>
            <a:endParaRPr lang="fr-FR" sz="2800" b="1" u="sng" dirty="0" smtClean="0"/>
          </a:p>
          <a:p>
            <a:pPr>
              <a:buNone/>
            </a:pPr>
            <a:r>
              <a:rPr lang="fr-FR" sz="2800" b="1" u="sng" dirty="0" smtClean="0"/>
              <a:t>SECTION 3</a:t>
            </a:r>
            <a:r>
              <a:rPr lang="fr-FR" sz="2800" b="1" dirty="0" smtClean="0"/>
              <a:t> :  </a:t>
            </a:r>
            <a:r>
              <a:rPr lang="fr-FR" sz="2800" b="1" u="sng" dirty="0" smtClean="0"/>
              <a:t>LES OBLIGATIONS FISCALES DES CABINETS  </a:t>
            </a:r>
          </a:p>
          <a:p>
            <a:pPr>
              <a:buNone/>
            </a:pPr>
            <a:r>
              <a:rPr lang="fr-FR" sz="2800" dirty="0" smtClean="0"/>
              <a:t>                       </a:t>
            </a:r>
            <a:r>
              <a:rPr lang="fr-FR" sz="2800" b="1" u="sng" dirty="0" smtClean="0"/>
              <a:t>D’AVOCATS</a:t>
            </a:r>
            <a:endParaRPr lang="fr-FR" sz="2800" dirty="0" smtClean="0"/>
          </a:p>
          <a:p>
            <a:pPr>
              <a:buNone/>
            </a:pPr>
            <a:endParaRPr lang="fr-FR" sz="1800"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38</a:t>
            </a:fld>
            <a:endParaRPr lang="fr-FR"/>
          </a:p>
        </p:txBody>
      </p:sp>
    </p:spTree>
  </p:cSld>
  <p:clrMapOvr>
    <a:masterClrMapping/>
  </p:clrMapOvr>
  <p:transition advClick="0" advTm="2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15040"/>
          </a:xfrm>
        </p:spPr>
        <p:txBody>
          <a:bodyPr>
            <a:normAutofit fontScale="77500" lnSpcReduction="20000"/>
          </a:bodyPr>
          <a:lstStyle/>
          <a:p>
            <a:pPr algn="just">
              <a:buNone/>
            </a:pPr>
            <a:r>
              <a:rPr lang="fr-FR" dirty="0" smtClean="0"/>
              <a:t> </a:t>
            </a:r>
          </a:p>
          <a:p>
            <a:pPr algn="just">
              <a:buNone/>
            </a:pPr>
            <a:r>
              <a:rPr lang="fr-FR" dirty="0" smtClean="0"/>
              <a:t> 	Dans la plupart des pays africains, les nombreuses obligations fiscales des Cabinets d’Avocats peuvent être classées en trois (03) grandes catégories :</a:t>
            </a:r>
          </a:p>
          <a:p>
            <a:pPr algn="just">
              <a:buNone/>
            </a:pPr>
            <a:r>
              <a:rPr lang="fr-FR" dirty="0" smtClean="0"/>
              <a:t>- celles à accomplir à l’installation ou à l’ouverture du Cabinet ;</a:t>
            </a:r>
          </a:p>
          <a:p>
            <a:pPr algn="just">
              <a:buNone/>
            </a:pPr>
            <a:r>
              <a:rPr lang="fr-FR" dirty="0" smtClean="0"/>
              <a:t>- celles auxquelles sont soumis les Cabinets après leur installation ;</a:t>
            </a:r>
          </a:p>
          <a:p>
            <a:pPr algn="just">
              <a:buFontTx/>
              <a:buChar char="-"/>
            </a:pPr>
            <a:r>
              <a:rPr lang="fr-FR" dirty="0" smtClean="0"/>
              <a:t>celles incombant aux Cabinets à la cessation de leurs activités.</a:t>
            </a:r>
          </a:p>
          <a:p>
            <a:pPr algn="just">
              <a:buNone/>
            </a:pPr>
            <a:endParaRPr lang="fr-FR" dirty="0" smtClean="0"/>
          </a:p>
          <a:p>
            <a:pPr algn="just">
              <a:buNone/>
            </a:pPr>
            <a:r>
              <a:rPr lang="fr-FR" b="1" dirty="0" smtClean="0"/>
              <a:t>Ces obligations s’imposent aussi aux Avocats qui apportent leur collaboration à leurs Confrères sans être placés vis-à-vis de ceux-ci en état de subordination, parce qu’ils sont considérés comme exerçant eux-mêmes la profession.</a:t>
            </a:r>
          </a:p>
          <a:p>
            <a:pPr algn="just">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39</a:t>
            </a:fld>
            <a:endParaRPr lang="fr-FR"/>
          </a:p>
        </p:txBody>
      </p:sp>
    </p:spTree>
  </p:cSld>
  <p:clrMapOvr>
    <a:masterClrMapping/>
  </p:clrMapOvr>
  <p:transition advClick="0" advTm="2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429684" cy="6500858"/>
          </a:xfrm>
        </p:spPr>
        <p:txBody>
          <a:bodyPr>
            <a:normAutofit fontScale="25000" lnSpcReduction="20000"/>
          </a:bodyPr>
          <a:lstStyle/>
          <a:p>
            <a:pPr>
              <a:buNone/>
            </a:pPr>
            <a:r>
              <a:rPr lang="fr-FR" sz="7200" b="1" u="sng" dirty="0" smtClean="0"/>
              <a:t>SECTION 1</a:t>
            </a:r>
            <a:r>
              <a:rPr lang="fr-FR" sz="7200" b="1" dirty="0" smtClean="0"/>
              <a:t>: </a:t>
            </a:r>
            <a:r>
              <a:rPr lang="fr-FR" sz="7200" b="1" u="sng" dirty="0" smtClean="0"/>
              <a:t>LA COMPTABILITE DE L’AVOCAT</a:t>
            </a:r>
            <a:r>
              <a:rPr lang="fr-FR" sz="5100" b="1" u="sng" dirty="0" smtClean="0"/>
              <a:t> </a:t>
            </a:r>
            <a:endParaRPr lang="fr-FR" sz="5100" dirty="0" smtClean="0"/>
          </a:p>
          <a:p>
            <a:pPr>
              <a:buNone/>
            </a:pPr>
            <a:endParaRPr lang="fr-FR" b="1" dirty="0" smtClean="0"/>
          </a:p>
          <a:p>
            <a:pPr>
              <a:buNone/>
            </a:pPr>
            <a:r>
              <a:rPr lang="fr-FR" sz="8000" b="1" dirty="0" smtClean="0"/>
              <a:t>°</a:t>
            </a:r>
            <a:r>
              <a:rPr lang="fr-FR" sz="6400" b="1" dirty="0" smtClean="0"/>
              <a:t> </a:t>
            </a:r>
            <a:r>
              <a:rPr lang="fr-FR" sz="7200" b="1" u="sng" dirty="0" smtClean="0"/>
              <a:t>Exigence légale</a:t>
            </a:r>
            <a:endParaRPr lang="fr-FR" sz="7200" u="sng" dirty="0" smtClean="0"/>
          </a:p>
          <a:p>
            <a:pPr>
              <a:buFont typeface="Wingdings" pitchFamily="2" charset="2"/>
              <a:buChar char="Ø"/>
            </a:pPr>
            <a:r>
              <a:rPr lang="fr-FR" sz="6400" dirty="0" smtClean="0"/>
              <a:t> </a:t>
            </a:r>
            <a:r>
              <a:rPr lang="fr-FR" sz="6400" b="1" dirty="0" smtClean="0"/>
              <a:t>Articles 1 et 2 de l’Acte Uniforme portant organisation et harmonisation des comptabilités des entreprises, adopté dans le cadre de l’OHADA</a:t>
            </a:r>
            <a:r>
              <a:rPr lang="fr-FR" sz="6400" dirty="0" smtClean="0"/>
              <a:t>,</a:t>
            </a:r>
            <a:r>
              <a:rPr lang="fr-FR" sz="6400" i="1" dirty="0" smtClean="0"/>
              <a:t> </a:t>
            </a:r>
            <a:r>
              <a:rPr lang="fr-FR" sz="6400" dirty="0" smtClean="0"/>
              <a:t>l</a:t>
            </a:r>
            <a:r>
              <a:rPr lang="fr-FR" sz="6400" b="1" dirty="0" smtClean="0"/>
              <a:t>e Cabinet d’Avocat est astreint à la mise en place d’une comptabilité ;</a:t>
            </a:r>
          </a:p>
          <a:p>
            <a:pPr>
              <a:buFont typeface="Wingdings" pitchFamily="2" charset="2"/>
              <a:buChar char="Ø"/>
            </a:pPr>
            <a:r>
              <a:rPr lang="fr-FR" sz="6400" b="1" dirty="0" smtClean="0"/>
              <a:t>Articles 83 à 88 du Règlement N° 05/CM/UEMOA du 25 septembre 2014 relatif à l’harmonisation des règles régissant la profession d’Avocat dans l’espace UEMOA </a:t>
            </a:r>
          </a:p>
          <a:p>
            <a:pPr>
              <a:buNone/>
            </a:pPr>
            <a:r>
              <a:rPr lang="fr-FR" sz="6400" dirty="0" smtClean="0"/>
              <a:t>		Il classe, saisit, enregistre dans sa comptabilité toutes opérations entraînant des 	mouvements de valeur qui sont traitées avec des tiers ou qui sont constatées ou 	effectuées dans le cadre de sa gestion interne. </a:t>
            </a:r>
          </a:p>
          <a:p>
            <a:pPr>
              <a:buNone/>
            </a:pPr>
            <a:endParaRPr lang="fr-FR" sz="6400" dirty="0" smtClean="0"/>
          </a:p>
          <a:p>
            <a:pPr>
              <a:buNone/>
            </a:pPr>
            <a:r>
              <a:rPr lang="fr-FR" sz="6400" dirty="0" smtClean="0"/>
              <a:t>		L’organisation comptable  du Cabinet d’Avocat doit satisfaire aux exigences de 	régularité et de sincérité pour assurer l’authenticité des écritures de façon à ce que la 	comptabilité puisse servir à la fois d’instrument de mesure des droits et obligations 	des partenaires du Cabinet, d’instrument de preuve et de gestion.</a:t>
            </a:r>
            <a:r>
              <a:rPr lang="fr-FR" sz="6400" b="1" dirty="0" smtClean="0"/>
              <a:t> </a:t>
            </a:r>
          </a:p>
          <a:p>
            <a:pPr>
              <a:buNone/>
            </a:pPr>
            <a:endParaRPr lang="fr-FR" sz="6400" b="1" dirty="0" smtClean="0"/>
          </a:p>
          <a:p>
            <a:pPr>
              <a:buNone/>
            </a:pPr>
            <a:r>
              <a:rPr lang="fr-FR" sz="6400" dirty="0" smtClean="0"/>
              <a:t>		Les opération de chaque Avocat ou de chaque Cabinet d’Avocats sont retracées dans 	des documents comptables… La comptabilité des Avocats ou des cabinets d’Avocats  	est régie par les règles en vigueur dans les Etats du siège de chaque Barreau.</a:t>
            </a:r>
          </a:p>
          <a:p>
            <a:pPr>
              <a:buNone/>
            </a:pPr>
            <a:endParaRPr lang="fr-FR" sz="6400" dirty="0" smtClean="0"/>
          </a:p>
          <a:p>
            <a:pPr>
              <a:buNone/>
            </a:pPr>
            <a:r>
              <a:rPr lang="fr-FR" sz="6600" b="1" dirty="0" smtClean="0"/>
              <a:t>° </a:t>
            </a:r>
            <a:r>
              <a:rPr lang="fr-FR" sz="7200" b="1" u="sng" dirty="0" smtClean="0"/>
              <a:t>Exigence fiscale</a:t>
            </a:r>
            <a:r>
              <a:rPr lang="fr-FR" sz="7200" b="1" dirty="0" smtClean="0"/>
              <a:t> (Cf. législation fiscale de chaque Etat)</a:t>
            </a:r>
            <a:endParaRPr lang="fr-FR" sz="7200" dirty="0" smtClean="0"/>
          </a:p>
          <a:p>
            <a:pPr>
              <a:buNone/>
            </a:pPr>
            <a:r>
              <a:rPr lang="fr-FR" sz="6400" dirty="0" smtClean="0"/>
              <a:t> 		Dans bien des cas, c’est le résultat comptable qui sert de base au calcul des impôts, notamment de l’impôt sur le revenu, de l’impôt sur les bénéfices ou de l’impôt sur les sociétés.</a:t>
            </a:r>
          </a:p>
          <a:p>
            <a:pPr>
              <a:buNone/>
            </a:pPr>
            <a:endParaRPr lang="fr-FR" sz="6400" b="1" dirty="0" smtClean="0"/>
          </a:p>
          <a:p>
            <a:pPr>
              <a:buNone/>
            </a:pPr>
            <a:r>
              <a:rPr lang="fr-FR" sz="6600" b="1" dirty="0" smtClean="0"/>
              <a:t>° </a:t>
            </a:r>
            <a:r>
              <a:rPr lang="fr-FR" sz="7200" b="1" u="sng" dirty="0" smtClean="0"/>
              <a:t>Exigence déontologique</a:t>
            </a:r>
          </a:p>
          <a:p>
            <a:pPr>
              <a:buFont typeface="Wingdings" pitchFamily="2" charset="2"/>
              <a:buChar char="Ø"/>
            </a:pPr>
            <a:r>
              <a:rPr lang="fr-FR" sz="6400" b="1" dirty="0" smtClean="0"/>
              <a:t>Article 84 du Règlement N° 05/CM/UEMOA du 25 septembre 2014 relatif à l’harmonisation des règles régissant la profession d’Avocat dans l’espace UEMOA :</a:t>
            </a:r>
            <a:r>
              <a:rPr lang="fr-FR" sz="6400" dirty="0" smtClean="0"/>
              <a:t> </a:t>
            </a:r>
          </a:p>
          <a:p>
            <a:pPr>
              <a:buNone/>
            </a:pPr>
            <a:r>
              <a:rPr lang="fr-FR" sz="6400" dirty="0" smtClean="0"/>
              <a:t>		L’Avocat est tenu de présenter sa comptabilité à toute demande du Bâtonnier.</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a:t>
            </a:fld>
            <a:endParaRPr lang="fr-FR"/>
          </a:p>
        </p:txBody>
      </p:sp>
    </p:spTree>
  </p:cSld>
  <p:clrMapOvr>
    <a:masterClrMapping/>
  </p:clrMapOvr>
  <p:transition advClick="0" advTm="2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900"/>
            <a:ext cx="8229600" cy="6858000"/>
          </a:xfrm>
        </p:spPr>
        <p:txBody>
          <a:bodyPr>
            <a:normAutofit/>
          </a:bodyPr>
          <a:lstStyle/>
          <a:p>
            <a:pPr algn="just">
              <a:buNone/>
            </a:pPr>
            <a:r>
              <a:rPr lang="fr-FR" dirty="0" smtClean="0"/>
              <a:t>	</a:t>
            </a:r>
            <a:r>
              <a:rPr lang="fr-FR" sz="2800" b="1" dirty="0" smtClean="0"/>
              <a:t>A - </a:t>
            </a:r>
            <a:r>
              <a:rPr lang="fr-FR" sz="2800" b="1" u="sng" dirty="0" smtClean="0"/>
              <a:t>L’OBLIGATION FISCALE A L’INSTALLATION DU CABINET D’AVOCAT</a:t>
            </a:r>
            <a:endParaRPr lang="fr-FR" sz="2800" dirty="0" smtClean="0"/>
          </a:p>
          <a:p>
            <a:pPr algn="just">
              <a:buNone/>
            </a:pPr>
            <a:r>
              <a:rPr lang="fr-FR" sz="1800" b="1" dirty="0" smtClean="0"/>
              <a:t> </a:t>
            </a:r>
            <a:endParaRPr lang="fr-FR" sz="1800" dirty="0" smtClean="0"/>
          </a:p>
          <a:p>
            <a:pPr algn="just">
              <a:buNone/>
            </a:pPr>
            <a:r>
              <a:rPr lang="fr-FR" dirty="0" smtClean="0"/>
              <a:t> </a:t>
            </a:r>
            <a:r>
              <a:rPr lang="fr-FR" sz="2800" dirty="0" smtClean="0"/>
              <a:t>Il s’agit ici essentiellement d’une </a:t>
            </a:r>
            <a:r>
              <a:rPr lang="fr-FR" sz="2800" b="1" dirty="0" smtClean="0"/>
              <a:t>obligation de déclaration d’existence</a:t>
            </a:r>
            <a:r>
              <a:rPr lang="fr-FR" sz="2800" dirty="0" smtClean="0"/>
              <a:t> à l’endroit du Fisc. L’Avocat doit, avant le démarrage de ses activités (en Côte d’Ivoire par exemple), ou dans un certain délai à compter de l’ouverture de son Cabinet (30 jours au Bénin, 15 jours au Togo et au Burkina Faso), en faire la déclaration à l’Administration des impôts (Administration des impôts d’Etat et Administration des impôts locaux). </a:t>
            </a:r>
          </a:p>
          <a:p>
            <a:pPr algn="just">
              <a:buNone/>
            </a:pPr>
            <a:endParaRPr lang="fr-FR" sz="2100" dirty="0" smtClean="0"/>
          </a:p>
          <a:p>
            <a:pPr algn="just">
              <a:buFontTx/>
              <a:buChar char="-"/>
            </a:pPr>
            <a:endParaRPr lang="fr-FR" sz="2300"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40</a:t>
            </a:fld>
            <a:endParaRPr lang="fr-FR" dirty="0"/>
          </a:p>
        </p:txBody>
      </p:sp>
    </p:spTree>
  </p:cSld>
  <p:clrMapOvr>
    <a:masterClrMapping/>
  </p:clrMapOvr>
  <p:transition advClick="0" advTm="200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85000" lnSpcReduction="20000"/>
          </a:bodyPr>
          <a:lstStyle/>
          <a:p>
            <a:pPr algn="just">
              <a:buNone/>
            </a:pPr>
            <a:r>
              <a:rPr lang="fr-FR" sz="3300" b="1" dirty="0" smtClean="0"/>
              <a:t>B </a:t>
            </a:r>
            <a:r>
              <a:rPr lang="fr-FR" sz="3300" b="1" baseline="-25000" dirty="0" smtClean="0"/>
              <a:t> </a:t>
            </a:r>
            <a:r>
              <a:rPr lang="fr-FR" sz="3300" b="1" dirty="0" smtClean="0"/>
              <a:t>- </a:t>
            </a:r>
            <a:r>
              <a:rPr lang="fr-FR" sz="3300" b="1" u="sng" dirty="0" smtClean="0"/>
              <a:t>OBLIGATIONS FISCALES DU CABINET D’AVOCAT        </a:t>
            </a:r>
          </a:p>
          <a:p>
            <a:pPr algn="just">
              <a:buNone/>
            </a:pPr>
            <a:r>
              <a:rPr lang="fr-FR" sz="3300" b="1" dirty="0" smtClean="0"/>
              <a:t>      </a:t>
            </a:r>
            <a:r>
              <a:rPr lang="fr-FR" sz="3300" b="1" u="sng" dirty="0" smtClean="0"/>
              <a:t>EN ACTIVITE</a:t>
            </a:r>
            <a:r>
              <a:rPr lang="fr-FR" sz="3300" b="1" dirty="0" smtClean="0"/>
              <a:t> </a:t>
            </a:r>
            <a:endParaRPr lang="fr-FR" sz="3300" dirty="0" smtClean="0"/>
          </a:p>
          <a:p>
            <a:pPr algn="just">
              <a:buNone/>
            </a:pPr>
            <a:r>
              <a:rPr lang="fr-FR" dirty="0" smtClean="0"/>
              <a:t>	</a:t>
            </a:r>
          </a:p>
          <a:p>
            <a:pPr algn="just">
              <a:buNone/>
            </a:pPr>
            <a:r>
              <a:rPr lang="fr-FR" dirty="0" smtClean="0"/>
              <a:t>	Certaines de ces obligations sont d’inspiration marchande ; d’autres ont un but de contrôle et de renflouement des caisses du Trésor public.</a:t>
            </a:r>
          </a:p>
          <a:p>
            <a:pPr algn="just">
              <a:buNone/>
            </a:pPr>
            <a:endParaRPr lang="fr-FR" dirty="0" smtClean="0"/>
          </a:p>
          <a:p>
            <a:pPr algn="just">
              <a:buNone/>
            </a:pPr>
            <a:r>
              <a:rPr lang="fr-FR" b="1" dirty="0" smtClean="0"/>
              <a:t>		B1 -  </a:t>
            </a:r>
            <a:r>
              <a:rPr lang="fr-FR" b="1" u="sng" dirty="0" smtClean="0"/>
              <a:t>LES OBLIGATIONS FISCALES DE SOURCE </a:t>
            </a:r>
          </a:p>
          <a:p>
            <a:pPr algn="just">
              <a:buNone/>
            </a:pPr>
            <a:r>
              <a:rPr lang="fr-FR" b="1" dirty="0" smtClean="0"/>
              <a:t>                     </a:t>
            </a:r>
            <a:r>
              <a:rPr lang="fr-FR" b="1" u="sng" dirty="0" smtClean="0"/>
              <a:t>MARCHANDE</a:t>
            </a:r>
            <a:endParaRPr lang="fr-FR" dirty="0" smtClean="0"/>
          </a:p>
          <a:p>
            <a:pPr algn="just">
              <a:buNone/>
            </a:pPr>
            <a:endParaRPr lang="fr-FR" dirty="0" smtClean="0"/>
          </a:p>
          <a:p>
            <a:pPr algn="just">
              <a:buNone/>
            </a:pPr>
            <a:r>
              <a:rPr lang="fr-FR" dirty="0" smtClean="0"/>
              <a:t>	Il s’agit de la tenue d’une comptabilité, de la conservation des documents comptables, et de la facturation. </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41</a:t>
            </a:fld>
            <a:endParaRPr lang="fr-FR"/>
          </a:p>
        </p:txBody>
      </p:sp>
    </p:spTree>
  </p:cSld>
  <p:clrMapOvr>
    <a:masterClrMapping/>
  </p:clrMapOvr>
  <p:transition advClick="0" advTm="200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fontScale="92500" lnSpcReduction="10000"/>
          </a:bodyPr>
          <a:lstStyle/>
          <a:p>
            <a:pPr algn="just">
              <a:buNone/>
            </a:pPr>
            <a:r>
              <a:rPr lang="fr-FR" b="1" dirty="0" smtClean="0"/>
              <a:t>a) </a:t>
            </a:r>
            <a:r>
              <a:rPr lang="fr-FR" b="1" u="sng" dirty="0" smtClean="0"/>
              <a:t>La tenue d’une comptabilité</a:t>
            </a:r>
            <a:endParaRPr lang="fr-FR" dirty="0" smtClean="0"/>
          </a:p>
          <a:p>
            <a:pPr algn="just">
              <a:buNone/>
            </a:pPr>
            <a:endParaRPr lang="fr-FR" dirty="0" smtClean="0"/>
          </a:p>
          <a:p>
            <a:pPr algn="just">
              <a:buNone/>
            </a:pPr>
            <a:r>
              <a:rPr lang="fr-FR" dirty="0" smtClean="0"/>
              <a:t>	Il n’y a pas que le droit comptable </a:t>
            </a:r>
            <a:r>
              <a:rPr lang="fr-FR" i="1" dirty="0" smtClean="0"/>
              <a:t>(arts. 1 et 2 de l’Acte Uniforme portant organisation et harmonisation des comptabilités des entreprises, adopté dans le cadre de l’OHADA)</a:t>
            </a:r>
            <a:r>
              <a:rPr lang="fr-FR" dirty="0" smtClean="0"/>
              <a:t> qui astreigne l’Avocat à la tenue d’une comptabilité. </a:t>
            </a:r>
            <a:r>
              <a:rPr lang="fr-FR" b="1" dirty="0" smtClean="0"/>
              <a:t>Cette obligation se retrouve également dans la législation fiscale des Etas africains</a:t>
            </a:r>
            <a:r>
              <a:rPr lang="fr-FR" dirty="0" smtClean="0"/>
              <a:t>. </a:t>
            </a:r>
          </a:p>
          <a:p>
            <a:pPr algn="just">
              <a:buNone/>
            </a:pPr>
            <a:r>
              <a:rPr lang="fr-FR" dirty="0" smtClean="0"/>
              <a:t>Les Cabinets d’Avocats doivent présenter à toutes les réquisitions de l’Administration les documents justifiant les résultats déclarés.</a:t>
            </a:r>
          </a:p>
          <a:p>
            <a:pPr algn="just">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42</a:t>
            </a:fld>
            <a:endParaRPr lang="fr-FR"/>
          </a:p>
        </p:txBody>
      </p:sp>
    </p:spTree>
  </p:cSld>
  <p:clrMapOvr>
    <a:masterClrMapping/>
  </p:clrMapOvr>
  <p:transition advClick="0" advTm="200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lnSpcReduction="10000"/>
          </a:bodyPr>
          <a:lstStyle/>
          <a:p>
            <a:pPr algn="just">
              <a:buNone/>
            </a:pPr>
            <a:endParaRPr lang="fr-FR" dirty="0" smtClean="0"/>
          </a:p>
          <a:p>
            <a:pPr algn="just">
              <a:buNone/>
            </a:pPr>
            <a:r>
              <a:rPr lang="fr-FR" dirty="0" smtClean="0"/>
              <a:t> 	Dans la tenue de la comptabilité de son Cabinet, l’Avocat doit avoir à l’esprit les </a:t>
            </a:r>
            <a:r>
              <a:rPr lang="fr-FR" b="1" dirty="0" smtClean="0"/>
              <a:t>principales préoccupations de l’Agent vérificateur</a:t>
            </a:r>
            <a:r>
              <a:rPr lang="fr-FR" dirty="0" smtClean="0"/>
              <a:t> </a:t>
            </a:r>
            <a:r>
              <a:rPr lang="fr-FR" b="1" dirty="0" smtClean="0"/>
              <a:t>lors d’un contrôle fiscal sur place :</a:t>
            </a:r>
          </a:p>
          <a:p>
            <a:pPr algn="just">
              <a:buFont typeface="Wingdings" pitchFamily="2" charset="2"/>
              <a:buChar char="v"/>
            </a:pPr>
            <a:r>
              <a:rPr lang="fr-FR" dirty="0" smtClean="0"/>
              <a:t>Le vérificateur cherche d’abord à voir si la </a:t>
            </a:r>
            <a:r>
              <a:rPr lang="fr-FR" b="1" dirty="0" smtClean="0"/>
              <a:t>comptabilité </a:t>
            </a:r>
            <a:r>
              <a:rPr lang="fr-FR" dirty="0" smtClean="0"/>
              <a:t>de l’Avocat est </a:t>
            </a:r>
            <a:r>
              <a:rPr lang="fr-FR" b="1" dirty="0" smtClean="0"/>
              <a:t>complète</a:t>
            </a:r>
            <a:r>
              <a:rPr lang="fr-FR" dirty="0" smtClean="0"/>
              <a:t>, c’est-à-dire si elle comporte tous les documents obligatoires (livre-journal, grand-livre, livre d’inventaire, etc.).</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43</a:t>
            </a:fld>
            <a:endParaRPr lang="fr-FR"/>
          </a:p>
        </p:txBody>
      </p:sp>
    </p:spTree>
  </p:cSld>
  <p:clrMapOvr>
    <a:masterClrMapping/>
  </p:clrMapOvr>
  <p:transition advClick="0" advTm="200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fontScale="85000" lnSpcReduction="20000"/>
          </a:bodyPr>
          <a:lstStyle/>
          <a:p>
            <a:pPr algn="just">
              <a:buFont typeface="Wingdings" pitchFamily="2" charset="2"/>
              <a:buChar char="v"/>
            </a:pPr>
            <a:r>
              <a:rPr lang="fr-FR" dirty="0" smtClean="0"/>
              <a:t>  L’Agent des impôts vérifie ensuite si la </a:t>
            </a:r>
            <a:r>
              <a:rPr lang="fr-FR" b="1" dirty="0" smtClean="0"/>
              <a:t>comptabilité</a:t>
            </a:r>
            <a:r>
              <a:rPr lang="fr-FR" dirty="0" smtClean="0"/>
              <a:t> est </a:t>
            </a:r>
            <a:r>
              <a:rPr lang="fr-FR" b="1" dirty="0" smtClean="0"/>
              <a:t>arithmétiquement exacte</a:t>
            </a:r>
            <a:r>
              <a:rPr lang="fr-FR" dirty="0" smtClean="0"/>
              <a:t> ; cela implique :</a:t>
            </a:r>
          </a:p>
          <a:p>
            <a:pPr lvl="0" algn="just">
              <a:buNone/>
            </a:pPr>
            <a:r>
              <a:rPr lang="fr-FR" dirty="0" smtClean="0"/>
              <a:t>		</a:t>
            </a:r>
            <a:r>
              <a:rPr lang="fr-FR" b="1" dirty="0" smtClean="0"/>
              <a:t>-</a:t>
            </a:r>
            <a:r>
              <a:rPr lang="fr-FR" dirty="0" smtClean="0"/>
              <a:t> L’exactitude arithmétique des transcriptions ;</a:t>
            </a:r>
          </a:p>
          <a:p>
            <a:pPr lvl="0" algn="just">
              <a:buNone/>
            </a:pPr>
            <a:r>
              <a:rPr lang="fr-FR" dirty="0" smtClean="0"/>
              <a:t>      	</a:t>
            </a:r>
            <a:r>
              <a:rPr lang="fr-FR" b="1" dirty="0" smtClean="0"/>
              <a:t>-</a:t>
            </a:r>
            <a:r>
              <a:rPr lang="fr-FR" dirty="0" smtClean="0"/>
              <a:t> L’absence d’erreurs dans le jeu des règles de la comptabilité en partie double (concordance entre les totaux  du journal et le total des masses de la balance, …) ;</a:t>
            </a:r>
          </a:p>
          <a:p>
            <a:pPr lvl="0" algn="just">
              <a:buNone/>
            </a:pPr>
            <a:r>
              <a:rPr lang="fr-FR" dirty="0" smtClean="0"/>
              <a:t>		</a:t>
            </a:r>
            <a:r>
              <a:rPr lang="fr-FR" b="1" dirty="0" smtClean="0"/>
              <a:t>-</a:t>
            </a:r>
            <a:r>
              <a:rPr lang="fr-FR" dirty="0" smtClean="0"/>
              <a:t> La concordance entre les comptes des disponibilités (banque, CCP, caisse) et les existants réels ; en d’autres termes, les soldes des comptes bancaires ou postaux dans la comptabilité du Cabinet doivent coïncider avec les relevés fournis par les banques et les Services des Chèques Postaux ; il faut toutefois tenir compte des décalages normaux de date entre les écritures de ces établissements et celles du Cabinet ;</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44</a:t>
            </a:fld>
            <a:endParaRPr lang="fr-FR"/>
          </a:p>
        </p:txBody>
      </p:sp>
    </p:spTree>
  </p:cSld>
  <p:clrMapOvr>
    <a:masterClrMapping/>
  </p:clrMapOvr>
  <p:transition advClick="0" advTm="2000"/>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86544"/>
          </a:xfrm>
        </p:spPr>
        <p:txBody>
          <a:bodyPr>
            <a:normAutofit fontScale="77500" lnSpcReduction="20000"/>
          </a:bodyPr>
          <a:lstStyle/>
          <a:p>
            <a:pPr lvl="0" algn="just">
              <a:buNone/>
            </a:pPr>
            <a:r>
              <a:rPr lang="fr-FR" dirty="0" smtClean="0"/>
              <a:t>L’Avocat doit éviter à tout prix dans sa comptabilité une « </a:t>
            </a:r>
            <a:r>
              <a:rPr lang="fr-FR" b="1" dirty="0" smtClean="0"/>
              <a:t>caisse créditrice</a:t>
            </a:r>
            <a:r>
              <a:rPr lang="fr-FR" dirty="0" smtClean="0"/>
              <a:t> » au cours d’une période donnée, c’est-à-dire que le total des sommes inscrites au crédit du compte « Caisse » dépasse curieusement celui des sommes inscrites au débit du même compte pour la même période ; cette situation se rencontre chez les Avocats exerçant leur profession à titre individuel, la caisse du Cabinet se confondant dans ce cas avec le patrimoine privé de l’Avocat ;</a:t>
            </a:r>
          </a:p>
          <a:p>
            <a:pPr algn="just">
              <a:buNone/>
            </a:pPr>
            <a:endParaRPr lang="fr-FR" dirty="0" smtClean="0"/>
          </a:p>
          <a:p>
            <a:pPr algn="just">
              <a:buFont typeface="Wingdings" pitchFamily="2" charset="2"/>
              <a:buChar char="v"/>
            </a:pPr>
            <a:r>
              <a:rPr lang="fr-FR" dirty="0" smtClean="0"/>
              <a:t> L’Agent des impôts vérifie en outre si la </a:t>
            </a:r>
            <a:r>
              <a:rPr lang="fr-FR" b="1" dirty="0" smtClean="0"/>
              <a:t>comptabilité </a:t>
            </a:r>
            <a:r>
              <a:rPr lang="fr-FR" dirty="0" smtClean="0"/>
              <a:t>est</a:t>
            </a:r>
            <a:r>
              <a:rPr lang="fr-FR" b="1" dirty="0" smtClean="0"/>
              <a:t> probante</a:t>
            </a:r>
            <a:r>
              <a:rPr lang="fr-FR" dirty="0" smtClean="0"/>
              <a:t>, c’est-à-dire sis ses énonciations sont toutes appuyées de pièces justificatives.</a:t>
            </a:r>
          </a:p>
          <a:p>
            <a:pPr algn="just">
              <a:buNone/>
            </a:pPr>
            <a:endParaRPr lang="fr-FR" dirty="0" smtClean="0"/>
          </a:p>
          <a:p>
            <a:pPr algn="just">
              <a:buFont typeface="Wingdings" pitchFamily="2" charset="2"/>
              <a:buChar char="v"/>
            </a:pPr>
            <a:r>
              <a:rPr lang="fr-FR" dirty="0" smtClean="0"/>
              <a:t>Le vérificateur se préoccupe enfin de la </a:t>
            </a:r>
            <a:r>
              <a:rPr lang="fr-FR" b="1" dirty="0" smtClean="0"/>
              <a:t>sincérité de la comptabilité</a:t>
            </a:r>
            <a:r>
              <a:rPr lang="fr-FR" dirty="0" smtClean="0"/>
              <a:t> : cette appréciation ne peut être portée qu’après l’examen approfondi du compte qui dégage le résultat brut provenant de la différence entre les recettes et les dépenses. </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45</a:t>
            </a:fld>
            <a:endParaRPr lang="fr-FR" dirty="0"/>
          </a:p>
        </p:txBody>
      </p:sp>
    </p:spTree>
  </p:cSld>
  <p:clrMapOvr>
    <a:masterClrMapping/>
  </p:clrMapOvr>
  <p:transition advClick="0" advTm="200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142984"/>
            <a:ext cx="8329642" cy="4983179"/>
          </a:xfrm>
        </p:spPr>
        <p:txBody>
          <a:bodyPr>
            <a:normAutofit fontScale="85000" lnSpcReduction="10000"/>
          </a:bodyPr>
          <a:lstStyle/>
          <a:p>
            <a:pPr>
              <a:buNone/>
            </a:pPr>
            <a:r>
              <a:rPr lang="fr-FR" dirty="0" smtClean="0"/>
              <a:t>Les Cabinets d’Avocats qui n’auront pas tenu une comptabilité régulière ou qui n’auront pas satisfait à la représentation des documents comptables sont passibles d’une </a:t>
            </a:r>
            <a:r>
              <a:rPr lang="fr-FR" b="1" dirty="0" smtClean="0"/>
              <a:t>forte amende</a:t>
            </a:r>
            <a:r>
              <a:rPr lang="fr-FR" dirty="0" smtClean="0"/>
              <a:t>.</a:t>
            </a:r>
          </a:p>
          <a:p>
            <a:pPr>
              <a:buNone/>
            </a:pPr>
            <a:endParaRPr lang="fr-FR" dirty="0" smtClean="0"/>
          </a:p>
          <a:p>
            <a:pPr>
              <a:buNone/>
            </a:pPr>
            <a:r>
              <a:rPr lang="fr-FR" b="1" dirty="0" smtClean="0"/>
              <a:t>Si la comptabilité n’a pas été régulièrement tenue</a:t>
            </a:r>
            <a:r>
              <a:rPr lang="fr-FR" dirty="0" smtClean="0"/>
              <a:t>, si elle n’est ni sincère ni probante, elle ne peut être invoquée par son auteur à son profit, et est rejetée par le Fisc pour l’imposition des bénéfices, et </a:t>
            </a:r>
            <a:r>
              <a:rPr lang="fr-FR" b="1" dirty="0" smtClean="0"/>
              <a:t>l’Administration peut procéder aux impositions par voie d’évaluation ou de rectification d’office des bases imposables à l’aide de tous éléments en sa possession</a:t>
            </a:r>
            <a:r>
              <a:rPr lang="fr-FR" dirty="0" smtClean="0"/>
              <a:t>.</a:t>
            </a:r>
          </a:p>
          <a:p>
            <a:pPr>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46</a:t>
            </a:fld>
            <a:endParaRPr lang="fr-FR"/>
          </a:p>
        </p:txBody>
      </p:sp>
    </p:spTree>
  </p:cSld>
  <p:clrMapOvr>
    <a:masterClrMapping/>
  </p:clrMapOvr>
  <p:transition advClick="0" advTm="2000"/>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786478"/>
          </a:xfrm>
        </p:spPr>
        <p:txBody>
          <a:bodyPr>
            <a:normAutofit fontScale="85000" lnSpcReduction="10000"/>
          </a:bodyPr>
          <a:lstStyle/>
          <a:p>
            <a:pPr algn="just">
              <a:buNone/>
            </a:pPr>
            <a:r>
              <a:rPr lang="fr-FR" b="1" dirty="0" smtClean="0"/>
              <a:t>b) </a:t>
            </a:r>
            <a:r>
              <a:rPr lang="fr-FR" b="1" u="sng" dirty="0" smtClean="0"/>
              <a:t>L’obligation de conservation des documents comptables</a:t>
            </a:r>
            <a:endParaRPr lang="fr-FR" dirty="0" smtClean="0"/>
          </a:p>
          <a:p>
            <a:pPr algn="just">
              <a:buNone/>
            </a:pPr>
            <a:r>
              <a:rPr lang="fr-FR" dirty="0" smtClean="0"/>
              <a:t> 	Dans les pays de l’espace OHADA, il est fait obligation aux Cabinets d’Avocats de conserver pendant un </a:t>
            </a:r>
            <a:r>
              <a:rPr lang="fr-FR" b="1" dirty="0" smtClean="0"/>
              <a:t>délai de dix (10) ans</a:t>
            </a:r>
            <a:r>
              <a:rPr lang="fr-FR" dirty="0" smtClean="0"/>
              <a:t> les livres prescrits par le Droit comptable, ainsi que tous autres documents et pièces de nature à justifier le résultat déclaré </a:t>
            </a:r>
            <a:r>
              <a:rPr lang="fr-FR" i="1" dirty="0" smtClean="0"/>
              <a:t>(Cf. article 24 de l’Acte Uniforme portant Organisation et Harmonisation des Comptabilités des Entreprises, adopté dans le cadre de l’OHADA)</a:t>
            </a:r>
            <a:r>
              <a:rPr lang="fr-FR" dirty="0" smtClean="0"/>
              <a:t>.</a:t>
            </a:r>
          </a:p>
          <a:p>
            <a:pPr algn="just">
              <a:buNone/>
            </a:pPr>
            <a:r>
              <a:rPr lang="fr-FR" dirty="0" smtClean="0"/>
              <a:t> </a:t>
            </a:r>
          </a:p>
          <a:p>
            <a:pPr algn="just">
              <a:buNone/>
            </a:pPr>
            <a:r>
              <a:rPr lang="fr-FR" dirty="0" smtClean="0"/>
              <a:t> 	La destruction des documents susdits avant l’expiration du délai légal donne lieu à l’application d’une </a:t>
            </a:r>
            <a:r>
              <a:rPr lang="fr-FR" b="1" dirty="0" smtClean="0"/>
              <a:t>amende fiscale</a:t>
            </a:r>
            <a:r>
              <a:rPr lang="fr-FR" dirty="0" smtClean="0"/>
              <a:t>.</a:t>
            </a:r>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47</a:t>
            </a:fld>
            <a:endParaRPr lang="fr-FR"/>
          </a:p>
        </p:txBody>
      </p:sp>
    </p:spTree>
  </p:cSld>
  <p:clrMapOvr>
    <a:masterClrMapping/>
  </p:clrMapOvr>
  <p:transition advClick="0" advTm="2000"/>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85000" lnSpcReduction="20000"/>
          </a:bodyPr>
          <a:lstStyle/>
          <a:p>
            <a:pPr algn="just">
              <a:buNone/>
            </a:pPr>
            <a:r>
              <a:rPr lang="fr-FR" b="1" dirty="0" smtClean="0"/>
              <a:t>c) </a:t>
            </a:r>
            <a:r>
              <a:rPr lang="fr-FR" b="1" u="sng" dirty="0" smtClean="0"/>
              <a:t>L’obligation de facturation des prestations</a:t>
            </a:r>
            <a:r>
              <a:rPr lang="fr-FR" b="1" dirty="0" smtClean="0"/>
              <a:t> </a:t>
            </a:r>
            <a:r>
              <a:rPr lang="fr-FR" dirty="0" smtClean="0"/>
              <a:t>	</a:t>
            </a:r>
          </a:p>
          <a:p>
            <a:pPr algn="just">
              <a:buNone/>
            </a:pPr>
            <a:r>
              <a:rPr lang="fr-FR" dirty="0" smtClean="0"/>
              <a:t>Toute opération réalisée par un Cabinet d’Avocat redevable de la TVA doit faire l’objet d’une note ou feuille d’honoraires tenant lieu de facture.</a:t>
            </a:r>
          </a:p>
          <a:p>
            <a:pPr algn="just">
              <a:buNone/>
            </a:pPr>
            <a:r>
              <a:rPr lang="fr-FR" dirty="0" smtClean="0"/>
              <a:t> </a:t>
            </a:r>
          </a:p>
          <a:p>
            <a:pPr algn="just">
              <a:buNone/>
            </a:pPr>
            <a:r>
              <a:rPr lang="fr-FR" dirty="0" smtClean="0"/>
              <a:t>Le Cabinet qui accomplit une prestation sans émettre de note d’honoraires établie conformément à la loi, est passible d’une </a:t>
            </a:r>
            <a:r>
              <a:rPr lang="fr-FR" b="1" dirty="0" smtClean="0"/>
              <a:t>amende fiscale, parfois forte. </a:t>
            </a:r>
            <a:r>
              <a:rPr lang="fr-FR" dirty="0" smtClean="0"/>
              <a:t>Au Togo, le montant de cette amende est de 500 000 F CFA avec une majoration mensuelle de 200 000 C CFA ; en Côte d’Ivoire, son montant varie entre 500 000 F CFA et 60 000 </a:t>
            </a:r>
            <a:r>
              <a:rPr lang="fr-FR" dirty="0" err="1" smtClean="0"/>
              <a:t>000</a:t>
            </a:r>
            <a:r>
              <a:rPr lang="fr-FR" dirty="0" smtClean="0"/>
              <a:t> F CFA, avec un emprisonnement de 6 mois à 2 ans ; au Bénin et au Burkina Faso, l’amende est égale au montant non facturé ; elle passe en cas de récidive à 1 000 </a:t>
            </a:r>
            <a:r>
              <a:rPr lang="fr-FR" dirty="0" err="1" smtClean="0"/>
              <a:t>000</a:t>
            </a:r>
            <a:r>
              <a:rPr lang="fr-FR" dirty="0" smtClean="0"/>
              <a:t> F CFA au moins par note non établie au Bénin, et à 200% en cas de mauvaise foi au Burkina Faso.</a:t>
            </a:r>
            <a:r>
              <a:rPr lang="fr-FR" b="1" dirty="0" smtClean="0"/>
              <a:t>  </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48</a:t>
            </a:fld>
            <a:endParaRPr lang="fr-FR"/>
          </a:p>
        </p:txBody>
      </p:sp>
    </p:spTree>
  </p:cSld>
  <p:clrMapOvr>
    <a:masterClrMapping/>
  </p:clrMapOvr>
  <p:transition advClick="0" advTm="200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algn="just">
              <a:buNone/>
            </a:pPr>
            <a:r>
              <a:rPr lang="fr-FR" b="1" dirty="0" smtClean="0"/>
              <a:t>B</a:t>
            </a:r>
            <a:r>
              <a:rPr lang="fr-FR" b="1" baseline="-25000" dirty="0" smtClean="0"/>
              <a:t> </a:t>
            </a:r>
            <a:r>
              <a:rPr lang="fr-FR" b="1" dirty="0" smtClean="0"/>
              <a:t>2 -  </a:t>
            </a:r>
            <a:r>
              <a:rPr lang="fr-FR" b="1" u="sng" dirty="0" smtClean="0"/>
              <a:t>LES OBLIGATIONS FISCALES A BUT DE CONTROLE ET DE </a:t>
            </a:r>
          </a:p>
          <a:p>
            <a:pPr algn="just">
              <a:buNone/>
            </a:pPr>
            <a:r>
              <a:rPr lang="fr-FR" b="1" dirty="0" smtClean="0"/>
              <a:t>          </a:t>
            </a:r>
            <a:r>
              <a:rPr lang="fr-FR" b="1" u="sng" dirty="0" smtClean="0"/>
              <a:t>RENFLOUEMENT</a:t>
            </a:r>
            <a:endParaRPr lang="fr-FR" dirty="0" smtClean="0"/>
          </a:p>
          <a:p>
            <a:pPr algn="just">
              <a:buNone/>
            </a:pPr>
            <a:endParaRPr lang="fr-FR" dirty="0" smtClean="0"/>
          </a:p>
          <a:p>
            <a:pPr algn="just">
              <a:buNone/>
            </a:pPr>
            <a:r>
              <a:rPr lang="fr-FR" dirty="0" smtClean="0"/>
              <a:t>	</a:t>
            </a:r>
            <a:r>
              <a:rPr lang="fr-FR" b="1" dirty="0" smtClean="0"/>
              <a:t>a) </a:t>
            </a:r>
            <a:r>
              <a:rPr lang="fr-FR" b="1" u="sng" dirty="0" smtClean="0"/>
              <a:t>L’obligation de communication de documents et de renseignements</a:t>
            </a:r>
            <a:endParaRPr lang="fr-FR" dirty="0" smtClean="0"/>
          </a:p>
          <a:p>
            <a:pPr algn="just">
              <a:buNone/>
            </a:pPr>
            <a:endParaRPr lang="fr-FR" dirty="0" smtClean="0"/>
          </a:p>
          <a:p>
            <a:pPr algn="just">
              <a:buNone/>
            </a:pPr>
            <a:r>
              <a:rPr lang="fr-FR" dirty="0" smtClean="0"/>
              <a:t>Pour l’assiette, le contrôle de l’exactitude du résultat déclaré, le Cabinet d’Avocat est tenu de </a:t>
            </a:r>
            <a:r>
              <a:rPr lang="fr-FR" b="1" dirty="0" smtClean="0"/>
              <a:t>présenter à toute réquisition des Agents de l’Administration fiscale les livres dont la tenue est prescrite par la loi, ainsi que tous autres documents comptables, pièces de recettes ou de dépenses</a:t>
            </a:r>
            <a:r>
              <a:rPr lang="fr-FR" dirty="0" smtClean="0"/>
              <a:t>. Sur demande du Service des impôts, il est tenu d’indiquer les soldes à une date déterminée des comptes ouverts dans ses écritures au nom de son (ou ses) client (s), et le montant des recettes effectuées avec un client déterminé pendant une période donnée. </a:t>
            </a:r>
          </a:p>
          <a:p>
            <a:pPr algn="just">
              <a:buNone/>
            </a:pPr>
            <a:endParaRPr lang="fr-FR" dirty="0" smtClean="0"/>
          </a:p>
          <a:p>
            <a:pPr algn="just">
              <a:buNone/>
            </a:pPr>
            <a:endParaRPr lang="fr-FR" dirty="0" smtClean="0"/>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49</a:t>
            </a:fld>
            <a:endParaRPr lang="fr-FR" dirty="0"/>
          </a:p>
        </p:txBody>
      </p:sp>
    </p:spTree>
  </p:cSld>
  <p:clrMapOvr>
    <a:masterClrMapping/>
  </p:clrMapOvr>
  <p:transition advClick="0" advTm="2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483245"/>
          </a:xfrm>
        </p:spPr>
        <p:txBody>
          <a:bodyPr>
            <a:normAutofit fontScale="32500" lnSpcReduction="20000"/>
          </a:bodyPr>
          <a:lstStyle/>
          <a:p>
            <a:pPr algn="just">
              <a:buNone/>
            </a:pPr>
            <a:endParaRPr lang="fr-FR" sz="5500" b="1" dirty="0" smtClean="0"/>
          </a:p>
          <a:p>
            <a:pPr algn="just">
              <a:buNone/>
            </a:pPr>
            <a:endParaRPr lang="fr-FR" sz="6400" b="1" dirty="0" smtClean="0"/>
          </a:p>
          <a:p>
            <a:pPr algn="just">
              <a:buNone/>
            </a:pPr>
            <a:r>
              <a:rPr lang="fr-FR" sz="6000" dirty="0" smtClean="0"/>
              <a:t>Une meilleure gestion comptable d’un cabinet d’Avocat passe par une bonne connaissance non seulement de </a:t>
            </a:r>
            <a:r>
              <a:rPr lang="fr-FR" sz="6000" b="1" dirty="0" smtClean="0"/>
              <a:t>certains mots-clés du Droit-comptable</a:t>
            </a:r>
            <a:r>
              <a:rPr lang="fr-FR" sz="6000" dirty="0" smtClean="0"/>
              <a:t>, mais aussi et surtout des </a:t>
            </a:r>
            <a:r>
              <a:rPr lang="fr-FR" sz="6000" b="1" dirty="0" smtClean="0"/>
              <a:t>caractéristiques de la comptabilité de l’Avocat</a:t>
            </a:r>
            <a:r>
              <a:rPr lang="fr-FR" sz="6000" dirty="0" smtClean="0"/>
              <a:t>, des </a:t>
            </a:r>
            <a:r>
              <a:rPr lang="fr-FR" sz="6000" b="1" dirty="0" smtClean="0"/>
              <a:t>principaux documents comptables obligatoires</a:t>
            </a:r>
            <a:r>
              <a:rPr lang="fr-FR" sz="6000" dirty="0" smtClean="0"/>
              <a:t> qui doivent s’y trouver ainsi que du profil de </a:t>
            </a:r>
            <a:r>
              <a:rPr lang="fr-FR" sz="6000" b="1" dirty="0" smtClean="0"/>
              <a:t>la personne chargée de la tenir</a:t>
            </a:r>
            <a:r>
              <a:rPr lang="fr-FR" sz="6000" dirty="0" smtClean="0"/>
              <a:t>. </a:t>
            </a:r>
          </a:p>
          <a:p>
            <a:pPr algn="just">
              <a:buNone/>
            </a:pPr>
            <a:endParaRPr lang="fr-FR" sz="6400" b="1" dirty="0" smtClean="0"/>
          </a:p>
          <a:p>
            <a:pPr algn="just">
              <a:buNone/>
            </a:pPr>
            <a:r>
              <a:rPr lang="fr-FR" sz="8600" b="1" dirty="0" smtClean="0"/>
              <a:t>Ainsi, la comptabilité des Cabinets d’Avocats suscite essentiellement quatre (04) questions :</a:t>
            </a:r>
          </a:p>
          <a:p>
            <a:pPr algn="just">
              <a:buNone/>
            </a:pPr>
            <a:r>
              <a:rPr lang="fr-FR" sz="8600" b="1" dirty="0" smtClean="0"/>
              <a:t>-  que retenir du vocabulaire comptable ?</a:t>
            </a:r>
          </a:p>
          <a:p>
            <a:pPr algn="just">
              <a:buFontTx/>
              <a:buChar char="-"/>
            </a:pPr>
            <a:r>
              <a:rPr lang="fr-FR" sz="8600" b="1" dirty="0" smtClean="0"/>
              <a:t>quels en sont les caractéristiques ?</a:t>
            </a:r>
          </a:p>
          <a:p>
            <a:pPr algn="just">
              <a:buFontTx/>
              <a:buChar char="-"/>
            </a:pPr>
            <a:r>
              <a:rPr lang="fr-FR" sz="8600" b="1" dirty="0" smtClean="0"/>
              <a:t>quels en sont les principaux documents ?</a:t>
            </a:r>
          </a:p>
          <a:p>
            <a:pPr algn="just">
              <a:buFontTx/>
              <a:buChar char="-"/>
            </a:pPr>
            <a:r>
              <a:rPr lang="fr-FR" sz="8600" b="1" dirty="0" smtClean="0"/>
              <a:t>par qui est-elle tenue ?</a:t>
            </a:r>
          </a:p>
          <a:p>
            <a:pPr>
              <a:buNone/>
            </a:pPr>
            <a:endParaRPr lang="fr-FR" sz="6400" b="1"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a:t>
            </a:fld>
            <a:endParaRPr lang="fr-FR"/>
          </a:p>
        </p:txBody>
      </p:sp>
    </p:spTree>
  </p:cSld>
  <p:clrMapOvr>
    <a:masterClrMapping/>
  </p:clrMapOvr>
  <p:transition advClick="0" advTm="200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fontScale="70000" lnSpcReduction="20000"/>
          </a:bodyPr>
          <a:lstStyle/>
          <a:p>
            <a:pPr algn="just">
              <a:buNone/>
            </a:pPr>
            <a:r>
              <a:rPr lang="fr-FR" dirty="0" smtClean="0"/>
              <a:t>Le </a:t>
            </a:r>
            <a:r>
              <a:rPr lang="fr-FR" b="1" dirty="0" smtClean="0"/>
              <a:t>refus de communiquer</a:t>
            </a:r>
            <a:r>
              <a:rPr lang="fr-FR" dirty="0" smtClean="0"/>
              <a:t> les livres, pièces et documents, sur réquisition verbale des Agents de l’Administration fiscale, sera suivi d’une </a:t>
            </a:r>
            <a:r>
              <a:rPr lang="fr-FR" b="1" dirty="0" smtClean="0"/>
              <a:t>mise en demeure</a:t>
            </a:r>
            <a:r>
              <a:rPr lang="fr-FR" dirty="0" smtClean="0"/>
              <a:t> adressée par lettre recommandée avec accusé de réception au Cabinet d’Avocat intéressé. En cas de refus de communication, l’Administration peut procéder aux impositions par voie </a:t>
            </a:r>
            <a:r>
              <a:rPr lang="fr-FR" b="1" dirty="0" smtClean="0"/>
              <a:t>d’évaluation ou de rectification d’office des bases imposables</a:t>
            </a:r>
            <a:r>
              <a:rPr lang="fr-FR" dirty="0" smtClean="0"/>
              <a:t> à l’aide de tous éléments en sa possession. </a:t>
            </a:r>
          </a:p>
          <a:p>
            <a:pPr algn="just">
              <a:buNone/>
            </a:pPr>
            <a:endParaRPr lang="fr-FR" dirty="0" smtClean="0"/>
          </a:p>
          <a:p>
            <a:pPr algn="just">
              <a:buNone/>
            </a:pPr>
            <a:r>
              <a:rPr lang="fr-FR" dirty="0" smtClean="0"/>
              <a:t>Le Cabinet est en outre tenu de </a:t>
            </a:r>
            <a:r>
              <a:rPr lang="fr-FR" b="1" dirty="0" smtClean="0"/>
              <a:t>répondre dans les délais aux</a:t>
            </a:r>
            <a:r>
              <a:rPr lang="fr-FR" dirty="0" smtClean="0"/>
              <a:t> </a:t>
            </a:r>
            <a:r>
              <a:rPr lang="fr-FR" b="1" dirty="0" smtClean="0"/>
              <a:t>demandes d’éclaircissements ou de justifications</a:t>
            </a:r>
            <a:r>
              <a:rPr lang="fr-FR" dirty="0" smtClean="0"/>
              <a:t> de l’Agent vérificateur</a:t>
            </a:r>
            <a:r>
              <a:rPr lang="fr-FR" b="1" dirty="0" smtClean="0"/>
              <a:t>. Si l’Inspecteur des Impôts juge insuffisants les renseignements fournis par le Cabinet, il détermine le bénéfice imposable et engage la procédure de rectification d’office, avec l’application d’une majoration ou d’une pénalité d’assiette de 20% </a:t>
            </a:r>
            <a:r>
              <a:rPr lang="fr-FR" dirty="0" smtClean="0"/>
              <a:t>(si la bonne foi de l’Avocat n’est pas remise en cause), </a:t>
            </a:r>
            <a:r>
              <a:rPr lang="fr-FR" b="1" dirty="0" smtClean="0"/>
              <a:t>de 40% </a:t>
            </a:r>
            <a:r>
              <a:rPr lang="fr-FR" dirty="0" smtClean="0"/>
              <a:t>(si l’Avocat est de mauvaise foi), et de </a:t>
            </a:r>
            <a:r>
              <a:rPr lang="fr-FR" b="1" dirty="0" smtClean="0"/>
              <a:t>80%</a:t>
            </a:r>
            <a:r>
              <a:rPr lang="fr-FR" dirty="0" smtClean="0"/>
              <a:t> (en cas de manœuvres frauduleuses) au Bénin et au Togo.</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50</a:t>
            </a:fld>
            <a:endParaRPr lang="fr-FR"/>
          </a:p>
        </p:txBody>
      </p:sp>
    </p:spTree>
  </p:cSld>
  <p:clrMapOvr>
    <a:masterClrMapping/>
  </p:clrMapOvr>
  <p:transition advClick="0" advTm="200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8229600" cy="6215082"/>
          </a:xfrm>
        </p:spPr>
        <p:txBody>
          <a:bodyPr>
            <a:normAutofit fontScale="70000" lnSpcReduction="20000"/>
          </a:bodyPr>
          <a:lstStyle/>
          <a:p>
            <a:pPr algn="just">
              <a:buNone/>
            </a:pPr>
            <a:r>
              <a:rPr lang="fr-FR" b="1" dirty="0" smtClean="0"/>
              <a:t>b) </a:t>
            </a:r>
            <a:r>
              <a:rPr lang="fr-FR" b="1" u="sng" dirty="0" smtClean="0"/>
              <a:t>Obligations déclaratives et de paiement</a:t>
            </a:r>
            <a:endParaRPr lang="fr-FR" dirty="0" smtClean="0"/>
          </a:p>
          <a:p>
            <a:pPr algn="just">
              <a:buNone/>
            </a:pPr>
            <a:r>
              <a:rPr lang="fr-FR" b="1" dirty="0" smtClean="0"/>
              <a:t> </a:t>
            </a:r>
            <a:endParaRPr lang="fr-FR" dirty="0" smtClean="0"/>
          </a:p>
          <a:p>
            <a:pPr algn="just">
              <a:buNone/>
            </a:pPr>
            <a:r>
              <a:rPr lang="fr-FR" dirty="0" smtClean="0"/>
              <a:t>	Ces obligations sont exécutées annuellement, semestriellement, trimestriellement ou mensuellement. </a:t>
            </a:r>
          </a:p>
          <a:p>
            <a:pPr algn="just">
              <a:buNone/>
            </a:pPr>
            <a:endParaRPr lang="fr-FR" dirty="0" smtClean="0"/>
          </a:p>
          <a:p>
            <a:pPr algn="just">
              <a:buNone/>
            </a:pPr>
            <a:r>
              <a:rPr lang="fr-FR" dirty="0" smtClean="0"/>
              <a:t>	Les obligations mensuelles ou trimestrielles dépendent du régime d’imposition du Cabinet, lequel est fonction de son chiffre d’affaires.</a:t>
            </a:r>
          </a:p>
          <a:p>
            <a:pPr algn="just">
              <a:buNone/>
            </a:pPr>
            <a:r>
              <a:rPr lang="fr-FR" sz="2100" dirty="0" smtClean="0"/>
              <a:t>     </a:t>
            </a:r>
          </a:p>
          <a:p>
            <a:pPr algn="just">
              <a:buNone/>
            </a:pPr>
            <a:r>
              <a:rPr lang="fr-FR" dirty="0" smtClean="0"/>
              <a:t> 	On peut citer entre autres :</a:t>
            </a:r>
          </a:p>
          <a:p>
            <a:pPr algn="just">
              <a:buNone/>
            </a:pPr>
            <a:endParaRPr lang="fr-FR" sz="2100" dirty="0" smtClean="0"/>
          </a:p>
          <a:p>
            <a:pPr algn="just">
              <a:buNone/>
            </a:pPr>
            <a:r>
              <a:rPr lang="fr-FR" b="1" dirty="0" smtClean="0"/>
              <a:t>b1 - </a:t>
            </a:r>
            <a:r>
              <a:rPr lang="fr-FR" b="1" u="heavy" dirty="0" smtClean="0"/>
              <a:t>L’obligation de paiement de la contribution des patentes ou de la      </a:t>
            </a:r>
          </a:p>
          <a:p>
            <a:pPr algn="just">
              <a:buNone/>
            </a:pPr>
            <a:r>
              <a:rPr lang="fr-FR" b="1" dirty="0" smtClean="0"/>
              <a:t>        </a:t>
            </a:r>
            <a:r>
              <a:rPr lang="fr-FR" b="1" u="heavy" dirty="0" smtClean="0"/>
              <a:t>taxe professionnelle</a:t>
            </a:r>
            <a:endParaRPr lang="fr-FR" dirty="0" smtClean="0"/>
          </a:p>
          <a:p>
            <a:pPr algn="just">
              <a:buNone/>
            </a:pPr>
            <a:r>
              <a:rPr lang="fr-FR" sz="2100" b="1" dirty="0" smtClean="0"/>
              <a:t>		</a:t>
            </a:r>
            <a:r>
              <a:rPr lang="fr-FR" b="1" u="sng" dirty="0" smtClean="0"/>
              <a:t> </a:t>
            </a:r>
            <a:endParaRPr lang="fr-FR" dirty="0" smtClean="0"/>
          </a:p>
          <a:p>
            <a:pPr algn="just">
              <a:buNone/>
            </a:pPr>
            <a:r>
              <a:rPr lang="fr-FR" dirty="0" smtClean="0"/>
              <a:t> 	Au nombre des impôts payés </a:t>
            </a:r>
            <a:r>
              <a:rPr lang="fr-FR" b="1" dirty="0" smtClean="0"/>
              <a:t>annuellement</a:t>
            </a:r>
            <a:r>
              <a:rPr lang="fr-FR" dirty="0" smtClean="0"/>
              <a:t> par les Cabinets d’Avocats figure la patente qui, contrairement aux autres impôts, est un </a:t>
            </a:r>
            <a:r>
              <a:rPr lang="fr-FR" b="1" dirty="0" smtClean="0"/>
              <a:t>impôt local</a:t>
            </a:r>
            <a:r>
              <a:rPr lang="fr-FR" dirty="0" smtClean="0"/>
              <a:t>, c’est-à-dire que son produit alimente le budget des collectivités locales (Préfectures, mairies, etc.). Il est établi par l’Administration sans dépôt préalable de déclaration par l’Avocat. </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51</a:t>
            </a:fld>
            <a:endParaRPr lang="fr-FR"/>
          </a:p>
        </p:txBody>
      </p:sp>
    </p:spTree>
  </p:cSld>
  <p:clrMapOvr>
    <a:masterClrMapping/>
  </p:clrMapOvr>
  <p:transition advClick="0" advTm="200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143668"/>
          </a:xfrm>
        </p:spPr>
        <p:txBody>
          <a:bodyPr>
            <a:normAutofit fontScale="62500" lnSpcReduction="20000"/>
          </a:bodyPr>
          <a:lstStyle/>
          <a:p>
            <a:pPr algn="just">
              <a:buNone/>
            </a:pPr>
            <a:r>
              <a:rPr lang="fr-FR" b="1" dirty="0" smtClean="0"/>
              <a:t>b2 - </a:t>
            </a:r>
            <a:r>
              <a:rPr lang="fr-FR" b="1" u="heavy" dirty="0" smtClean="0"/>
              <a:t>L’obligation de souscription d’une déclaration annuelle du        </a:t>
            </a:r>
            <a:endParaRPr lang="fr-FR" dirty="0" smtClean="0"/>
          </a:p>
          <a:p>
            <a:pPr algn="just">
              <a:buNone/>
            </a:pPr>
            <a:r>
              <a:rPr lang="fr-FR" b="1" dirty="0" smtClean="0"/>
              <a:t>        </a:t>
            </a:r>
            <a:r>
              <a:rPr lang="fr-FR" b="1" u="heavy" dirty="0" smtClean="0"/>
              <a:t>revenu et du paiement de l’impôt correspondant</a:t>
            </a:r>
            <a:endParaRPr lang="fr-FR" dirty="0" smtClean="0"/>
          </a:p>
          <a:p>
            <a:pPr algn="just">
              <a:buNone/>
            </a:pPr>
            <a:r>
              <a:rPr lang="fr-FR" dirty="0" smtClean="0"/>
              <a:t> </a:t>
            </a:r>
          </a:p>
          <a:p>
            <a:pPr algn="just">
              <a:buNone/>
            </a:pPr>
            <a:r>
              <a:rPr lang="fr-FR" dirty="0" smtClean="0"/>
              <a:t> 	Le Cabinet d’Avocat paie également annuellement soit l’impôt sur le revenu [impôt sur le revenu des personnes physiques (IRPP), soit l’impôt sur les sociétés (IS), impôt sur les bénéfices des professions non commerciales (IBPNC), impôt sur les bénéfices non commerciaux (IBNC), impôt général sur le revenu (IGR)]. Le paiement période par acomptes provisionnels de ces impôts dans certains pays (comme le Bénin, le Niger, le Burkina Faso et le Togo) pour le renflouement permanent des caisses du Trésor public, ne fait pas disparaître le caractère annuel de ces prélèvements, la régularisation intervenant toujours après le dépôt par le Cabinet d’Avocat de sa déclaration annuelle.</a:t>
            </a:r>
          </a:p>
          <a:p>
            <a:pPr algn="just">
              <a:buNone/>
            </a:pPr>
            <a:endParaRPr lang="fr-FR" dirty="0" smtClean="0"/>
          </a:p>
          <a:p>
            <a:pPr algn="just">
              <a:buNone/>
            </a:pPr>
            <a:r>
              <a:rPr lang="fr-FR" dirty="0" smtClean="0"/>
              <a:t>Mais contrairement à ce qui se passe en matière d’impôts locaux, le paiement de l’impôt sur le revenu se fait après </a:t>
            </a:r>
            <a:r>
              <a:rPr lang="fr-FR" b="1" dirty="0" smtClean="0"/>
              <a:t>souscription, </a:t>
            </a:r>
            <a:r>
              <a:rPr lang="fr-FR" dirty="0" smtClean="0"/>
              <a:t>par le Cabinet d’Avocat,</a:t>
            </a:r>
            <a:r>
              <a:rPr lang="fr-FR" b="1" dirty="0" smtClean="0"/>
              <a:t> d’une déclaration (déposée au Service des Impôts avant le 1</a:t>
            </a:r>
            <a:r>
              <a:rPr lang="fr-FR" b="1" baseline="30000" dirty="0" smtClean="0"/>
              <a:t>er</a:t>
            </a:r>
            <a:r>
              <a:rPr lang="fr-FR" b="1" dirty="0" smtClean="0"/>
              <a:t> mai au Bénin, avant le 31 mars au Togo, au plus tard le dernier jour du mois de février au Burkina Faso, au 30 mai au plus tard en Côte d’Ivoire si le chiffre d’affaires est inférieur à 1 milliard de francs CFA, au 30 Avril au plus tard toujours en Côte d’Ivoire, si le chiffre d’affaires est supérieur à 1 milliard de francs CFA).</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52</a:t>
            </a:fld>
            <a:endParaRPr lang="fr-FR"/>
          </a:p>
        </p:txBody>
      </p:sp>
    </p:spTree>
  </p:cSld>
  <p:clrMapOvr>
    <a:masterClrMapping/>
  </p:clrMapOvr>
  <p:transition advClick="0" advTm="200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86544"/>
          </a:xfrm>
        </p:spPr>
        <p:txBody>
          <a:bodyPr>
            <a:normAutofit fontScale="70000" lnSpcReduction="20000"/>
          </a:bodyPr>
          <a:lstStyle/>
          <a:p>
            <a:pPr algn="just">
              <a:buNone/>
            </a:pPr>
            <a:r>
              <a:rPr lang="fr-FR" dirty="0" smtClean="0"/>
              <a:t>Cette déclaration doit être établie sur un imprimé fourni par l’Administration fiscale et être suivie du paiement de l’impôt correspondant, </a:t>
            </a:r>
            <a:r>
              <a:rPr lang="fr-FR" b="1" dirty="0" smtClean="0"/>
              <a:t>dont le montant ne doit pas être inférieur à un minimum appelé Impôt Minimum Forfaitaire (IMF)</a:t>
            </a:r>
            <a:r>
              <a:rPr lang="fr-FR" dirty="0" smtClean="0"/>
              <a:t>.</a:t>
            </a:r>
          </a:p>
          <a:p>
            <a:pPr algn="just">
              <a:buNone/>
            </a:pPr>
            <a:endParaRPr lang="fr-FR" dirty="0" smtClean="0"/>
          </a:p>
          <a:p>
            <a:pPr algn="just">
              <a:buNone/>
            </a:pPr>
            <a:r>
              <a:rPr lang="fr-FR" dirty="0" smtClean="0"/>
              <a:t>Lorsque le Cabinet d’Avocat ne souscrit pas cette déclaration dans le délai imparti, son </a:t>
            </a:r>
            <a:r>
              <a:rPr lang="fr-FR" b="1" dirty="0" smtClean="0"/>
              <a:t>imposition sera fixée d’office par l’Administration fiscale avec une forte pénalité d’assiette</a:t>
            </a:r>
            <a:r>
              <a:rPr lang="fr-FR" dirty="0" smtClean="0"/>
              <a:t>, s’il n’obtempère pas à la suite de la </a:t>
            </a:r>
            <a:r>
              <a:rPr lang="fr-FR" b="1" dirty="0" smtClean="0"/>
              <a:t>mise en demeure </a:t>
            </a:r>
            <a:r>
              <a:rPr lang="fr-FR" dirty="0" smtClean="0"/>
              <a:t> de ladite Administration. </a:t>
            </a:r>
          </a:p>
          <a:p>
            <a:pPr algn="just">
              <a:buNone/>
            </a:pPr>
            <a:endParaRPr lang="fr-FR" dirty="0" smtClean="0"/>
          </a:p>
          <a:p>
            <a:pPr algn="just">
              <a:buNone/>
            </a:pPr>
            <a:r>
              <a:rPr lang="fr-FR" dirty="0" smtClean="0"/>
              <a:t>Si la </a:t>
            </a:r>
            <a:r>
              <a:rPr lang="fr-FR" b="1" dirty="0" smtClean="0"/>
              <a:t>déclaration</a:t>
            </a:r>
            <a:r>
              <a:rPr lang="fr-FR" dirty="0" smtClean="0"/>
              <a:t> a été </a:t>
            </a:r>
            <a:r>
              <a:rPr lang="fr-FR" b="1" dirty="0" smtClean="0"/>
              <a:t>souscrite tardivement ou comporte des renseignements de nature à minorer le bénéfice imposable</a:t>
            </a:r>
            <a:r>
              <a:rPr lang="fr-FR" dirty="0" smtClean="0"/>
              <a:t>, une </a:t>
            </a:r>
            <a:r>
              <a:rPr lang="fr-FR" b="1" dirty="0" smtClean="0"/>
              <a:t>pénalité d’assiette</a:t>
            </a:r>
            <a:r>
              <a:rPr lang="fr-FR" dirty="0" smtClean="0"/>
              <a:t> est aussi appliquée, </a:t>
            </a:r>
            <a:r>
              <a:rPr lang="fr-FR" b="1" dirty="0" smtClean="0"/>
              <a:t>en sus du droit simple</a:t>
            </a:r>
            <a:r>
              <a:rPr lang="fr-FR" dirty="0" smtClean="0"/>
              <a:t>, </a:t>
            </a:r>
            <a:r>
              <a:rPr lang="fr-FR" b="1" dirty="0" smtClean="0"/>
              <a:t>indépendamment des majorations et pénalités de recouvrement</a:t>
            </a:r>
            <a:r>
              <a:rPr lang="fr-FR" dirty="0" smtClean="0"/>
              <a:t> (Au Bénin et au Togo, le taux de la majoration (d’assiette) varie entre 20 % et 80 % ; il est de 80 % en cas de taxation d’office ; outre la pénalité de recouvrement).</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53</a:t>
            </a:fld>
            <a:endParaRPr lang="fr-FR"/>
          </a:p>
        </p:txBody>
      </p:sp>
    </p:spTree>
  </p:cSld>
  <p:clrMapOvr>
    <a:masterClrMapping/>
  </p:clrMapOvr>
  <p:transition advClick="0" advTm="200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62500" lnSpcReduction="20000"/>
          </a:bodyPr>
          <a:lstStyle/>
          <a:p>
            <a:pPr algn="just">
              <a:buNone/>
            </a:pPr>
            <a:r>
              <a:rPr lang="fr-FR" b="1" dirty="0" smtClean="0"/>
              <a:t>b3 - </a:t>
            </a:r>
            <a:r>
              <a:rPr lang="fr-FR" b="1" u="heavy" dirty="0" smtClean="0"/>
              <a:t>L’obligation de souscription périodique d’une déclaration des    </a:t>
            </a:r>
          </a:p>
          <a:p>
            <a:pPr algn="just">
              <a:buNone/>
            </a:pPr>
            <a:r>
              <a:rPr lang="fr-FR" b="1" dirty="0" smtClean="0"/>
              <a:t>        </a:t>
            </a:r>
            <a:r>
              <a:rPr lang="fr-FR" b="1" u="heavy" dirty="0" smtClean="0"/>
              <a:t>honoraires, commissions et ristournes versés à des tiers</a:t>
            </a:r>
            <a:endParaRPr lang="fr-FR" dirty="0" smtClean="0"/>
          </a:p>
          <a:p>
            <a:pPr algn="just">
              <a:buNone/>
            </a:pPr>
            <a:endParaRPr lang="fr-FR" dirty="0" smtClean="0"/>
          </a:p>
          <a:p>
            <a:pPr algn="just">
              <a:buNone/>
            </a:pPr>
            <a:r>
              <a:rPr lang="fr-FR" dirty="0" smtClean="0"/>
              <a:t>	Les Cabinets d’Avocats qui, à l’occasion de l’exercice de leur profession, versent à des t</a:t>
            </a:r>
            <a:r>
              <a:rPr lang="fr-FR" b="1" dirty="0" smtClean="0"/>
              <a:t>iers ne faisant pas partie de leur personnel salarié</a:t>
            </a:r>
            <a:r>
              <a:rPr lang="fr-FR" dirty="0" smtClean="0"/>
              <a:t> des commissions, vacations, honoraires occasionnels ou non, ou autres rémunérations, doivent en informer le fisc.</a:t>
            </a:r>
          </a:p>
          <a:p>
            <a:pPr algn="just">
              <a:buNone/>
            </a:pPr>
            <a:endParaRPr lang="fr-FR" dirty="0" smtClean="0"/>
          </a:p>
          <a:p>
            <a:pPr algn="just">
              <a:buNone/>
            </a:pPr>
            <a:r>
              <a:rPr lang="fr-FR" dirty="0" smtClean="0"/>
              <a:t> 	Ils sont tenus de remettre chaque année ou périodiquement à l’Inspecteur des Impôts en même temps que leur déclaration de bénéfices, un état mentionnant notamment pour chaque bénéficiaire des versements effectués au cours de l’année précédente, le nom et l’adresse précise, le numéro d’identification du bénéficiaire et le montant TTC versé. </a:t>
            </a:r>
          </a:p>
          <a:p>
            <a:pPr algn="just">
              <a:buNone/>
            </a:pPr>
            <a:endParaRPr lang="fr-FR" dirty="0" smtClean="0"/>
          </a:p>
          <a:p>
            <a:pPr algn="just">
              <a:buNone/>
            </a:pPr>
            <a:r>
              <a:rPr lang="fr-FR" dirty="0" smtClean="0"/>
              <a:t> 	L’Avocat qui n’a pas souscrit cette déclaration dans le délai légal est </a:t>
            </a:r>
            <a:r>
              <a:rPr lang="fr-FR" b="1" dirty="0" smtClean="0"/>
              <a:t>passible d’une amende et perd le droit de porter sommes payées dans ses frais professionnels pour l’établissement de ses propres impositions</a:t>
            </a:r>
            <a:r>
              <a:rPr lang="fr-FR" dirty="0" smtClean="0"/>
              <a:t>. Au Bénin, l’amende dont s’agit est égale au montant des versements non déclarés.</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54</a:t>
            </a:fld>
            <a:endParaRPr lang="fr-FR"/>
          </a:p>
        </p:txBody>
      </p:sp>
    </p:spTree>
  </p:cSld>
  <p:clrMapOvr>
    <a:masterClrMapping/>
  </p:clrMapOvr>
  <p:transition advClick="0" advTm="200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86544"/>
          </a:xfrm>
        </p:spPr>
        <p:txBody>
          <a:bodyPr>
            <a:normAutofit fontScale="62500" lnSpcReduction="20000"/>
          </a:bodyPr>
          <a:lstStyle/>
          <a:p>
            <a:pPr algn="just">
              <a:buNone/>
            </a:pPr>
            <a:r>
              <a:rPr lang="fr-FR" b="1" dirty="0" smtClean="0"/>
              <a:t>b4 </a:t>
            </a:r>
            <a:r>
              <a:rPr lang="fr-FR" dirty="0" smtClean="0"/>
              <a:t>- </a:t>
            </a:r>
            <a:r>
              <a:rPr lang="fr-FR" b="1" u="heavy" dirty="0" smtClean="0"/>
              <a:t>L’obligation mensuelle de déclaration et de paiement des  retenues   </a:t>
            </a:r>
          </a:p>
          <a:p>
            <a:pPr algn="just">
              <a:buNone/>
            </a:pPr>
            <a:r>
              <a:rPr lang="fr-FR" b="1" dirty="0" smtClean="0"/>
              <a:t>        </a:t>
            </a:r>
            <a:r>
              <a:rPr lang="fr-FR" b="1" u="heavy" dirty="0" smtClean="0"/>
              <a:t>obligatoires sur les rémunérations des prestataires du Cabinet  </a:t>
            </a:r>
            <a:endParaRPr lang="fr-FR" dirty="0" smtClean="0"/>
          </a:p>
          <a:p>
            <a:pPr algn="just">
              <a:buNone/>
            </a:pPr>
            <a:r>
              <a:rPr lang="fr-FR" dirty="0" smtClean="0"/>
              <a:t>	</a:t>
            </a:r>
          </a:p>
          <a:p>
            <a:pPr algn="just">
              <a:buNone/>
            </a:pPr>
            <a:r>
              <a:rPr lang="fr-FR" dirty="0" smtClean="0"/>
              <a:t>	Dans certaines législations, ainsi qu’il a été exposé ci-dessus, lorsque le Cabinet d’Avocat bénéficie de prestations de service et paie des sommes d’argent en contrepartie, il lui est fait obligation d’opérer un prélèvement sur les sommes payées aux prestataires de services. </a:t>
            </a:r>
          </a:p>
          <a:p>
            <a:pPr algn="just">
              <a:buNone/>
            </a:pPr>
            <a:endParaRPr lang="fr-FR" dirty="0" smtClean="0"/>
          </a:p>
          <a:p>
            <a:pPr algn="just">
              <a:buNone/>
            </a:pPr>
            <a:r>
              <a:rPr lang="fr-FR" dirty="0" smtClean="0"/>
              <a:t>	Par « prestations de services », il faut entendre « les personnes qui réalisent des transactions ou opérations n’aboutissant pas à un transfert de propriété de biens corporels ».</a:t>
            </a:r>
          </a:p>
          <a:p>
            <a:pPr algn="just">
              <a:buNone/>
            </a:pPr>
            <a:r>
              <a:rPr lang="fr-FR" dirty="0" smtClean="0"/>
              <a:t>	 </a:t>
            </a:r>
          </a:p>
          <a:p>
            <a:pPr algn="just">
              <a:buNone/>
            </a:pPr>
            <a:r>
              <a:rPr lang="fr-FR" b="1" dirty="0" smtClean="0"/>
              <a:t>	Le prélèvement est reversé par le Cabinet à la Recette des Impôts au plus tard le 10 (au Bénin) ou au plus tard le 15 (au Togo) ou encore le 20 (au Burkina) du mois suivant celui de la retenue, quel que soit le régime d’imposition du Cabinet.</a:t>
            </a:r>
          </a:p>
          <a:p>
            <a:pPr algn="just">
              <a:buNone/>
            </a:pPr>
            <a:endParaRPr lang="fr-FR" dirty="0" smtClean="0"/>
          </a:p>
          <a:p>
            <a:pPr algn="just">
              <a:buNone/>
            </a:pPr>
            <a:r>
              <a:rPr lang="fr-FR" dirty="0" smtClean="0"/>
              <a:t>	Le retard, le défaut de déclaration et de versement ou l’inexactitude dans la déclaration sont sanctionnés par une </a:t>
            </a:r>
            <a:r>
              <a:rPr lang="fr-FR" b="1" dirty="0" smtClean="0"/>
              <a:t>pénalité</a:t>
            </a:r>
            <a:r>
              <a:rPr lang="fr-FR" dirty="0" smtClean="0"/>
              <a:t>. </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55</a:t>
            </a:fld>
            <a:endParaRPr lang="fr-FR"/>
          </a:p>
        </p:txBody>
      </p:sp>
    </p:spTree>
  </p:cSld>
  <p:clrMapOvr>
    <a:masterClrMapping/>
  </p:clrMapOvr>
  <p:transition advClick="0" advTm="200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15106"/>
          </a:xfrm>
        </p:spPr>
        <p:txBody>
          <a:bodyPr>
            <a:normAutofit fontScale="85000" lnSpcReduction="20000"/>
          </a:bodyPr>
          <a:lstStyle/>
          <a:p>
            <a:pPr algn="just">
              <a:buNone/>
            </a:pPr>
            <a:r>
              <a:rPr lang="fr-FR" b="1" dirty="0" smtClean="0"/>
              <a:t>b5 - </a:t>
            </a:r>
            <a:r>
              <a:rPr lang="fr-FR" b="1" u="heavy" dirty="0" smtClean="0"/>
              <a:t>L’obligation de paiement périodique d’acomptes de la patente et de l’impôt sur le revenu</a:t>
            </a:r>
            <a:endParaRPr lang="fr-FR" dirty="0" smtClean="0"/>
          </a:p>
          <a:p>
            <a:pPr algn="just">
              <a:buNone/>
            </a:pPr>
            <a:r>
              <a:rPr lang="fr-FR" b="1" dirty="0" smtClean="0"/>
              <a:t> </a:t>
            </a:r>
            <a:endParaRPr lang="fr-FR" dirty="0" smtClean="0"/>
          </a:p>
          <a:p>
            <a:pPr algn="just">
              <a:buNone/>
            </a:pPr>
            <a:r>
              <a:rPr lang="fr-FR" b="1" dirty="0" smtClean="0"/>
              <a:t>	Quel que soit le régime d’imposition (régime réel ou régime réel simplifié) du Cabinet, la contribution des patentes et l’impôt sur le revenu dus, au titre de l’année en cours, sont </a:t>
            </a:r>
            <a:r>
              <a:rPr lang="fr-FR" b="1" u="sng" dirty="0" smtClean="0"/>
              <a:t>payés par anticipation</a:t>
            </a:r>
            <a:r>
              <a:rPr lang="fr-FR" b="1" dirty="0" smtClean="0"/>
              <a:t>, par le versement d’acomptes provisionnels.</a:t>
            </a:r>
          </a:p>
          <a:p>
            <a:pPr algn="just">
              <a:buNone/>
            </a:pPr>
            <a:r>
              <a:rPr lang="fr-FR" b="1" dirty="0" smtClean="0"/>
              <a:t>	</a:t>
            </a:r>
          </a:p>
          <a:p>
            <a:pPr algn="just">
              <a:buNone/>
            </a:pPr>
            <a:r>
              <a:rPr lang="fr-FR" b="1" dirty="0" smtClean="0"/>
              <a:t> 	</a:t>
            </a:r>
            <a:r>
              <a:rPr lang="fr-FR" dirty="0" smtClean="0"/>
              <a:t>Ces acomptes, payés périodiquement (trimestriellement, semestriellement, </a:t>
            </a:r>
            <a:r>
              <a:rPr lang="fr-FR" dirty="0" err="1" smtClean="0"/>
              <a:t>etc</a:t>
            </a:r>
            <a:r>
              <a:rPr lang="fr-FR" dirty="0" smtClean="0"/>
              <a:t>), viennent en déduction de l’impôt dû, notamment de l’impôt sur le revenu, en fin d’exercice où la régularisation intervient. </a:t>
            </a:r>
          </a:p>
          <a:p>
            <a:pPr algn="just">
              <a:buNone/>
            </a:pPr>
            <a:endParaRPr lang="fr-FR" dirty="0" smtClean="0"/>
          </a:p>
          <a:p>
            <a:pPr algn="just">
              <a:buNone/>
            </a:pPr>
            <a:r>
              <a:rPr lang="fr-FR" dirty="0" smtClean="0"/>
              <a:t>	Le défaut de leur paiement ou leur paiement tardif entraînent l’application d’une </a:t>
            </a:r>
            <a:r>
              <a:rPr lang="fr-FR" b="1" dirty="0" smtClean="0"/>
              <a:t>pénalité de retard</a:t>
            </a:r>
            <a:r>
              <a:rPr lang="fr-FR" dirty="0" smtClean="0"/>
              <a:t> et le versement d’un </a:t>
            </a:r>
            <a:r>
              <a:rPr lang="fr-FR" b="1" dirty="0" smtClean="0"/>
              <a:t>intérêt de retard</a:t>
            </a:r>
            <a:r>
              <a:rPr lang="fr-FR" dirty="0" smtClean="0"/>
              <a:t>.</a:t>
            </a:r>
          </a:p>
          <a:p>
            <a:pPr algn="just">
              <a:buNone/>
            </a:pPr>
            <a:endParaRPr lang="fr-FR" dirty="0" smtClean="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56</a:t>
            </a:fld>
            <a:endParaRPr lang="fr-FR" dirty="0"/>
          </a:p>
        </p:txBody>
      </p:sp>
    </p:spTree>
  </p:cSld>
  <p:clrMapOvr>
    <a:masterClrMapping/>
  </p:clrMapOvr>
  <p:transition advClick="0" advTm="200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62500" lnSpcReduction="20000"/>
          </a:bodyPr>
          <a:lstStyle/>
          <a:p>
            <a:pPr algn="just">
              <a:buNone/>
            </a:pPr>
            <a:r>
              <a:rPr lang="fr-FR" b="1" dirty="0" smtClean="0"/>
              <a:t>b6 - </a:t>
            </a:r>
            <a:r>
              <a:rPr lang="fr-FR" b="1" u="heavy" dirty="0" smtClean="0"/>
              <a:t>L’obligation de déclaration et de paiement périodiques de la T.V.A. collectée par l’Avocat pour le  compte de  l’Etat</a:t>
            </a:r>
          </a:p>
          <a:p>
            <a:pPr algn="just">
              <a:buNone/>
            </a:pPr>
            <a:r>
              <a:rPr lang="fr-FR" b="1" dirty="0" smtClean="0"/>
              <a:t>        </a:t>
            </a:r>
            <a:endParaRPr lang="fr-FR" dirty="0" smtClean="0"/>
          </a:p>
          <a:p>
            <a:pPr algn="just">
              <a:buNone/>
            </a:pPr>
            <a:r>
              <a:rPr lang="fr-FR" dirty="0" smtClean="0"/>
              <a:t>	Le </a:t>
            </a:r>
            <a:r>
              <a:rPr lang="fr-FR" b="1" dirty="0" smtClean="0"/>
              <a:t>Cabinet d’Avocat</a:t>
            </a:r>
            <a:r>
              <a:rPr lang="fr-FR" dirty="0" smtClean="0"/>
              <a:t> a l’obligation de déclarer et de reverser à la Recette des Impôts la TVA collectée, </a:t>
            </a:r>
            <a:r>
              <a:rPr lang="fr-FR" b="1" dirty="0" smtClean="0"/>
              <a:t>dans un certain délai et selon son régime d’imposition (au plus tard le 15 du mois suivant, au Togo, au plus tard le 10 du mois ou du trimestre suivant, au Bénin)</a:t>
            </a:r>
            <a:r>
              <a:rPr lang="fr-FR" dirty="0" smtClean="0"/>
              <a:t>.</a:t>
            </a:r>
          </a:p>
          <a:p>
            <a:pPr algn="just">
              <a:buNone/>
            </a:pPr>
            <a:endParaRPr lang="fr-FR" dirty="0" smtClean="0"/>
          </a:p>
          <a:p>
            <a:pPr algn="just">
              <a:buNone/>
            </a:pPr>
            <a:r>
              <a:rPr lang="fr-FR" dirty="0" smtClean="0"/>
              <a:t> 		Le Cabinet doit souscrire cette déclaration, même s’il n’a pas réalisé de recette sur la période considérée, pour ne pas se voir appliquer une pénalité. On parle dans ce cas de « </a:t>
            </a:r>
            <a:r>
              <a:rPr lang="fr-FR" b="1" dirty="0" smtClean="0"/>
              <a:t>déclaration Néant </a:t>
            </a:r>
            <a:r>
              <a:rPr lang="fr-FR" dirty="0" smtClean="0"/>
              <a:t>».</a:t>
            </a:r>
          </a:p>
          <a:p>
            <a:pPr algn="just">
              <a:buNone/>
            </a:pPr>
            <a:endParaRPr lang="fr-FR" dirty="0" smtClean="0"/>
          </a:p>
          <a:p>
            <a:pPr algn="just">
              <a:buNone/>
            </a:pPr>
            <a:r>
              <a:rPr lang="fr-FR" dirty="0" smtClean="0"/>
              <a:t>	Le retard, le défaut de déclaration, les minorations, inexactitudes ou omissions d’un ou plusieurs éléments de la déclaration mensuelle ou trimestrielle, sont sanctionnés par une </a:t>
            </a:r>
            <a:r>
              <a:rPr lang="fr-FR" b="1" dirty="0" smtClean="0"/>
              <a:t>pénalité de retard de 20% </a:t>
            </a:r>
            <a:r>
              <a:rPr lang="fr-FR" dirty="0" smtClean="0"/>
              <a:t>(si la bonne foi de l’Avocat n’est pas remise en cause), </a:t>
            </a:r>
            <a:r>
              <a:rPr lang="fr-FR" b="1" dirty="0" smtClean="0"/>
              <a:t>de 40% </a:t>
            </a:r>
            <a:r>
              <a:rPr lang="fr-FR" dirty="0" smtClean="0"/>
              <a:t>(si l’Avocat est de mauvaise foi), et de </a:t>
            </a:r>
            <a:r>
              <a:rPr lang="fr-FR" b="1" dirty="0" smtClean="0"/>
              <a:t>80%</a:t>
            </a:r>
            <a:r>
              <a:rPr lang="fr-FR" dirty="0" smtClean="0"/>
              <a:t> (en cas de manœuvres frauduleuses, de facturation illégale de la TVA et de taxation d’office à défaut de déclaration souscrite dans les 20 jours suivant une mise en demeure)</a:t>
            </a:r>
          </a:p>
          <a:p>
            <a:pPr>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57</a:t>
            </a:fld>
            <a:endParaRPr lang="fr-FR"/>
          </a:p>
        </p:txBody>
      </p:sp>
    </p:spTree>
  </p:cSld>
  <p:clrMapOvr>
    <a:masterClrMapping/>
  </p:clrMapOvr>
  <p:transition advClick="0" advTm="2000"/>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a:bodyPr>
          <a:lstStyle/>
          <a:p>
            <a:pPr algn="just">
              <a:buNone/>
            </a:pPr>
            <a:r>
              <a:rPr lang="fr-FR" b="1" dirty="0" smtClean="0"/>
              <a:t>b7 </a:t>
            </a:r>
            <a:r>
              <a:rPr lang="fr-FR" dirty="0" smtClean="0"/>
              <a:t>- </a:t>
            </a:r>
            <a:r>
              <a:rPr lang="fr-FR" b="1" u="heavy" dirty="0" smtClean="0"/>
              <a:t>L’obligation de déclaration et de paiement périodiques des retenues sur</a:t>
            </a:r>
            <a:r>
              <a:rPr lang="fr-FR" b="1" u="sng" dirty="0" smtClean="0"/>
              <a:t> les </a:t>
            </a:r>
            <a:r>
              <a:rPr lang="fr-FR" b="1" u="heavy" dirty="0" smtClean="0"/>
              <a:t>traitements et salaires payés par le Cabinet d’Avocat</a:t>
            </a:r>
            <a:endParaRPr lang="fr-FR" dirty="0" smtClean="0"/>
          </a:p>
          <a:p>
            <a:pPr algn="just">
              <a:buNone/>
            </a:pPr>
            <a:r>
              <a:rPr lang="fr-FR" dirty="0" smtClean="0"/>
              <a:t> </a:t>
            </a:r>
          </a:p>
          <a:p>
            <a:pPr algn="just">
              <a:buNone/>
            </a:pPr>
            <a:r>
              <a:rPr lang="fr-FR" dirty="0" smtClean="0"/>
              <a:t> 	Cette périodicité varie selon les pays et les régimes d’imposition (au plus tard le 10 du mois suivant au Burkina Faso ; au plus tard le 10 du mois ou du trimestre suivant, au Bénin ; au plus tard le 15 du mois suivant, au Togo)</a:t>
            </a:r>
          </a:p>
          <a:p>
            <a:pPr algn="just">
              <a:buNone/>
            </a:pPr>
            <a:endParaRPr lang="fr-FR" dirty="0" smtClean="0"/>
          </a:p>
          <a:p>
            <a:pPr algn="just">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58</a:t>
            </a:fld>
            <a:endParaRPr lang="fr-FR"/>
          </a:p>
        </p:txBody>
      </p:sp>
    </p:spTree>
  </p:cSld>
  <p:clrMapOvr>
    <a:masterClrMapping/>
  </p:clrMapOvr>
  <p:transition advClick="0" advTm="2000"/>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20000"/>
          </a:bodyPr>
          <a:lstStyle/>
          <a:p>
            <a:pPr algn="just">
              <a:buNone/>
            </a:pPr>
            <a:r>
              <a:rPr lang="fr-FR" b="1" dirty="0" smtClean="0"/>
              <a:t>b8 </a:t>
            </a:r>
            <a:r>
              <a:rPr lang="fr-FR" dirty="0" smtClean="0"/>
              <a:t>- </a:t>
            </a:r>
            <a:r>
              <a:rPr lang="fr-FR" b="1" u="sng" dirty="0" smtClean="0"/>
              <a:t>L’obligation de déclaration et de paiement des retenues à la source opérées par le Cabinet locataire sur les revenus fonciers de son bailleur</a:t>
            </a:r>
            <a:endParaRPr lang="fr-FR" b="1" dirty="0" smtClean="0"/>
          </a:p>
          <a:p>
            <a:pPr algn="just">
              <a:buNone/>
            </a:pPr>
            <a:endParaRPr lang="fr-FR" b="1" u="sng" dirty="0" smtClean="0"/>
          </a:p>
          <a:p>
            <a:pPr algn="just">
              <a:buNone/>
            </a:pPr>
            <a:r>
              <a:rPr lang="fr-FR" dirty="0" smtClean="0"/>
              <a:t>	Dans certains pays comme la Côte d’Ivoire et le Bénin, les Cabinets d’avocats qui ont pris à bail les locaux professionnels et paient des loyers d’un certain montant, ont l’obligation de retenir une portion du loyer et de la reverser au Trésor public dans un délai précis.</a:t>
            </a:r>
            <a:r>
              <a:rPr lang="fr-FR" b="1" dirty="0" smtClean="0"/>
              <a:t> </a:t>
            </a:r>
            <a:endParaRPr lang="fr-FR" dirty="0" smtClean="0"/>
          </a:p>
          <a:p>
            <a:pPr algn="just">
              <a:buNone/>
            </a:pPr>
            <a:r>
              <a:rPr lang="fr-FR" dirty="0" smtClean="0"/>
              <a:t> </a:t>
            </a:r>
          </a:p>
          <a:p>
            <a:pPr algn="just">
              <a:buNone/>
            </a:pPr>
            <a:r>
              <a:rPr lang="fr-FR" dirty="0" smtClean="0"/>
              <a:t>	Les retenues ainsi opérées et reversées viennent en déduction des loyers dus par le Cabinet.</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59</a:t>
            </a:fld>
            <a:endParaRPr lang="fr-FR"/>
          </a:p>
        </p:txBody>
      </p:sp>
    </p:spTree>
  </p:cSld>
  <p:clrMapOvr>
    <a:masterClrMapping/>
  </p:clrMapOvr>
  <p:transition advClick="0" advTm="2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17607DD-A8FA-4E7A-A418-E96874CA0D31}" type="slidenum">
              <a:rPr lang="fr-FR" smtClean="0"/>
              <a:pPr/>
              <a:t>6</a:t>
            </a:fld>
            <a:endParaRPr lang="fr-FR"/>
          </a:p>
        </p:txBody>
      </p:sp>
      <p:sp>
        <p:nvSpPr>
          <p:cNvPr id="3" name="Rectangle 2"/>
          <p:cNvSpPr/>
          <p:nvPr/>
        </p:nvSpPr>
        <p:spPr>
          <a:xfrm>
            <a:off x="285720" y="142852"/>
            <a:ext cx="8643998" cy="6678751"/>
          </a:xfrm>
          <a:prstGeom prst="rect">
            <a:avLst/>
          </a:prstGeom>
        </p:spPr>
        <p:txBody>
          <a:bodyPr wrap="square">
            <a:spAutoFit/>
          </a:bodyPr>
          <a:lstStyle/>
          <a:p>
            <a:pPr algn="just">
              <a:buNone/>
            </a:pPr>
            <a:r>
              <a:rPr lang="fr-FR" sz="3200" b="1" dirty="0" smtClean="0"/>
              <a:t>1 – </a:t>
            </a:r>
            <a:r>
              <a:rPr lang="fr-FR" sz="3200" b="1" u="sng" dirty="0" smtClean="0"/>
              <a:t>CLARIFICATION TERMINOLOGIQUE</a:t>
            </a:r>
          </a:p>
          <a:p>
            <a:pPr algn="just">
              <a:buNone/>
            </a:pPr>
            <a:endParaRPr lang="fr-FR" dirty="0" smtClean="0"/>
          </a:p>
          <a:p>
            <a:pPr algn="just"/>
            <a:r>
              <a:rPr lang="fr-FR" dirty="0" smtClean="0"/>
              <a:t> 	Pour une bonne marche de son Cabinet, il est important que l’Avocat, dans l’exercice de sa profession, ne perde pas de vue le contenu de certaines notions comptables telles que les </a:t>
            </a:r>
            <a:r>
              <a:rPr lang="fr-FR" b="1" dirty="0" smtClean="0"/>
              <a:t>charges fixes</a:t>
            </a:r>
            <a:r>
              <a:rPr lang="fr-FR" dirty="0" smtClean="0"/>
              <a:t>, les</a:t>
            </a:r>
            <a:r>
              <a:rPr lang="fr-FR" b="1" dirty="0" smtClean="0"/>
              <a:t> charges variables</a:t>
            </a:r>
            <a:r>
              <a:rPr lang="fr-FR" dirty="0" smtClean="0"/>
              <a:t>, le </a:t>
            </a:r>
            <a:r>
              <a:rPr lang="fr-FR" b="1" dirty="0" smtClean="0"/>
              <a:t>chiffre d’affaires</a:t>
            </a:r>
            <a:r>
              <a:rPr lang="fr-FR" dirty="0" smtClean="0"/>
              <a:t>, le </a:t>
            </a:r>
            <a:r>
              <a:rPr lang="fr-FR" b="1" dirty="0" smtClean="0"/>
              <a:t>seuil de rentabilité</a:t>
            </a:r>
            <a:r>
              <a:rPr lang="fr-FR" dirty="0" smtClean="0"/>
              <a:t>, le </a:t>
            </a:r>
            <a:r>
              <a:rPr lang="fr-FR" b="1" dirty="0" smtClean="0"/>
              <a:t>patrimoine professionnel </a:t>
            </a:r>
            <a:r>
              <a:rPr lang="fr-FR" dirty="0" smtClean="0"/>
              <a:t>et le </a:t>
            </a:r>
            <a:r>
              <a:rPr lang="fr-FR" b="1" dirty="0" smtClean="0"/>
              <a:t>patrimoine privé</a:t>
            </a:r>
            <a:r>
              <a:rPr lang="fr-FR" dirty="0" smtClean="0"/>
              <a:t>,  les </a:t>
            </a:r>
            <a:r>
              <a:rPr lang="fr-FR" b="1" dirty="0" smtClean="0"/>
              <a:t>états financiers</a:t>
            </a:r>
            <a:r>
              <a:rPr lang="fr-FR" dirty="0" smtClean="0"/>
              <a:t>.</a:t>
            </a:r>
          </a:p>
          <a:p>
            <a:pPr algn="just"/>
            <a:endParaRPr lang="fr-FR" dirty="0" smtClean="0"/>
          </a:p>
          <a:p>
            <a:pPr algn="just">
              <a:buFont typeface="Wingdings" pitchFamily="2" charset="2"/>
              <a:buChar char="Ø"/>
            </a:pPr>
            <a:r>
              <a:rPr lang="fr-FR" dirty="0" smtClean="0"/>
              <a:t> Les </a:t>
            </a:r>
            <a:r>
              <a:rPr lang="fr-FR" b="1" dirty="0" smtClean="0"/>
              <a:t>charges fixes</a:t>
            </a:r>
            <a:r>
              <a:rPr lang="fr-FR" dirty="0" smtClean="0"/>
              <a:t> du Cabinet sont indépendantes du volume d’activité du Cabinet  (loyers, prime d’assurance automobile, </a:t>
            </a:r>
            <a:r>
              <a:rPr lang="fr-FR" dirty="0" err="1" smtClean="0"/>
              <a:t>etc</a:t>
            </a:r>
            <a:r>
              <a:rPr lang="fr-FR" dirty="0" smtClean="0"/>
              <a:t>). </a:t>
            </a:r>
          </a:p>
          <a:p>
            <a:pPr algn="just"/>
            <a:endParaRPr lang="fr-FR" dirty="0" smtClean="0"/>
          </a:p>
          <a:p>
            <a:pPr algn="just">
              <a:buFont typeface="Wingdings" pitchFamily="2" charset="2"/>
              <a:buChar char="Ø"/>
            </a:pPr>
            <a:r>
              <a:rPr lang="fr-FR" dirty="0" smtClean="0"/>
              <a:t> Les </a:t>
            </a:r>
            <a:r>
              <a:rPr lang="fr-FR" b="1" dirty="0" smtClean="0"/>
              <a:t>charges variables</a:t>
            </a:r>
            <a:r>
              <a:rPr lang="fr-FR" dirty="0" smtClean="0"/>
              <a:t> dépendent du volume d’activité du Cabinet (matériel de bureau, consommable informatique, …).</a:t>
            </a:r>
          </a:p>
          <a:p>
            <a:pPr algn="just"/>
            <a:endParaRPr lang="fr-FR" dirty="0" smtClean="0"/>
          </a:p>
          <a:p>
            <a:pPr algn="just">
              <a:buFont typeface="Wingdings" pitchFamily="2" charset="2"/>
              <a:buChar char="Ø"/>
            </a:pPr>
            <a:r>
              <a:rPr lang="fr-FR" dirty="0" smtClean="0"/>
              <a:t>Le </a:t>
            </a:r>
            <a:r>
              <a:rPr lang="fr-FR" b="1" dirty="0" smtClean="0"/>
              <a:t>chiffre d’affaires </a:t>
            </a:r>
            <a:r>
              <a:rPr lang="fr-FR" dirty="0" smtClean="0"/>
              <a:t>est le montant des ventes ou des recettes pour une période donnée. </a:t>
            </a:r>
          </a:p>
          <a:p>
            <a:pPr algn="just"/>
            <a:endParaRPr lang="fr-FR" dirty="0" smtClean="0"/>
          </a:p>
          <a:p>
            <a:pPr algn="just">
              <a:buFont typeface="Wingdings" pitchFamily="2" charset="2"/>
              <a:buChar char="Ø"/>
            </a:pPr>
            <a:r>
              <a:rPr lang="fr-FR" b="1" dirty="0" smtClean="0"/>
              <a:t> Le seuil de rentabilité</a:t>
            </a:r>
            <a:r>
              <a:rPr lang="fr-FR" dirty="0" smtClean="0"/>
              <a:t>, encore appelé </a:t>
            </a:r>
            <a:r>
              <a:rPr lang="fr-FR" b="1" dirty="0" smtClean="0"/>
              <a:t>chiffre d’affaires critique</a:t>
            </a:r>
            <a:r>
              <a:rPr lang="fr-FR" dirty="0" smtClean="0"/>
              <a:t>, est le chiffre d’affaires à atteindre pour couvrir l’intégralité des charges variables et pour lequel il n’y a ni perte, ni bénéfice. </a:t>
            </a:r>
          </a:p>
          <a:p>
            <a:pPr algn="just">
              <a:buFont typeface="Wingdings" pitchFamily="2" charset="2"/>
              <a:buChar char="Ø"/>
            </a:pPr>
            <a:endParaRPr lang="fr-FR" dirty="0" smtClean="0"/>
          </a:p>
          <a:p>
            <a:pPr algn="just">
              <a:buFont typeface="Wingdings" pitchFamily="2" charset="2"/>
              <a:buChar char="Ø"/>
            </a:pPr>
            <a:r>
              <a:rPr lang="fr-FR" dirty="0" smtClean="0"/>
              <a:t>La distinction entre </a:t>
            </a:r>
            <a:r>
              <a:rPr lang="fr-FR" b="1" dirty="0" smtClean="0"/>
              <a:t>patrimoine professionnel</a:t>
            </a:r>
            <a:r>
              <a:rPr lang="fr-FR" dirty="0" smtClean="0"/>
              <a:t> et </a:t>
            </a:r>
            <a:r>
              <a:rPr lang="fr-FR" b="1" dirty="0" smtClean="0"/>
              <a:t>patrimoine privé </a:t>
            </a:r>
            <a:r>
              <a:rPr lang="fr-FR" dirty="0" smtClean="0"/>
              <a:t>n’est pas inutile pour l’Avocat, surtout lorsqu’il exerce sa profession à titre individuel, ce qui lui permettra d’être à l’abri de fâcheux redressements fiscaux consécutifs à la réintégration à la base imposable de certaines charges privées comprises à tort dans les charges professionnelles. </a:t>
            </a:r>
          </a:p>
        </p:txBody>
      </p:sp>
    </p:spTree>
  </p:cSld>
  <p:clrMapOvr>
    <a:masterClrMapping/>
  </p:clrMapOvr>
  <p:transition advClick="0" advTm="200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429396"/>
          </a:xfrm>
        </p:spPr>
        <p:txBody>
          <a:bodyPr>
            <a:normAutofit fontScale="85000" lnSpcReduction="20000"/>
          </a:bodyPr>
          <a:lstStyle/>
          <a:p>
            <a:pPr algn="just">
              <a:buNone/>
            </a:pPr>
            <a:r>
              <a:rPr lang="fr-FR" b="1" dirty="0" smtClean="0"/>
              <a:t>b9 - </a:t>
            </a:r>
            <a:r>
              <a:rPr lang="fr-FR" sz="2800" b="1" u="sng" dirty="0" smtClean="0"/>
              <a:t>L’obligation de déclaration et de </a:t>
            </a:r>
            <a:r>
              <a:rPr lang="fr-FR" sz="2800" b="1" u="sng" smtClean="0"/>
              <a:t>reversement périodique de la retenue </a:t>
            </a:r>
            <a:r>
              <a:rPr lang="fr-FR" sz="2800" b="1" u="sng" dirty="0" smtClean="0"/>
              <a:t>à la source opérée sur les sommes </a:t>
            </a:r>
            <a:r>
              <a:rPr lang="fr-FR" sz="2800" b="1" u="sng" smtClean="0"/>
              <a:t>payées               </a:t>
            </a:r>
            <a:r>
              <a:rPr lang="fr-FR" sz="2800" b="1" smtClean="0"/>
              <a:t> </a:t>
            </a:r>
            <a:r>
              <a:rPr lang="fr-FR" sz="2800" b="1" u="sng" smtClean="0"/>
              <a:t>aux </a:t>
            </a:r>
            <a:r>
              <a:rPr lang="fr-FR" sz="2800" b="1" u="sng" dirty="0" smtClean="0"/>
              <a:t>prestataires domiciliés à l’étranger</a:t>
            </a:r>
          </a:p>
          <a:p>
            <a:pPr algn="just">
              <a:buNone/>
            </a:pPr>
            <a:endParaRPr lang="fr-FR" dirty="0" smtClean="0"/>
          </a:p>
          <a:p>
            <a:pPr algn="just">
              <a:buNone/>
            </a:pPr>
            <a:r>
              <a:rPr lang="fr-FR" dirty="0" smtClean="0"/>
              <a:t>	Dans certains pays comme le Bénin et le Gabon, il est institué une retenue à la source sur les sommes payées aux </a:t>
            </a:r>
            <a:r>
              <a:rPr lang="fr-FR" b="1" dirty="0" smtClean="0"/>
              <a:t>prestataires de services domiciliés à l’étranger (au Gabon, 10% ; au Niger 16% ; au Bénin 25% pour les personnes physiques et 30% pour les personnes morales non résidentes, après un abattement de 60%)</a:t>
            </a:r>
            <a:r>
              <a:rPr lang="fr-FR" dirty="0" smtClean="0"/>
              <a:t>.</a:t>
            </a:r>
          </a:p>
          <a:p>
            <a:pPr algn="just">
              <a:buNone/>
            </a:pPr>
            <a:endParaRPr lang="fr-FR" dirty="0" smtClean="0"/>
          </a:p>
          <a:p>
            <a:pPr algn="just">
              <a:buNone/>
            </a:pPr>
            <a:r>
              <a:rPr lang="fr-FR" dirty="0" smtClean="0"/>
              <a:t>	Le Cabinet bénéficiaire de la prestation de services qui n’a pas effectué ou reversé la retenue à la source perd en principe le droit de porter le montant de la prestation dans ses charges déductibles et est aussi passible d’une amende.</a:t>
            </a:r>
          </a:p>
          <a:p>
            <a:pPr algn="just">
              <a:buNone/>
            </a:pPr>
            <a:endParaRPr lang="fr-FR" dirty="0" smtClean="0"/>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60</a:t>
            </a:fld>
            <a:endParaRPr lang="fr-FR"/>
          </a:p>
        </p:txBody>
      </p:sp>
    </p:spTree>
  </p:cSld>
  <p:clrMapOvr>
    <a:masterClrMapping/>
  </p:clrMapOvr>
  <p:transition advClick="0" advTm="2000"/>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55000" lnSpcReduction="20000"/>
          </a:bodyPr>
          <a:lstStyle/>
          <a:p>
            <a:pPr algn="just">
              <a:buNone/>
            </a:pPr>
            <a:r>
              <a:rPr lang="fr-FR" b="1" dirty="0" smtClean="0"/>
              <a:t>C - </a:t>
            </a:r>
            <a:r>
              <a:rPr lang="fr-FR" b="1" u="sng" dirty="0" smtClean="0"/>
              <a:t>OBLIGATION EN CAS DE SUSPENSION, DE CESSATION D’ACTIVITE, DE CESSION OU  DE MODIFICATION DANS LA STRUCTURE DU CABINET</a:t>
            </a:r>
            <a:r>
              <a:rPr lang="fr-FR" b="1" dirty="0" smtClean="0"/>
              <a:t> </a:t>
            </a:r>
          </a:p>
          <a:p>
            <a:pPr algn="just">
              <a:buNone/>
            </a:pPr>
            <a:r>
              <a:rPr lang="fr-FR" b="1" dirty="0" smtClean="0"/>
              <a:t> </a:t>
            </a:r>
            <a:endParaRPr lang="fr-FR" dirty="0" smtClean="0"/>
          </a:p>
          <a:p>
            <a:pPr algn="just">
              <a:buNone/>
            </a:pPr>
            <a:r>
              <a:rPr lang="fr-FR" b="1" dirty="0" smtClean="0"/>
              <a:t>     </a:t>
            </a:r>
            <a:r>
              <a:rPr lang="fr-FR" dirty="0" smtClean="0"/>
              <a:t>Toute suspension, cessation de l’exercice de la profession d’Avocat, tout transfert de clientèle doivent être portés à la connaissance du Service des impôts </a:t>
            </a:r>
            <a:r>
              <a:rPr lang="fr-FR" b="1" dirty="0" smtClean="0"/>
              <a:t>dans un certain délai (3 mois avant le jour de la suspension, cessation ou cession au Bénin, 15 jours à compter de la date de cession ou de cessation au Togo)</a:t>
            </a:r>
            <a:r>
              <a:rPr lang="fr-FR" dirty="0" smtClean="0"/>
              <a:t>. Cette mesure vise à permettre à l’Administration de rentrer dans les droits qui ne sont pas encore éventuellement payés avant la mutation intervenue au niveau de la personne exerçant initialement la profession.</a:t>
            </a:r>
          </a:p>
          <a:p>
            <a:pPr algn="just">
              <a:buNone/>
            </a:pPr>
            <a:endParaRPr lang="fr-FR" dirty="0" smtClean="0"/>
          </a:p>
          <a:p>
            <a:pPr algn="just">
              <a:buNone/>
            </a:pPr>
            <a:r>
              <a:rPr lang="fr-FR" dirty="0" smtClean="0"/>
              <a:t>	Le Cabinet doit ensuite faire parvenir à l’Administration fiscale, dans un certain délai (10 jours au Burkina Faso, un mois au Bénin) sa </a:t>
            </a:r>
            <a:r>
              <a:rPr lang="fr-FR" b="1" dirty="0" smtClean="0"/>
              <a:t>déclaration  de bénéfice</a:t>
            </a:r>
            <a:r>
              <a:rPr lang="fr-FR" dirty="0" smtClean="0"/>
              <a:t>.</a:t>
            </a:r>
          </a:p>
          <a:p>
            <a:pPr algn="just">
              <a:buNone/>
            </a:pPr>
            <a:endParaRPr lang="fr-FR" dirty="0" smtClean="0"/>
          </a:p>
          <a:p>
            <a:pPr algn="just">
              <a:buNone/>
            </a:pPr>
            <a:r>
              <a:rPr lang="fr-FR" dirty="0" smtClean="0"/>
              <a:t> 	En cas de cession, le cessionnaire est solidairement responsable avec le cédant ou les ayants droit de celui-ci, des impôts dus par le cédant  jusqu’à la date de cession.</a:t>
            </a:r>
          </a:p>
          <a:p>
            <a:pPr algn="just">
              <a:buNone/>
            </a:pPr>
            <a:endParaRPr lang="fr-FR" dirty="0" smtClean="0"/>
          </a:p>
          <a:p>
            <a:pPr algn="just">
              <a:buNone/>
            </a:pPr>
            <a:endParaRPr lang="fr-FR" dirty="0" smtClean="0"/>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61</a:t>
            </a:fld>
            <a:endParaRPr lang="fr-FR"/>
          </a:p>
        </p:txBody>
      </p:sp>
    </p:spTree>
  </p:cSld>
  <p:clrMapOvr>
    <a:masterClrMapping/>
  </p:clrMapOvr>
  <p:transition advClick="0" advTm="2000"/>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643710"/>
          </a:xfrm>
        </p:spPr>
        <p:txBody>
          <a:bodyPr>
            <a:normAutofit fontScale="85000" lnSpcReduction="10000"/>
          </a:bodyPr>
          <a:lstStyle/>
          <a:p>
            <a:pPr algn="just">
              <a:buNone/>
            </a:pPr>
            <a:endParaRPr lang="fr-FR" dirty="0" smtClean="0"/>
          </a:p>
          <a:p>
            <a:pPr algn="just">
              <a:buNone/>
            </a:pPr>
            <a:r>
              <a:rPr lang="fr-FR" dirty="0" smtClean="0"/>
              <a:t>Lorsque l’Avocat ne se libère pas de sa dette dans le délai imparti, des poursuites judiciaires peuvent être engagées contre lui. Ces poursuites commencent par un commandement et finissent par la vente des immeubles et objets mobiliers de son Cabinet.</a:t>
            </a:r>
          </a:p>
          <a:p>
            <a:pPr algn="just">
              <a:buNone/>
            </a:pPr>
            <a:endParaRPr lang="fr-FR" dirty="0" smtClean="0"/>
          </a:p>
          <a:p>
            <a:pPr algn="just">
              <a:buNone/>
            </a:pPr>
            <a:r>
              <a:rPr lang="fr-FR" dirty="0" smtClean="0"/>
              <a:t>Dans certaines législations comme dans la législation béninoise, le premier degré de poursuite (c’est-à-dire le commandement) peut, sous certaines conditions, être renforcé par des </a:t>
            </a:r>
            <a:r>
              <a:rPr lang="fr-FR" b="1" u="sng" dirty="0" smtClean="0"/>
              <a:t>mesures dites d’accompagnement</a:t>
            </a:r>
            <a:r>
              <a:rPr lang="fr-FR" dirty="0" smtClean="0"/>
              <a:t>, telles que :</a:t>
            </a:r>
          </a:p>
          <a:p>
            <a:pPr algn="just">
              <a:buNone/>
            </a:pPr>
            <a:r>
              <a:rPr lang="fr-FR" dirty="0" smtClean="0"/>
              <a:t>-   la </a:t>
            </a:r>
            <a:r>
              <a:rPr lang="fr-FR" b="1" dirty="0" smtClean="0"/>
              <a:t>fermeture provisoire, voire définitive du Cabinet,</a:t>
            </a:r>
            <a:r>
              <a:rPr lang="fr-FR" dirty="0" smtClean="0"/>
              <a:t> </a:t>
            </a:r>
          </a:p>
          <a:p>
            <a:pPr algn="just">
              <a:buFontTx/>
              <a:buChar char="-"/>
            </a:pPr>
            <a:r>
              <a:rPr lang="fr-FR" dirty="0" smtClean="0"/>
              <a:t>la </a:t>
            </a:r>
            <a:r>
              <a:rPr lang="fr-FR" b="1" dirty="0" smtClean="0"/>
              <a:t>publication par voie de presse</a:t>
            </a:r>
            <a:r>
              <a:rPr lang="fr-FR" dirty="0" smtClean="0"/>
              <a:t> (presse écrite, orale et télévisée) </a:t>
            </a:r>
            <a:r>
              <a:rPr lang="fr-FR" b="1" dirty="0" smtClean="0"/>
              <a:t>de la liste des débiteurs fiscaux</a:t>
            </a:r>
            <a:r>
              <a:rPr lang="fr-FR" dirty="0" smtClean="0"/>
              <a:t> ;</a:t>
            </a:r>
          </a:p>
          <a:p>
            <a:pPr algn="just">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62</a:t>
            </a:fld>
            <a:endParaRPr lang="fr-FR"/>
          </a:p>
        </p:txBody>
      </p:sp>
    </p:spTree>
  </p:cSld>
  <p:clrMapOvr>
    <a:masterClrMapping/>
  </p:clrMapOvr>
  <p:transition advClick="0" advTm="2000"/>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357982"/>
          </a:xfrm>
        </p:spPr>
        <p:txBody>
          <a:bodyPr>
            <a:normAutofit fontScale="77500" lnSpcReduction="20000"/>
          </a:bodyPr>
          <a:lstStyle/>
          <a:p>
            <a:pPr algn="just">
              <a:buNone/>
            </a:pPr>
            <a:r>
              <a:rPr lang="fr-FR" b="1" dirty="0" smtClean="0"/>
              <a:t>Ces mesures d’accompagnement continuent malheureusement d’être appliquées dans certains pays de l’espace OHADA, en dépit de l’Avis N° 004/2001/EP émis depuis le 30 Avril 2001 par la Cour Commune de Justice et d’Arbitrage (CCJA)</a:t>
            </a:r>
            <a:r>
              <a:rPr lang="fr-FR" dirty="0" smtClean="0"/>
              <a:t> qui précise sans ambages : </a:t>
            </a:r>
            <a:r>
              <a:rPr lang="fr-FR" b="1" i="1" dirty="0" smtClean="0"/>
              <a:t>« Si les procédures fiscales mettent en œuvre des mesures conservatoires, mesures d’exécution forcées et procédure de recouvrement déterminées par l’Acte uniforme portant organisation des procédures simplifiées de recouvrement et des voies d’exécution, ces procédures fiscales doivent se conformer aux dispositions de celui-ci »</a:t>
            </a:r>
            <a:r>
              <a:rPr lang="fr-FR" dirty="0" smtClean="0"/>
              <a:t>.  </a:t>
            </a:r>
          </a:p>
          <a:p>
            <a:pPr algn="just">
              <a:buNone/>
            </a:pPr>
            <a:endParaRPr lang="fr-FR" dirty="0" smtClean="0"/>
          </a:p>
          <a:p>
            <a:pPr algn="just">
              <a:buNone/>
            </a:pPr>
            <a:r>
              <a:rPr lang="fr-FR" dirty="0" smtClean="0"/>
              <a:t>Bien entendu, l’application de sanctions fiscales (amendes, pénalités d’assiette, pénalités de recouvrement,…) exigibles en sus des droits non payés, ne fait pas disparaître la possibilité offerte à l’Administration fiscale de faire appliquer contre les Avocats récalcitrants de </a:t>
            </a:r>
            <a:r>
              <a:rPr lang="fr-FR" b="1" dirty="0" smtClean="0"/>
              <a:t>sanctions pénales</a:t>
            </a:r>
            <a:r>
              <a:rPr lang="fr-FR" dirty="0" smtClean="0"/>
              <a:t>, y compris la </a:t>
            </a:r>
            <a:r>
              <a:rPr lang="fr-FR" b="1" dirty="0" smtClean="0"/>
              <a:t>peine d’emprisonnement ferme</a:t>
            </a:r>
            <a:r>
              <a:rPr lang="fr-FR" dirty="0" smtClean="0"/>
              <a:t> et la </a:t>
            </a:r>
            <a:r>
              <a:rPr lang="fr-FR" b="1" dirty="0" smtClean="0"/>
              <a:t>contrainte par corps</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63</a:t>
            </a:fld>
            <a:endParaRPr lang="fr-FR"/>
          </a:p>
        </p:txBody>
      </p:sp>
    </p:spTree>
  </p:cSld>
  <p:clrMapOvr>
    <a:masterClrMapping/>
  </p:clrMapOvr>
  <p:transition advClick="0" advTm="2000"/>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715172"/>
          </a:xfrm>
        </p:spPr>
        <p:txBody>
          <a:bodyPr>
            <a:normAutofit fontScale="70000" lnSpcReduction="20000"/>
          </a:bodyPr>
          <a:lstStyle/>
          <a:p>
            <a:pPr algn="just" fontAlgn="base">
              <a:buNone/>
            </a:pPr>
            <a:r>
              <a:rPr lang="fr-FR" dirty="0" smtClean="0"/>
              <a:t>n définitive, « </a:t>
            </a:r>
            <a:r>
              <a:rPr lang="fr-FR" b="1" dirty="0" smtClean="0"/>
              <a:t>comptabilité</a:t>
            </a:r>
            <a:r>
              <a:rPr lang="fr-FR" dirty="0" smtClean="0"/>
              <a:t> » et « </a:t>
            </a:r>
            <a:r>
              <a:rPr lang="fr-FR" b="1" dirty="0" smtClean="0"/>
              <a:t>fiscalité</a:t>
            </a:r>
            <a:r>
              <a:rPr lang="fr-FR" dirty="0" smtClean="0"/>
              <a:t> » sont en principe deux notions intimement liées que tout Avocat doit avoir constamment à l’esprit pour éviter des conséquences fâcheuses et parfois suicidaires pour son Cabinet. « </a:t>
            </a:r>
            <a:r>
              <a:rPr lang="fr-FR" b="1" dirty="0" smtClean="0"/>
              <a:t>Comptabilité</a:t>
            </a:r>
            <a:r>
              <a:rPr lang="fr-FR" dirty="0" smtClean="0"/>
              <a:t> » et « </a:t>
            </a:r>
            <a:r>
              <a:rPr lang="fr-FR" b="1" dirty="0" smtClean="0"/>
              <a:t>fiscalité</a:t>
            </a:r>
            <a:r>
              <a:rPr lang="fr-FR" dirty="0" smtClean="0"/>
              <a:t> » sont toutes des branches du Droit et il est difficilement admissible que l’Avocat – praticien du Droit – en soit souvent victime. La comptabilité constitue le socle de la fiscalité. Nos Etats se sont  dotés de </a:t>
            </a:r>
            <a:r>
              <a:rPr lang="fr-FR" b="1" dirty="0" smtClean="0"/>
              <a:t>très puissants arsenaux fiscaux </a:t>
            </a:r>
            <a:r>
              <a:rPr lang="fr-FR" dirty="0" smtClean="0"/>
              <a:t>leur permettant de se passer, dans bien des cas, de la comptabilité et d’atteindre leur mission de couverture des charges publiques et de renflouement permanent de leurs caisses. Tout est prévu par le Fisc pour obtenir le </a:t>
            </a:r>
            <a:r>
              <a:rPr lang="fr-FR" b="1" dirty="0" smtClean="0"/>
              <a:t>paiement volontaire ou forcé</a:t>
            </a:r>
            <a:r>
              <a:rPr lang="fr-FR" dirty="0" smtClean="0"/>
              <a:t> des impôts ; tout, y compris le recours au déshonneur et à l’humiliation des débiteurs fiscaux. L’exercice par les </a:t>
            </a:r>
            <a:r>
              <a:rPr lang="fr-FR" b="1" dirty="0" smtClean="0"/>
              <a:t>Administrations fiscales</a:t>
            </a:r>
            <a:r>
              <a:rPr lang="fr-FR" dirty="0" smtClean="0"/>
              <a:t> de leurs prérogatives exorbitantes de droit commun n’est souvent pas exempt d’irrégularités. Une seule éventualité s’offre à l’honnête homme et à l’estimable citoyen qu’est l’Avocat pour se mettre à l’abri des représailles de l’Administration fiscale : le respect scrupuleux de ses obligations fiscales, même en l’absence de recettes ou de bénéfice. C’est à ce prix et à ce prix seulement qu’il pourra </a:t>
            </a:r>
            <a:r>
              <a:rPr lang="fr-FR" b="1" dirty="0" smtClean="0"/>
              <a:t>affronter efficacement</a:t>
            </a:r>
            <a:r>
              <a:rPr lang="fr-FR" dirty="0" smtClean="0"/>
              <a:t> le fisc et devenir son partenaire incontournable.</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64</a:t>
            </a:fld>
            <a:endParaRPr lang="fr-FR"/>
          </a:p>
        </p:txBody>
      </p:sp>
      <p:sp>
        <p:nvSpPr>
          <p:cNvPr id="6" name="Rectangle 5"/>
          <p:cNvSpPr/>
          <p:nvPr/>
        </p:nvSpPr>
        <p:spPr>
          <a:xfrm>
            <a:off x="121578" y="142852"/>
            <a:ext cx="522900"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E</a:t>
            </a:r>
            <a:endParaRPr lang="fr-FR"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advClick="0" advTm="2000"/>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4000" b="1" dirty="0" smtClean="0"/>
          </a:p>
          <a:p>
            <a:pPr algn="ctr">
              <a:buNone/>
            </a:pPr>
            <a:endParaRPr lang="fr-FR" sz="4000" b="1" dirty="0" smtClean="0"/>
          </a:p>
          <a:p>
            <a:pPr algn="ctr">
              <a:buNone/>
            </a:pPr>
            <a:r>
              <a:rPr lang="fr-FR" sz="4000" b="1" dirty="0" smtClean="0">
                <a:latin typeface="Bernard MT Condensed" pitchFamily="18" charset="0"/>
              </a:rPr>
              <a:t>Merci pour votre attention</a:t>
            </a:r>
            <a:endParaRPr lang="fr-FR" sz="4000" b="1" dirty="0">
              <a:latin typeface="Bernard MT Condensed" pitchFamily="18" charset="0"/>
            </a:endParaRPr>
          </a:p>
        </p:txBody>
      </p:sp>
      <p:sp>
        <p:nvSpPr>
          <p:cNvPr id="4" name="Espace réservé du numéro de diapositive 3"/>
          <p:cNvSpPr>
            <a:spLocks noGrp="1"/>
          </p:cNvSpPr>
          <p:nvPr>
            <p:ph type="sldNum" sz="quarter" idx="12"/>
          </p:nvPr>
        </p:nvSpPr>
        <p:spPr/>
        <p:txBody>
          <a:bodyPr/>
          <a:lstStyle/>
          <a:p>
            <a:endParaRPr lang="fr-FR" dirty="0"/>
          </a:p>
        </p:txBody>
      </p:sp>
    </p:spTree>
  </p:cSld>
  <p:clrMapOvr>
    <a:masterClrMapping/>
  </p:clrMapOvr>
  <p:transition advClick="0" advTm="2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17607DD-A8FA-4E7A-A418-E96874CA0D31}" type="slidenum">
              <a:rPr lang="fr-FR" smtClean="0"/>
              <a:pPr/>
              <a:t>7</a:t>
            </a:fld>
            <a:endParaRPr lang="fr-FR"/>
          </a:p>
        </p:txBody>
      </p:sp>
      <p:sp>
        <p:nvSpPr>
          <p:cNvPr id="3" name="Rectangle 2"/>
          <p:cNvSpPr/>
          <p:nvPr/>
        </p:nvSpPr>
        <p:spPr>
          <a:xfrm>
            <a:off x="214282" y="214290"/>
            <a:ext cx="8643998" cy="5632311"/>
          </a:xfrm>
          <a:prstGeom prst="rect">
            <a:avLst/>
          </a:prstGeom>
        </p:spPr>
        <p:txBody>
          <a:bodyPr wrap="square">
            <a:spAutoFit/>
          </a:bodyPr>
          <a:lstStyle/>
          <a:p>
            <a:pPr algn="just">
              <a:buFont typeface="Wingdings" pitchFamily="2" charset="2"/>
              <a:buChar char="Ø"/>
            </a:pPr>
            <a:r>
              <a:rPr lang="fr-FR" dirty="0" smtClean="0"/>
              <a:t> Les </a:t>
            </a:r>
            <a:r>
              <a:rPr lang="fr-FR" b="1" dirty="0" smtClean="0"/>
              <a:t>états financiers </a:t>
            </a:r>
            <a:r>
              <a:rPr lang="fr-FR" dirty="0" smtClean="0"/>
              <a:t>ou</a:t>
            </a:r>
            <a:r>
              <a:rPr lang="fr-FR" b="1" dirty="0" smtClean="0"/>
              <a:t> états financiers de synthèse</a:t>
            </a:r>
            <a:r>
              <a:rPr lang="fr-FR" dirty="0" smtClean="0"/>
              <a:t> regroupent les informations comptables au moins une fois par an sur une période de douze (12) mois, appelée </a:t>
            </a:r>
            <a:r>
              <a:rPr lang="fr-FR" b="1" dirty="0" smtClean="0"/>
              <a:t>exercice</a:t>
            </a:r>
            <a:r>
              <a:rPr lang="fr-FR" dirty="0" smtClean="0"/>
              <a:t> ; ils sont dénommés </a:t>
            </a:r>
            <a:r>
              <a:rPr lang="fr-FR" b="1" dirty="0" smtClean="0"/>
              <a:t>états financiers annuels</a:t>
            </a:r>
            <a:r>
              <a:rPr lang="fr-FR" dirty="0" smtClean="0"/>
              <a:t>. L’exercice coïncide généralement avec l’année civile. Mais la durée de l’exercice peut </a:t>
            </a:r>
            <a:r>
              <a:rPr lang="fr-FR" b="1" dirty="0" smtClean="0"/>
              <a:t>exceptionnellement être inférieure à douze mois pour le premier exercice</a:t>
            </a:r>
            <a:r>
              <a:rPr lang="fr-FR" dirty="0" smtClean="0"/>
              <a:t> </a:t>
            </a:r>
            <a:r>
              <a:rPr lang="fr-FR" b="1" dirty="0" smtClean="0"/>
              <a:t>débutant au cours du premier semestre de l’année civile</a:t>
            </a:r>
            <a:r>
              <a:rPr lang="fr-FR" dirty="0" smtClean="0"/>
              <a:t>. Cette durée peut aussi être </a:t>
            </a:r>
            <a:r>
              <a:rPr lang="fr-FR" b="1" dirty="0" smtClean="0"/>
              <a:t>supérieure à douze mois pour le premier exercice commencé au cours du deuxième semestre de l’année</a:t>
            </a:r>
            <a:r>
              <a:rPr lang="fr-FR" dirty="0" smtClean="0"/>
              <a:t>. En </a:t>
            </a:r>
            <a:r>
              <a:rPr lang="fr-FR" b="1" dirty="0" smtClean="0"/>
              <a:t>cas de cessation d’activité</a:t>
            </a:r>
            <a:r>
              <a:rPr lang="fr-FR" dirty="0" smtClean="0"/>
              <a:t>, pour quelque cause que ce soit, la durée des opérations de liquidation est comptée pour un seul exercice, sous réserve de l’établissement de situations annuelles provisoires.</a:t>
            </a:r>
          </a:p>
          <a:p>
            <a:pPr algn="just">
              <a:buFont typeface="Wingdings" pitchFamily="2" charset="2"/>
              <a:buChar char="Ø"/>
            </a:pPr>
            <a:endParaRPr lang="fr-FR" dirty="0" smtClean="0"/>
          </a:p>
          <a:p>
            <a:pPr algn="just"/>
            <a:r>
              <a:rPr lang="fr-FR" b="1" dirty="0" smtClean="0"/>
              <a:t>Les </a:t>
            </a:r>
            <a:r>
              <a:rPr lang="fr-FR" b="1" u="sng" dirty="0" smtClean="0"/>
              <a:t>états financiers annuels</a:t>
            </a:r>
            <a:r>
              <a:rPr lang="fr-FR" b="1" dirty="0" smtClean="0"/>
              <a:t> </a:t>
            </a:r>
            <a:r>
              <a:rPr lang="fr-FR" dirty="0" smtClean="0"/>
              <a:t>comprennent le</a:t>
            </a:r>
            <a:r>
              <a:rPr lang="fr-FR" b="1" dirty="0" smtClean="0"/>
              <a:t> Bilan, </a:t>
            </a:r>
            <a:r>
              <a:rPr lang="fr-FR" dirty="0" smtClean="0"/>
              <a:t>le</a:t>
            </a:r>
            <a:r>
              <a:rPr lang="fr-FR" b="1" dirty="0" smtClean="0"/>
              <a:t> Compte de résultat, </a:t>
            </a:r>
            <a:r>
              <a:rPr lang="fr-FR" dirty="0" smtClean="0"/>
              <a:t>le</a:t>
            </a:r>
            <a:r>
              <a:rPr lang="fr-FR" b="1" dirty="0" smtClean="0"/>
              <a:t> Tableau financier des ressources et emplois, ainsi que </a:t>
            </a:r>
            <a:r>
              <a:rPr lang="fr-FR" dirty="0" smtClean="0"/>
              <a:t>l’</a:t>
            </a:r>
            <a:r>
              <a:rPr lang="fr-FR" b="1" dirty="0" smtClean="0"/>
              <a:t>état annexé. </a:t>
            </a:r>
            <a:r>
              <a:rPr lang="fr-FR" dirty="0" smtClean="0"/>
              <a:t>Ils forment un tout indissociable et décrivent de façon régulière et sincère les événements, opérations et situations de l’exercice pour donner une image fidèle du patrimoine, de la situation financière et du résultat de l’entreprise. </a:t>
            </a:r>
          </a:p>
          <a:p>
            <a:pPr algn="just">
              <a:buNone/>
            </a:pPr>
            <a:endParaRPr lang="fr-FR" dirty="0" smtClean="0"/>
          </a:p>
          <a:p>
            <a:pPr algn="just">
              <a:buNone/>
            </a:pPr>
            <a:r>
              <a:rPr lang="fr-FR" dirty="0" smtClean="0"/>
              <a:t> 	</a:t>
            </a:r>
            <a:r>
              <a:rPr lang="fr-FR" b="1" dirty="0" smtClean="0"/>
              <a:t>Ils sont rendus obligatoires dans l’espace OHADA, en tout ou en partie, en fonction de la taille des entreprises appréciée selon leurs chiffres d’affaires </a:t>
            </a:r>
            <a:r>
              <a:rPr lang="fr-FR" dirty="0" smtClean="0"/>
              <a:t>(Cf. art.11 de l’Acte Uniforme portant organisation et harmonisation des comptabilités des entreprises)</a:t>
            </a:r>
            <a:r>
              <a:rPr lang="fr-FR" b="1" dirty="0" smtClean="0"/>
              <a:t>.</a:t>
            </a:r>
          </a:p>
          <a:p>
            <a:pPr algn="just">
              <a:buNone/>
            </a:pPr>
            <a:endParaRPr lang="fr-FR" dirty="0" smtClean="0"/>
          </a:p>
        </p:txBody>
      </p:sp>
    </p:spTree>
  </p:cSld>
  <p:clrMapOvr>
    <a:masterClrMapping/>
  </p:clrMapOvr>
  <p:transition advClick="0" advTm="2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4525963"/>
          </a:xfrm>
        </p:spPr>
        <p:txBody>
          <a:bodyPr>
            <a:normAutofit/>
          </a:bodyPr>
          <a:lstStyle/>
          <a:p>
            <a:pPr algn="just">
              <a:buNone/>
            </a:pPr>
            <a:r>
              <a:rPr lang="fr-FR" b="1" dirty="0" smtClean="0"/>
              <a:t>2 - </a:t>
            </a:r>
            <a:r>
              <a:rPr lang="fr-FR" b="1" u="sng" dirty="0" smtClean="0"/>
              <a:t>CARACTERISTIQUES DE LA COMPTABILITE DU CABINET D’AVOCAT</a:t>
            </a:r>
            <a:endParaRPr lang="fr-FR" dirty="0" smtClean="0"/>
          </a:p>
          <a:p>
            <a:pPr algn="just">
              <a:buNone/>
            </a:pPr>
            <a:endParaRPr lang="fr-FR" dirty="0" smtClean="0"/>
          </a:p>
          <a:p>
            <a:pPr algn="just">
              <a:buNone/>
            </a:pPr>
            <a:r>
              <a:rPr lang="fr-FR" dirty="0" smtClean="0"/>
              <a:t>La comptabilité du Cabinet d’Avocat présente les </a:t>
            </a:r>
            <a:r>
              <a:rPr lang="fr-FR" b="1" dirty="0" smtClean="0"/>
              <a:t>traits généraux de toute comptabilité</a:t>
            </a:r>
            <a:r>
              <a:rPr lang="fr-FR" dirty="0" smtClean="0"/>
              <a:t>. Elle se distingue toutefois des autres comptabilités par </a:t>
            </a:r>
            <a:r>
              <a:rPr lang="fr-FR" b="1" dirty="0" smtClean="0"/>
              <a:t>un trait spécifique</a:t>
            </a:r>
            <a:r>
              <a:rPr lang="fr-FR" dirty="0" smtClean="0"/>
              <a:t>.</a:t>
            </a:r>
          </a:p>
          <a:p>
            <a:pPr>
              <a:buNone/>
            </a:pP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8</a:t>
            </a:fld>
            <a:endParaRPr lang="fr-FR"/>
          </a:p>
        </p:txBody>
      </p:sp>
    </p:spTree>
  </p:cSld>
  <p:clrMapOvr>
    <a:masterClrMapping/>
  </p:clrMapOvr>
  <p:transition advClick="0" advTm="2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500858"/>
          </a:xfrm>
        </p:spPr>
        <p:txBody>
          <a:bodyPr>
            <a:normAutofit fontScale="55000" lnSpcReduction="20000"/>
          </a:bodyPr>
          <a:lstStyle/>
          <a:p>
            <a:pPr algn="just">
              <a:buNone/>
            </a:pPr>
            <a:r>
              <a:rPr lang="fr-FR" b="1" dirty="0" smtClean="0"/>
              <a:t>2 a) </a:t>
            </a:r>
            <a:r>
              <a:rPr lang="fr-FR" b="1" u="sng" dirty="0" smtClean="0"/>
              <a:t>Traits généraux</a:t>
            </a:r>
            <a:r>
              <a:rPr lang="fr-FR" b="1" dirty="0" smtClean="0"/>
              <a:t> </a:t>
            </a:r>
          </a:p>
          <a:p>
            <a:pPr algn="just">
              <a:buNone/>
            </a:pPr>
            <a:r>
              <a:rPr lang="fr-FR" b="1" dirty="0" smtClean="0"/>
              <a:t> </a:t>
            </a:r>
            <a:endParaRPr lang="fr-FR" dirty="0" smtClean="0"/>
          </a:p>
          <a:p>
            <a:pPr algn="just">
              <a:buNone/>
            </a:pPr>
            <a:r>
              <a:rPr lang="fr-FR" sz="3600" dirty="0" smtClean="0"/>
              <a:t>A l’instar de toute comptabilité, celle du Cabinet d’Avocat doit être </a:t>
            </a:r>
            <a:r>
              <a:rPr lang="fr-FR" sz="3600" b="1" u="sng" dirty="0" smtClean="0"/>
              <a:t>régulière</a:t>
            </a:r>
            <a:r>
              <a:rPr lang="fr-FR" sz="3600" dirty="0" smtClean="0"/>
              <a:t>. </a:t>
            </a:r>
          </a:p>
          <a:p>
            <a:pPr algn="just">
              <a:buNone/>
            </a:pPr>
            <a:r>
              <a:rPr lang="fr-FR" sz="3600" b="1" dirty="0" smtClean="0"/>
              <a:t>La régularité de la comptabilité suppose</a:t>
            </a:r>
            <a:r>
              <a:rPr lang="fr-FR" sz="3600" dirty="0" smtClean="0"/>
              <a:t> :</a:t>
            </a:r>
          </a:p>
          <a:p>
            <a:pPr algn="just">
              <a:buNone/>
            </a:pPr>
            <a:endParaRPr lang="fr-FR" sz="3600" dirty="0" smtClean="0"/>
          </a:p>
          <a:p>
            <a:pPr lvl="0" algn="just">
              <a:buFont typeface="Wingdings" pitchFamily="2" charset="2"/>
              <a:buChar char="Ø"/>
            </a:pPr>
            <a:r>
              <a:rPr lang="fr-FR" sz="3600" b="1" dirty="0" smtClean="0"/>
              <a:t>la tenue de la comptabilité dans la langue officielle et dans l’unité monétaire légale du pays</a:t>
            </a:r>
            <a:r>
              <a:rPr lang="fr-FR" sz="3600" dirty="0" smtClean="0"/>
              <a:t> ;</a:t>
            </a:r>
          </a:p>
          <a:p>
            <a:pPr lvl="0" algn="just">
              <a:buNone/>
            </a:pPr>
            <a:endParaRPr lang="fr-FR" sz="3600" dirty="0" smtClean="0"/>
          </a:p>
          <a:p>
            <a:pPr lvl="0" algn="just">
              <a:buFont typeface="Wingdings" pitchFamily="2" charset="2"/>
              <a:buChar char="Ø"/>
            </a:pPr>
            <a:r>
              <a:rPr lang="fr-FR" sz="3600" dirty="0" smtClean="0"/>
              <a:t>l’emploi de la </a:t>
            </a:r>
            <a:r>
              <a:rPr lang="fr-FR" sz="3600" b="1" dirty="0" smtClean="0"/>
              <a:t>technique de la partie double</a:t>
            </a:r>
            <a:r>
              <a:rPr lang="fr-FR" sz="3600" dirty="0" smtClean="0"/>
              <a:t>, qui se traduit par une écriture affectant au moins deux comptes, l’un étant débité et l’autre crédité ; lorsqu’une opération est enregistrée, le total des sommes inscrites au débit de comptes doit être égal au total des sommes inscrites au crédit d’autres comptes ;</a:t>
            </a:r>
          </a:p>
          <a:p>
            <a:pPr lvl="0" algn="just">
              <a:buFontTx/>
              <a:buChar char="-"/>
            </a:pPr>
            <a:endParaRPr lang="fr-FR" sz="3600" dirty="0" smtClean="0"/>
          </a:p>
          <a:p>
            <a:pPr lvl="0" algn="just">
              <a:buFont typeface="Wingdings" pitchFamily="2" charset="2"/>
              <a:buChar char="Ø"/>
            </a:pPr>
            <a:r>
              <a:rPr lang="fr-FR" sz="3600" dirty="0" smtClean="0"/>
              <a:t>le  respect de l’</a:t>
            </a:r>
            <a:r>
              <a:rPr lang="fr-FR" sz="3600" b="1" dirty="0" smtClean="0"/>
              <a:t>enregistrement chronologique des opérations</a:t>
            </a:r>
            <a:r>
              <a:rPr lang="fr-FR" sz="3600" dirty="0" smtClean="0"/>
              <a:t> ; les mouvements affectant le patrimoine du Cabinet sont enregistrés en comptabilité, opération par opération, </a:t>
            </a:r>
            <a:r>
              <a:rPr lang="fr-FR" sz="3600" b="1" dirty="0" smtClean="0"/>
              <a:t>dans l’ordre de leur date de valeur comptable</a:t>
            </a:r>
            <a:r>
              <a:rPr lang="fr-FR" sz="3600" dirty="0" smtClean="0"/>
              <a:t> ; </a:t>
            </a:r>
            <a:r>
              <a:rPr lang="fr-FR" sz="3600" b="1" dirty="0" smtClean="0"/>
              <a:t>cette date est celle de l’émission par le Cabinet de la pièce justificative de l’opération, ou celle de la réception des pièces d’origine externe</a:t>
            </a:r>
            <a:r>
              <a:rPr lang="fr-FR" sz="3600" dirty="0" smtClean="0"/>
              <a:t> ; les opérations de même nature réalisées en un même lieu et au cours d’une même journée peuvent être récapitulées sur une pièce justificative commune. </a:t>
            </a:r>
            <a:endParaRPr lang="fr-FR" dirty="0"/>
          </a:p>
        </p:txBody>
      </p:sp>
      <p:sp>
        <p:nvSpPr>
          <p:cNvPr id="4" name="Espace réservé du numéro de diapositive 3"/>
          <p:cNvSpPr>
            <a:spLocks noGrp="1"/>
          </p:cNvSpPr>
          <p:nvPr>
            <p:ph type="sldNum" sz="quarter" idx="12"/>
          </p:nvPr>
        </p:nvSpPr>
        <p:spPr/>
        <p:txBody>
          <a:bodyPr/>
          <a:lstStyle/>
          <a:p>
            <a:fld id="{617607DD-A8FA-4E7A-A418-E96874CA0D31}" type="slidenum">
              <a:rPr lang="fr-FR" smtClean="0"/>
              <a:pPr/>
              <a:t>9</a:t>
            </a:fld>
            <a:endParaRPr lang="fr-FR"/>
          </a:p>
        </p:txBody>
      </p:sp>
    </p:spTree>
  </p:cSld>
  <p:clrMapOvr>
    <a:masterClrMapping/>
  </p:clrMapOvr>
  <p:transition advClick="0" advTm="2000"/>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TotalTime>
  <Words>3138</Words>
  <Application>Microsoft Office PowerPoint</Application>
  <PresentationFormat>Affichage à l'écran (4:3)</PresentationFormat>
  <Paragraphs>487</Paragraphs>
  <Slides>65</Slides>
  <Notes>1</Notes>
  <HiddenSlides>0</HiddenSlides>
  <MMClips>0</MMClips>
  <ScaleCrop>false</ScaleCrop>
  <HeadingPairs>
    <vt:vector size="4" baseType="variant">
      <vt:variant>
        <vt:lpstr>Thème</vt:lpstr>
      </vt:variant>
      <vt:variant>
        <vt:i4>1</vt:i4>
      </vt:variant>
      <vt:variant>
        <vt:lpstr>Titres des diapositives</vt:lpstr>
      </vt:variant>
      <vt:variant>
        <vt:i4>65</vt:i4>
      </vt:variant>
    </vt:vector>
  </HeadingPairs>
  <TitlesOfParts>
    <vt:vector size="6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Cabinet TOHOUNGBA</dc:creator>
  <cp:lastModifiedBy>CIFAF</cp:lastModifiedBy>
  <cp:revision>99</cp:revision>
  <dcterms:created xsi:type="dcterms:W3CDTF">2015-09-06T13:48:32Z</dcterms:created>
  <dcterms:modified xsi:type="dcterms:W3CDTF">2015-09-09T11:14:48Z</dcterms:modified>
</cp:coreProperties>
</file>