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69" r:id="rId5"/>
    <p:sldId id="270" r:id="rId6"/>
    <p:sldId id="276" r:id="rId7"/>
    <p:sldId id="260" r:id="rId8"/>
    <p:sldId id="261" r:id="rId9"/>
    <p:sldId id="262" r:id="rId10"/>
    <p:sldId id="263" r:id="rId11"/>
    <p:sldId id="264" r:id="rId12"/>
    <p:sldId id="265" r:id="rId13"/>
    <p:sldId id="272" r:id="rId14"/>
    <p:sldId id="271" r:id="rId15"/>
    <p:sldId id="273" r:id="rId16"/>
    <p:sldId id="275" r:id="rId17"/>
    <p:sldId id="266" r:id="rId18"/>
    <p:sldId id="278" r:id="rId19"/>
    <p:sldId id="279" r:id="rId20"/>
    <p:sldId id="277" r:id="rId21"/>
    <p:sldId id="267" r:id="rId22"/>
    <p:sldId id="268" r:id="rId2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51" autoAdjust="0"/>
    <p:restoredTop sz="94660"/>
  </p:normalViewPr>
  <p:slideViewPr>
    <p:cSldViewPr>
      <p:cViewPr varScale="1">
        <p:scale>
          <a:sx n="65" d="100"/>
          <a:sy n="65" d="100"/>
        </p:scale>
        <p:origin x="-72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CB1C6604-5B6B-47E4-B4E8-3AA9061CEBFE}" type="datetimeFigureOut">
              <a:rPr lang="fr-FR" smtClean="0"/>
              <a:t>23/09/2015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D07B3D8-9D8F-44FB-8341-F47E318ADF92}" type="slidenum">
              <a:rPr lang="fr-FR" smtClean="0"/>
              <a:t>‹N°›</a:t>
            </a:fld>
            <a:endParaRPr lang="fr-FR"/>
          </a:p>
        </p:txBody>
      </p:sp>
    </p:spTree>
    <p:extLst>
      <p:ext uri="{BB962C8B-B14F-4D97-AF65-F5344CB8AC3E}">
        <p14:creationId xmlns:p14="http://schemas.microsoft.com/office/powerpoint/2010/main" val="23646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B1C6604-5B6B-47E4-B4E8-3AA9061CEBFE}" type="datetimeFigureOut">
              <a:rPr lang="fr-FR" smtClean="0"/>
              <a:t>23/09/2015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D07B3D8-9D8F-44FB-8341-F47E318ADF92}" type="slidenum">
              <a:rPr lang="fr-FR" smtClean="0"/>
              <a:t>‹N°›</a:t>
            </a:fld>
            <a:endParaRPr lang="fr-FR"/>
          </a:p>
        </p:txBody>
      </p:sp>
    </p:spTree>
    <p:extLst>
      <p:ext uri="{BB962C8B-B14F-4D97-AF65-F5344CB8AC3E}">
        <p14:creationId xmlns:p14="http://schemas.microsoft.com/office/powerpoint/2010/main" val="30597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B1C6604-5B6B-47E4-B4E8-3AA9061CEBFE}" type="datetimeFigureOut">
              <a:rPr lang="fr-FR" smtClean="0"/>
              <a:t>23/09/2015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D07B3D8-9D8F-44FB-8341-F47E318ADF92}" type="slidenum">
              <a:rPr lang="fr-FR" smtClean="0"/>
              <a:t>‹N°›</a:t>
            </a:fld>
            <a:endParaRPr lang="fr-FR"/>
          </a:p>
        </p:txBody>
      </p:sp>
    </p:spTree>
    <p:extLst>
      <p:ext uri="{BB962C8B-B14F-4D97-AF65-F5344CB8AC3E}">
        <p14:creationId xmlns:p14="http://schemas.microsoft.com/office/powerpoint/2010/main" val="2276755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B1C6604-5B6B-47E4-B4E8-3AA9061CEBFE}" type="datetimeFigureOut">
              <a:rPr lang="fr-FR" smtClean="0"/>
              <a:t>23/09/2015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D07B3D8-9D8F-44FB-8341-F47E318ADF92}" type="slidenum">
              <a:rPr lang="fr-FR" smtClean="0"/>
              <a:t>‹N°›</a:t>
            </a:fld>
            <a:endParaRPr lang="fr-FR"/>
          </a:p>
        </p:txBody>
      </p:sp>
    </p:spTree>
    <p:extLst>
      <p:ext uri="{BB962C8B-B14F-4D97-AF65-F5344CB8AC3E}">
        <p14:creationId xmlns:p14="http://schemas.microsoft.com/office/powerpoint/2010/main" val="3163887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CB1C6604-5B6B-47E4-B4E8-3AA9061CEBFE}" type="datetimeFigureOut">
              <a:rPr lang="fr-FR" smtClean="0"/>
              <a:t>23/09/2015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D07B3D8-9D8F-44FB-8341-F47E318ADF92}" type="slidenum">
              <a:rPr lang="fr-FR" smtClean="0"/>
              <a:t>‹N°›</a:t>
            </a:fld>
            <a:endParaRPr lang="fr-FR"/>
          </a:p>
        </p:txBody>
      </p:sp>
    </p:spTree>
    <p:extLst>
      <p:ext uri="{BB962C8B-B14F-4D97-AF65-F5344CB8AC3E}">
        <p14:creationId xmlns:p14="http://schemas.microsoft.com/office/powerpoint/2010/main" val="910265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B1C6604-5B6B-47E4-B4E8-3AA9061CEBFE}" type="datetimeFigureOut">
              <a:rPr lang="fr-FR" smtClean="0"/>
              <a:t>23/09/2015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D07B3D8-9D8F-44FB-8341-F47E318ADF92}" type="slidenum">
              <a:rPr lang="fr-FR" smtClean="0"/>
              <a:t>‹N°›</a:t>
            </a:fld>
            <a:endParaRPr lang="fr-FR"/>
          </a:p>
        </p:txBody>
      </p:sp>
    </p:spTree>
    <p:extLst>
      <p:ext uri="{BB962C8B-B14F-4D97-AF65-F5344CB8AC3E}">
        <p14:creationId xmlns:p14="http://schemas.microsoft.com/office/powerpoint/2010/main" val="3129870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B1C6604-5B6B-47E4-B4E8-3AA9061CEBFE}" type="datetimeFigureOut">
              <a:rPr lang="fr-FR" smtClean="0"/>
              <a:t>23/09/2015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D07B3D8-9D8F-44FB-8341-F47E318ADF92}" type="slidenum">
              <a:rPr lang="fr-FR" smtClean="0"/>
              <a:t>‹N°›</a:t>
            </a:fld>
            <a:endParaRPr lang="fr-FR"/>
          </a:p>
        </p:txBody>
      </p:sp>
    </p:spTree>
    <p:extLst>
      <p:ext uri="{BB962C8B-B14F-4D97-AF65-F5344CB8AC3E}">
        <p14:creationId xmlns:p14="http://schemas.microsoft.com/office/powerpoint/2010/main" val="2487377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CB1C6604-5B6B-47E4-B4E8-3AA9061CEBFE}" type="datetimeFigureOut">
              <a:rPr lang="fr-FR" smtClean="0"/>
              <a:t>23/09/2015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D07B3D8-9D8F-44FB-8341-F47E318ADF92}" type="slidenum">
              <a:rPr lang="fr-FR" smtClean="0"/>
              <a:t>‹N°›</a:t>
            </a:fld>
            <a:endParaRPr lang="fr-FR"/>
          </a:p>
        </p:txBody>
      </p:sp>
    </p:spTree>
    <p:extLst>
      <p:ext uri="{BB962C8B-B14F-4D97-AF65-F5344CB8AC3E}">
        <p14:creationId xmlns:p14="http://schemas.microsoft.com/office/powerpoint/2010/main" val="1484420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B1C6604-5B6B-47E4-B4E8-3AA9061CEBFE}" type="datetimeFigureOut">
              <a:rPr lang="fr-FR" smtClean="0"/>
              <a:t>23/09/2015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D07B3D8-9D8F-44FB-8341-F47E318ADF92}" type="slidenum">
              <a:rPr lang="fr-FR" smtClean="0"/>
              <a:t>‹N°›</a:t>
            </a:fld>
            <a:endParaRPr lang="fr-FR"/>
          </a:p>
        </p:txBody>
      </p:sp>
    </p:spTree>
    <p:extLst>
      <p:ext uri="{BB962C8B-B14F-4D97-AF65-F5344CB8AC3E}">
        <p14:creationId xmlns:p14="http://schemas.microsoft.com/office/powerpoint/2010/main" val="217738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B1C6604-5B6B-47E4-B4E8-3AA9061CEBFE}" type="datetimeFigureOut">
              <a:rPr lang="fr-FR" smtClean="0"/>
              <a:t>23/09/2015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D07B3D8-9D8F-44FB-8341-F47E318ADF92}" type="slidenum">
              <a:rPr lang="fr-FR" smtClean="0"/>
              <a:t>‹N°›</a:t>
            </a:fld>
            <a:endParaRPr lang="fr-FR"/>
          </a:p>
        </p:txBody>
      </p:sp>
    </p:spTree>
    <p:extLst>
      <p:ext uri="{BB962C8B-B14F-4D97-AF65-F5344CB8AC3E}">
        <p14:creationId xmlns:p14="http://schemas.microsoft.com/office/powerpoint/2010/main" val="4178554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B1C6604-5B6B-47E4-B4E8-3AA9061CEBFE}" type="datetimeFigureOut">
              <a:rPr lang="fr-FR" smtClean="0"/>
              <a:t>23/09/2015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D07B3D8-9D8F-44FB-8341-F47E318ADF92}" type="slidenum">
              <a:rPr lang="fr-FR" smtClean="0"/>
              <a:t>‹N°›</a:t>
            </a:fld>
            <a:endParaRPr lang="fr-FR"/>
          </a:p>
        </p:txBody>
      </p:sp>
    </p:spTree>
    <p:extLst>
      <p:ext uri="{BB962C8B-B14F-4D97-AF65-F5344CB8AC3E}">
        <p14:creationId xmlns:p14="http://schemas.microsoft.com/office/powerpoint/2010/main" val="3650489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1C6604-5B6B-47E4-B4E8-3AA9061CEBFE}" type="datetimeFigureOut">
              <a:rPr lang="fr-FR" smtClean="0"/>
              <a:t>23/09/2015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07B3D8-9D8F-44FB-8341-F47E318ADF92}" type="slidenum">
              <a:rPr lang="fr-FR" smtClean="0"/>
              <a:t>‹N°›</a:t>
            </a:fld>
            <a:endParaRPr lang="fr-FR"/>
          </a:p>
        </p:txBody>
      </p:sp>
    </p:spTree>
    <p:extLst>
      <p:ext uri="{BB962C8B-B14F-4D97-AF65-F5344CB8AC3E}">
        <p14:creationId xmlns:p14="http://schemas.microsoft.com/office/powerpoint/2010/main" val="2226049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mailto:info@vbconsult.com"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764704"/>
            <a:ext cx="7846640" cy="2376264"/>
          </a:xfrm>
        </p:spPr>
        <p:txBody>
          <a:bodyPr>
            <a:normAutofit/>
          </a:bodyPr>
          <a:lstStyle/>
          <a:p>
            <a:r>
              <a:rPr lang="fr-FR" dirty="0" smtClean="0"/>
              <a:t>ORGANISATION ENTREPRENEURIALE DU CABINET D’ AVOCATS</a:t>
            </a:r>
            <a:endParaRPr lang="fr-FR" dirty="0"/>
          </a:p>
        </p:txBody>
      </p:sp>
      <p:sp>
        <p:nvSpPr>
          <p:cNvPr id="3" name="Sous-titre 2"/>
          <p:cNvSpPr>
            <a:spLocks noGrp="1"/>
          </p:cNvSpPr>
          <p:nvPr>
            <p:ph type="subTitle" idx="1"/>
          </p:nvPr>
        </p:nvSpPr>
        <p:spPr>
          <a:xfrm>
            <a:off x="1115616" y="4149080"/>
            <a:ext cx="6656784" cy="2232248"/>
          </a:xfrm>
        </p:spPr>
        <p:txBody>
          <a:bodyPr>
            <a:normAutofit fontScale="25000" lnSpcReduction="20000"/>
          </a:bodyPr>
          <a:lstStyle/>
          <a:p>
            <a:endParaRPr lang="fr-FR" dirty="0" smtClean="0"/>
          </a:p>
          <a:p>
            <a:endParaRPr lang="fr-FR" dirty="0" smtClean="0"/>
          </a:p>
          <a:p>
            <a:endParaRPr lang="fr-FR" dirty="0" smtClean="0"/>
          </a:p>
          <a:p>
            <a:pPr algn="l"/>
            <a:r>
              <a:rPr lang="fr-FR" sz="6400" dirty="0" smtClean="0">
                <a:solidFill>
                  <a:schemeClr val="tx2"/>
                </a:solidFill>
              </a:rPr>
              <a:t>Pascale ROUVILLE </a:t>
            </a:r>
          </a:p>
          <a:p>
            <a:pPr algn="l"/>
            <a:r>
              <a:rPr lang="fr-FR" sz="6400" dirty="0" err="1" smtClean="0">
                <a:solidFill>
                  <a:schemeClr val="tx2"/>
                </a:solidFill>
              </a:rPr>
              <a:t>Selarl</a:t>
            </a:r>
            <a:r>
              <a:rPr lang="fr-FR" sz="6400" dirty="0" smtClean="0">
                <a:solidFill>
                  <a:schemeClr val="tx2"/>
                </a:solidFill>
              </a:rPr>
              <a:t> EPONA-CONSEIL</a:t>
            </a:r>
          </a:p>
          <a:p>
            <a:pPr algn="l"/>
            <a:r>
              <a:rPr lang="fr-FR" sz="6400" dirty="0" smtClean="0">
                <a:solidFill>
                  <a:schemeClr val="tx2"/>
                </a:solidFill>
              </a:rPr>
              <a:t>Avocat au Barreau de Rouen</a:t>
            </a:r>
          </a:p>
          <a:p>
            <a:pPr algn="l"/>
            <a:endParaRPr lang="fr-FR" sz="6400" dirty="0" smtClean="0">
              <a:solidFill>
                <a:schemeClr val="tx2"/>
              </a:solidFill>
            </a:endParaRPr>
          </a:p>
          <a:p>
            <a:pPr algn="l"/>
            <a:r>
              <a:rPr lang="fr-FR" sz="6400" dirty="0" smtClean="0">
                <a:solidFill>
                  <a:schemeClr val="tx2"/>
                </a:solidFill>
              </a:rPr>
              <a:t>Patrick Chabert</a:t>
            </a:r>
          </a:p>
          <a:p>
            <a:pPr algn="l"/>
            <a:r>
              <a:rPr lang="fr-FR" sz="6400" dirty="0" smtClean="0">
                <a:solidFill>
                  <a:schemeClr val="tx2"/>
                </a:solidFill>
              </a:rPr>
              <a:t>Ancien Bâtonnier de Rouen</a:t>
            </a:r>
          </a:p>
          <a:p>
            <a:pPr algn="l"/>
            <a:r>
              <a:rPr lang="fr-FR" sz="6400" dirty="0" smtClean="0">
                <a:solidFill>
                  <a:schemeClr val="tx2"/>
                </a:solidFill>
              </a:rPr>
              <a:t>Expert au Conseil National des Barreaux</a:t>
            </a:r>
            <a:endParaRPr lang="fr-FR" sz="6400" dirty="0">
              <a:solidFill>
                <a:schemeClr val="tx2"/>
              </a:solidFill>
            </a:endParaRPr>
          </a:p>
        </p:txBody>
      </p:sp>
    </p:spTree>
    <p:extLst>
      <p:ext uri="{BB962C8B-B14F-4D97-AF65-F5344CB8AC3E}">
        <p14:creationId xmlns:p14="http://schemas.microsoft.com/office/powerpoint/2010/main" val="33911916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t>POUR QUELLE STRATEGIE?</a:t>
            </a:r>
            <a:endParaRPr lang="fr-FR" sz="3200" dirty="0"/>
          </a:p>
        </p:txBody>
      </p:sp>
      <p:sp>
        <p:nvSpPr>
          <p:cNvPr id="3" name="Espace réservé du contenu 2"/>
          <p:cNvSpPr>
            <a:spLocks noGrp="1"/>
          </p:cNvSpPr>
          <p:nvPr>
            <p:ph idx="1"/>
          </p:nvPr>
        </p:nvSpPr>
        <p:spPr/>
        <p:txBody>
          <a:bodyPr/>
          <a:lstStyle/>
          <a:p>
            <a:endParaRPr lang="fr-FR" sz="2400" dirty="0" smtClean="0"/>
          </a:p>
          <a:p>
            <a:r>
              <a:rPr lang="fr-FR" sz="1800" dirty="0" smtClean="0"/>
              <a:t>Les dangers d’un défaut de vision stratégique : ex de l’avocate qui au début de sa carrière travaillait avec des chefs d’entreprises pour l’ensemble de leurs besoins et qui, au fur et à mesure de cessions de ces structures dans des grands groupes, s’est trouvée cantonnée avec une dizaine de collaborateurs en droit social au sein de son cabinet. Son seul contact était désormais celui des directeurs juridiques avec des problématiques très techniques (en fait, elle s’ennuyait …).</a:t>
            </a:r>
            <a:endParaRPr lang="fr-FR" sz="1800" dirty="0"/>
          </a:p>
          <a:p>
            <a:endParaRPr lang="fr-FR" sz="1800" dirty="0" smtClean="0"/>
          </a:p>
          <a:p>
            <a:r>
              <a:rPr lang="fr-FR" sz="1800" dirty="0" smtClean="0"/>
              <a:t>La nécessité d’une appréciation à moyen et long terme en termes de direction (on fixe le but) et non de gestion (c’est vérifier qu’on tient bien le cap)</a:t>
            </a:r>
          </a:p>
          <a:p>
            <a:endParaRPr lang="fr-FR" sz="1800" dirty="0" smtClean="0"/>
          </a:p>
          <a:p>
            <a:r>
              <a:rPr lang="fr-FR" sz="1800" dirty="0" smtClean="0"/>
              <a:t>Détermination de la force motrice (c’est ce qui propulse une organisation, ce qui lui donne son âme). Ex : produit /service, client / utilisateur, capacité de production, …</a:t>
            </a:r>
          </a:p>
          <a:p>
            <a:endParaRPr lang="fr-FR" dirty="0" smtClean="0"/>
          </a:p>
          <a:p>
            <a:endParaRPr lang="fr-FR" dirty="0"/>
          </a:p>
        </p:txBody>
      </p:sp>
    </p:spTree>
    <p:extLst>
      <p:ext uri="{BB962C8B-B14F-4D97-AF65-F5344CB8AC3E}">
        <p14:creationId xmlns:p14="http://schemas.microsoft.com/office/powerpoint/2010/main" val="41776770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t>L’ ORGANISATION EFFICIENTE</a:t>
            </a:r>
            <a:endParaRPr lang="fr-FR" sz="3200" dirty="0"/>
          </a:p>
        </p:txBody>
      </p:sp>
      <p:sp>
        <p:nvSpPr>
          <p:cNvPr id="3" name="Espace réservé du contenu 2"/>
          <p:cNvSpPr>
            <a:spLocks noGrp="1"/>
          </p:cNvSpPr>
          <p:nvPr>
            <p:ph idx="1"/>
          </p:nvPr>
        </p:nvSpPr>
        <p:spPr/>
        <p:txBody>
          <a:bodyPr/>
          <a:lstStyle/>
          <a:p>
            <a:r>
              <a:rPr lang="fr-FR" sz="2400" dirty="0" smtClean="0"/>
              <a:t>Mise en place d’un plan d’action</a:t>
            </a:r>
          </a:p>
          <a:p>
            <a:endParaRPr lang="fr-FR" sz="2400" dirty="0" smtClean="0"/>
          </a:p>
          <a:p>
            <a:pPr lvl="1"/>
            <a:r>
              <a:rPr lang="fr-FR" sz="2000" dirty="0" smtClean="0"/>
              <a:t>Exemple</a:t>
            </a:r>
            <a:r>
              <a:rPr lang="fr-FR" sz="1800" dirty="0" smtClean="0"/>
              <a:t> : 	détermination d’objectifs annuels : </a:t>
            </a:r>
          </a:p>
          <a:p>
            <a:pPr lvl="3"/>
            <a:r>
              <a:rPr lang="fr-FR" sz="1600" dirty="0" smtClean="0"/>
              <a:t>en termes de chiffre d’affaires, </a:t>
            </a:r>
          </a:p>
          <a:p>
            <a:pPr lvl="3"/>
            <a:r>
              <a:rPr lang="fr-FR" sz="1600" dirty="0" smtClean="0"/>
              <a:t>En termes de développement de clientèle </a:t>
            </a:r>
          </a:p>
          <a:p>
            <a:pPr lvl="3"/>
            <a:r>
              <a:rPr lang="fr-FR" sz="1600" dirty="0" smtClean="0"/>
              <a:t>En termes de ressources (secrétariat, collaborateurs, …)</a:t>
            </a:r>
          </a:p>
          <a:p>
            <a:pPr lvl="3"/>
            <a:r>
              <a:rPr lang="fr-FR" sz="1600" dirty="0" smtClean="0"/>
              <a:t>En termes de spécialisation sur un secteur, une niche, un type de clientèle, …</a:t>
            </a:r>
          </a:p>
          <a:p>
            <a:pPr lvl="3"/>
            <a:r>
              <a:rPr lang="fr-FR" sz="1600" dirty="0" smtClean="0"/>
              <a:t>En termes de notoriété (interventions dans des formations, colloques, rédaction d’articles juridiques, …</a:t>
            </a:r>
          </a:p>
          <a:p>
            <a:endParaRPr lang="fr-FR" sz="1800" dirty="0" smtClean="0"/>
          </a:p>
          <a:p>
            <a:pPr lvl="1"/>
            <a:r>
              <a:rPr lang="fr-FR" sz="1800" dirty="0" smtClean="0"/>
              <a:t>Mise en place d’actions pour y parvenir : un des points d’action essentiels consistent à se pencher tout d’abord sur le chiffre d’affaires et donc sur la facturation.</a:t>
            </a:r>
          </a:p>
          <a:p>
            <a:endParaRPr lang="fr-FR" dirty="0"/>
          </a:p>
        </p:txBody>
      </p:sp>
    </p:spTree>
    <p:extLst>
      <p:ext uri="{BB962C8B-B14F-4D97-AF65-F5344CB8AC3E}">
        <p14:creationId xmlns:p14="http://schemas.microsoft.com/office/powerpoint/2010/main" val="19294562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t>LA FACTURATION</a:t>
            </a:r>
            <a:endParaRPr lang="fr-FR" sz="3200" dirty="0"/>
          </a:p>
        </p:txBody>
      </p:sp>
      <p:sp>
        <p:nvSpPr>
          <p:cNvPr id="3" name="Espace réservé du contenu 2"/>
          <p:cNvSpPr>
            <a:spLocks noGrp="1"/>
          </p:cNvSpPr>
          <p:nvPr>
            <p:ph idx="1"/>
          </p:nvPr>
        </p:nvSpPr>
        <p:spPr/>
        <p:txBody>
          <a:bodyPr>
            <a:normAutofit/>
          </a:bodyPr>
          <a:lstStyle/>
          <a:p>
            <a:r>
              <a:rPr lang="fr-FR" sz="1600" b="1" dirty="0" smtClean="0"/>
              <a:t>Détermination du taux horaire et point d’équilibre </a:t>
            </a:r>
            <a:r>
              <a:rPr lang="fr-FR" sz="1600" dirty="0" smtClean="0"/>
              <a:t>:</a:t>
            </a:r>
          </a:p>
          <a:p>
            <a:endParaRPr lang="fr-FR" sz="1600" dirty="0"/>
          </a:p>
          <a:p>
            <a:r>
              <a:rPr lang="fr-FR" sz="1600" dirty="0" smtClean="0"/>
              <a:t>Il convient tout d’abord de calculer le « point mort » sur le plan financier qui s’obtient  en totalisant l’ensemble des charges du cabinet et que l’on compare au chiffre d’affaires  réalisé (ou estimé).</a:t>
            </a:r>
          </a:p>
          <a:p>
            <a:endParaRPr lang="fr-FR" sz="1600" dirty="0"/>
          </a:p>
          <a:p>
            <a:r>
              <a:rPr lang="fr-FR" sz="1600" dirty="0" smtClean="0"/>
              <a:t>Ainsi, il convient de tenir compte du loyer annuel et les charges locatives y afférentes,  le coût d’une secrétaire, le matériel informatique, téléphonique et de reprographie, les fournitures de bureau et frais postaux, les bases de données et autres documentations, les frais de formation et de représentation, … Mais également la rémunération de l’avocat avec les charges sociales et en cas de bénéfices, les éventuels impôts dus par le cabinet.</a:t>
            </a:r>
          </a:p>
          <a:p>
            <a:endParaRPr lang="fr-FR" sz="1600" dirty="0"/>
          </a:p>
          <a:p>
            <a:r>
              <a:rPr lang="fr-FR" sz="1600" dirty="0" smtClean="0"/>
              <a:t>Le chiffre d’affaires tient compte de la capacité  de production d’un avocat avec ou sans collaborateur.</a:t>
            </a:r>
          </a:p>
          <a:p>
            <a:r>
              <a:rPr lang="fr-FR" sz="1600" dirty="0" smtClean="0"/>
              <a:t>On considère habituellement qu’un avocat senior peut facturer annuellement entre 1.000 et 1.100 heures. Un collaborateur junior entre 600 et 700 heures.</a:t>
            </a:r>
          </a:p>
        </p:txBody>
      </p:sp>
    </p:spTree>
    <p:extLst>
      <p:ext uri="{BB962C8B-B14F-4D97-AF65-F5344CB8AC3E}">
        <p14:creationId xmlns:p14="http://schemas.microsoft.com/office/powerpoint/2010/main" val="32596346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t>Exemple de détermination du taux horaire</a:t>
            </a:r>
            <a:endParaRPr lang="fr-FR" sz="3200" dirty="0"/>
          </a:p>
        </p:txBody>
      </p:sp>
      <p:sp>
        <p:nvSpPr>
          <p:cNvPr id="3" name="Espace réservé du contenu 2"/>
          <p:cNvSpPr>
            <a:spLocks noGrp="1"/>
          </p:cNvSpPr>
          <p:nvPr>
            <p:ph idx="1"/>
          </p:nvPr>
        </p:nvSpPr>
        <p:spPr/>
        <p:txBody>
          <a:bodyPr>
            <a:normAutofit/>
          </a:bodyPr>
          <a:lstStyle/>
          <a:p>
            <a:endParaRPr lang="fr-FR" sz="1400" dirty="0" smtClean="0"/>
          </a:p>
          <a:p>
            <a:r>
              <a:rPr lang="fr-FR" sz="1400" dirty="0" smtClean="0"/>
              <a:t>Les charges annuelles s’établissent à environ 102.000 € décomposées comme suit :</a:t>
            </a:r>
          </a:p>
          <a:p>
            <a:pPr lvl="1"/>
            <a:r>
              <a:rPr lang="fr-FR" sz="1400" dirty="0" smtClean="0"/>
              <a:t>12,000 € 	loyer annuel</a:t>
            </a:r>
          </a:p>
          <a:p>
            <a:pPr lvl="1"/>
            <a:r>
              <a:rPr lang="fr-FR" sz="1400" dirty="0" smtClean="0"/>
              <a:t>38.000 €	rémunération de la secrétaire en coût chargé</a:t>
            </a:r>
          </a:p>
          <a:p>
            <a:pPr lvl="1"/>
            <a:r>
              <a:rPr lang="fr-FR" sz="1400" dirty="0" smtClean="0"/>
              <a:t>12.000 €	autres frais</a:t>
            </a:r>
          </a:p>
          <a:p>
            <a:pPr lvl="1"/>
            <a:r>
              <a:rPr lang="fr-FR" sz="1400" dirty="0" smtClean="0"/>
              <a:t>----------</a:t>
            </a:r>
          </a:p>
          <a:p>
            <a:pPr lvl="1"/>
            <a:r>
              <a:rPr lang="fr-FR" sz="1400" dirty="0" smtClean="0"/>
              <a:t>62.000 €	Total charges fixes</a:t>
            </a:r>
          </a:p>
          <a:p>
            <a:pPr lvl="1"/>
            <a:r>
              <a:rPr lang="fr-FR" sz="1400" dirty="0" smtClean="0"/>
              <a:t>A quoi, il convient d’ajouter la rémunération de l’avocat :</a:t>
            </a:r>
          </a:p>
          <a:p>
            <a:pPr lvl="1"/>
            <a:r>
              <a:rPr lang="fr-FR" sz="1400" dirty="0" smtClean="0"/>
              <a:t>40.000 € 	base de 2.500 € avec les charges sociales</a:t>
            </a:r>
          </a:p>
          <a:p>
            <a:pPr lvl="1"/>
            <a:r>
              <a:rPr lang="fr-FR" sz="1400" dirty="0" smtClean="0"/>
              <a:t>----------</a:t>
            </a:r>
          </a:p>
          <a:p>
            <a:pPr lvl="1"/>
            <a:r>
              <a:rPr lang="fr-FR" sz="1400" dirty="0" smtClean="0"/>
              <a:t>102.000 €	Total global</a:t>
            </a:r>
          </a:p>
          <a:p>
            <a:pPr marL="457200" lvl="1" indent="0">
              <a:buNone/>
            </a:pPr>
            <a:endParaRPr lang="fr-FR" sz="1400" dirty="0"/>
          </a:p>
          <a:p>
            <a:pPr marL="457200" lvl="1" indent="0">
              <a:buNone/>
            </a:pPr>
            <a:r>
              <a:rPr lang="fr-FR" sz="1400" dirty="0" smtClean="0"/>
              <a:t>Si l’avocat travaille environ 1.800 heures à l’année, on peut estimer que le nombre d’heures </a:t>
            </a:r>
            <a:r>
              <a:rPr lang="fr-FR" sz="1400" b="1" dirty="0" smtClean="0"/>
              <a:t>effectivement facturées </a:t>
            </a:r>
            <a:r>
              <a:rPr lang="fr-FR" sz="1400" dirty="0" smtClean="0"/>
              <a:t>s’établira entre 50 et 60 % du temps passé, soit entre 900 et 1080 heures</a:t>
            </a:r>
            <a:r>
              <a:rPr lang="fr-FR" sz="1600" dirty="0" smtClean="0"/>
              <a:t>.</a:t>
            </a:r>
          </a:p>
          <a:p>
            <a:pPr marL="457200" lvl="1" indent="0">
              <a:buNone/>
            </a:pPr>
            <a:endParaRPr lang="fr-FR" sz="1600" dirty="0"/>
          </a:p>
          <a:p>
            <a:pPr marL="457200" lvl="1" indent="0">
              <a:buNone/>
            </a:pPr>
            <a:r>
              <a:rPr lang="fr-FR" sz="1400" dirty="0" smtClean="0"/>
              <a:t>Le taux horaire  minimal correspondra à  114 € pour 900 heures facturées  et 95 € pour </a:t>
            </a:r>
          </a:p>
          <a:p>
            <a:pPr marL="457200" lvl="1" indent="0">
              <a:buNone/>
            </a:pPr>
            <a:r>
              <a:rPr lang="fr-FR" sz="1400" dirty="0" smtClean="0"/>
              <a:t>1080 heures facturées. Dans ce cas, mon exercice comptable sera tout juste équilibré.</a:t>
            </a:r>
            <a:endParaRPr lang="fr-FR" sz="1400" dirty="0"/>
          </a:p>
        </p:txBody>
      </p:sp>
    </p:spTree>
    <p:extLst>
      <p:ext uri="{BB962C8B-B14F-4D97-AF65-F5344CB8AC3E}">
        <p14:creationId xmlns:p14="http://schemas.microsoft.com/office/powerpoint/2010/main" val="16438155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a:t>Système de facturation</a:t>
            </a:r>
          </a:p>
        </p:txBody>
      </p:sp>
      <p:sp>
        <p:nvSpPr>
          <p:cNvPr id="3" name="Espace réservé du contenu 2"/>
          <p:cNvSpPr>
            <a:spLocks noGrp="1"/>
          </p:cNvSpPr>
          <p:nvPr>
            <p:ph idx="1"/>
          </p:nvPr>
        </p:nvSpPr>
        <p:spPr/>
        <p:txBody>
          <a:bodyPr>
            <a:normAutofit lnSpcReduction="10000"/>
          </a:bodyPr>
          <a:lstStyle/>
          <a:p>
            <a:pPr marL="0" indent="0">
              <a:buNone/>
            </a:pPr>
            <a:r>
              <a:rPr lang="fr-FR" sz="1800" b="1" dirty="0"/>
              <a:t> </a:t>
            </a:r>
            <a:r>
              <a:rPr lang="fr-FR" sz="1800" b="1" dirty="0" smtClean="0"/>
              <a:t>         </a:t>
            </a:r>
            <a:r>
              <a:rPr lang="fr-FR" sz="1800" dirty="0" smtClean="0"/>
              <a:t>Les honoraires peuvent résulter de plusieurs modes de facturation :</a:t>
            </a:r>
          </a:p>
          <a:p>
            <a:endParaRPr lang="fr-FR" sz="1600" dirty="0"/>
          </a:p>
          <a:p>
            <a:pPr lvl="1"/>
            <a:r>
              <a:rPr lang="fr-FR" sz="1600" dirty="0" smtClean="0"/>
              <a:t>Au temps effectivement passé : ce qui suppose un décompte exhaustif du temps passé sur les différents actes (l’activité de conseil est souvent facturé de la sorte),</a:t>
            </a:r>
          </a:p>
          <a:p>
            <a:pPr lvl="1"/>
            <a:endParaRPr lang="fr-FR" sz="1600" dirty="0" smtClean="0"/>
          </a:p>
          <a:p>
            <a:pPr lvl="1"/>
            <a:r>
              <a:rPr lang="fr-FR" sz="1600" dirty="0" smtClean="0"/>
              <a:t>De </a:t>
            </a:r>
            <a:r>
              <a:rPr lang="fr-FR" sz="1600" dirty="0"/>
              <a:t>façon </a:t>
            </a:r>
            <a:r>
              <a:rPr lang="fr-FR" sz="1600" dirty="0" smtClean="0"/>
              <a:t>forfaitaire en fonction de l’acte ou de la procédure : ce qui suppose quand même d’évaluer le temps habituellement passé sur les différents types de dossiers,</a:t>
            </a:r>
          </a:p>
          <a:p>
            <a:pPr lvl="1"/>
            <a:endParaRPr lang="fr-FR" sz="1600" dirty="0" smtClean="0"/>
          </a:p>
          <a:p>
            <a:pPr lvl="1"/>
            <a:r>
              <a:rPr lang="fr-FR" sz="1600" dirty="0" smtClean="0"/>
              <a:t>Fixe auquel s’ajoute un honoraire de résultats : attention à la rédaction de la convention d’honoraires surtout dans le cas où un confrère succèderait après la 1</a:t>
            </a:r>
            <a:r>
              <a:rPr lang="fr-FR" sz="1600" baseline="30000" dirty="0" smtClean="0"/>
              <a:t>ère</a:t>
            </a:r>
            <a:r>
              <a:rPr lang="fr-FR" sz="1600" dirty="0" smtClean="0"/>
              <a:t> instance (quid du partage des honoraires dans un tel cas ?),</a:t>
            </a:r>
          </a:p>
          <a:p>
            <a:pPr lvl="1"/>
            <a:endParaRPr lang="fr-FR" sz="1600" dirty="0" smtClean="0"/>
          </a:p>
          <a:p>
            <a:pPr lvl="1"/>
            <a:r>
              <a:rPr lang="fr-FR" sz="1600" dirty="0" smtClean="0"/>
              <a:t>A l’abonnement annuel : quel que soit le nombre de dossiers confiés à l’avocat, le client verse chaque année le même montant d’honoraires.</a:t>
            </a:r>
          </a:p>
          <a:p>
            <a:pPr lvl="1"/>
            <a:endParaRPr lang="fr-FR" sz="1600" dirty="0"/>
          </a:p>
          <a:p>
            <a:pPr marL="457200" lvl="1" indent="0">
              <a:buNone/>
            </a:pPr>
            <a:r>
              <a:rPr lang="fr-FR" sz="1600" dirty="0" smtClean="0"/>
              <a:t>Un conseil essentiel : être clair dès le départ de la relation client et bien expliquer le mode de facturation « </a:t>
            </a:r>
            <a:r>
              <a:rPr lang="fr-FR" sz="1600" i="1" dirty="0" smtClean="0"/>
              <a:t>sans tabou</a:t>
            </a:r>
            <a:r>
              <a:rPr lang="fr-FR" sz="1600" dirty="0" smtClean="0"/>
              <a:t> ».</a:t>
            </a:r>
            <a:endParaRPr lang="fr-FR" sz="1600" dirty="0"/>
          </a:p>
          <a:p>
            <a:endParaRPr lang="fr-FR" sz="1800" b="1" dirty="0"/>
          </a:p>
        </p:txBody>
      </p:sp>
    </p:spTree>
    <p:extLst>
      <p:ext uri="{BB962C8B-B14F-4D97-AF65-F5344CB8AC3E}">
        <p14:creationId xmlns:p14="http://schemas.microsoft.com/office/powerpoint/2010/main" val="26596863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r>
              <a:rPr lang="fr-FR" sz="1600" b="1" dirty="0"/>
              <a:t>Convention </a:t>
            </a:r>
            <a:r>
              <a:rPr lang="fr-FR" sz="1600" b="1" dirty="0" smtClean="0"/>
              <a:t>d’honoraires :</a:t>
            </a:r>
          </a:p>
          <a:p>
            <a:endParaRPr lang="fr-FR" sz="1600" dirty="0"/>
          </a:p>
          <a:p>
            <a:r>
              <a:rPr lang="fr-FR" sz="1600" dirty="0" smtClean="0"/>
              <a:t>Outre le fait qu’il est important de conclure avec le client une convention d’honoraires prévoyant :</a:t>
            </a:r>
          </a:p>
          <a:p>
            <a:endParaRPr lang="fr-FR" sz="1600" dirty="0" smtClean="0"/>
          </a:p>
          <a:p>
            <a:pPr lvl="1"/>
            <a:r>
              <a:rPr lang="fr-FR" sz="1600" dirty="0" smtClean="0"/>
              <a:t>les conditions générales d’intervention (taux horaire, forfait avec ou sans honoraire de résultats, abonnement, mais également la prise en compte des frais d’ouverture de dossiers, les photocopies, déplacements, frais et débours, …), </a:t>
            </a:r>
          </a:p>
          <a:p>
            <a:pPr lvl="1"/>
            <a:r>
              <a:rPr lang="fr-FR" sz="1600" dirty="0" smtClean="0"/>
              <a:t>ainsi que les modalités de règlement (date de règlement, provision d’honoraires, modalités de versement à la CARPA, …).</a:t>
            </a:r>
          </a:p>
          <a:p>
            <a:endParaRPr lang="fr-FR" sz="1600" dirty="0"/>
          </a:p>
          <a:p>
            <a:r>
              <a:rPr lang="fr-FR" sz="1600" dirty="0" smtClean="0"/>
              <a:t> Il est également souhaitable dans la mesure du possible, d’établir un devis estimatif d’intervention. Celui-ci peut prévoir une «fourchette » d’honoraires en fonction des diligences prévisibles.</a:t>
            </a:r>
          </a:p>
          <a:p>
            <a:endParaRPr lang="fr-FR" sz="1600" dirty="0"/>
          </a:p>
          <a:p>
            <a:r>
              <a:rPr lang="fr-FR" sz="1600" dirty="0" smtClean="0"/>
              <a:t>En France, la loi Macron du 6 août 2015 renforce cette obligation de convention d’honoraires en prévoyant </a:t>
            </a:r>
            <a:r>
              <a:rPr lang="fr-FR" sz="1600" b="1" dirty="0" smtClean="0"/>
              <a:t>obligatoirement un écrit</a:t>
            </a:r>
            <a:r>
              <a:rPr lang="fr-FR" sz="1600" dirty="0" smtClean="0"/>
              <a:t> et confirme l’interdiction d’un pacte de quota </a:t>
            </a:r>
            <a:r>
              <a:rPr lang="fr-FR" sz="1600" dirty="0" err="1" smtClean="0"/>
              <a:t>litis</a:t>
            </a:r>
            <a:r>
              <a:rPr lang="fr-FR" sz="1600" dirty="0" smtClean="0"/>
              <a:t>.</a:t>
            </a:r>
            <a:endParaRPr lang="fr-FR" sz="1600" dirty="0"/>
          </a:p>
          <a:p>
            <a:endParaRPr lang="fr-FR" dirty="0"/>
          </a:p>
          <a:p>
            <a:endParaRPr lang="fr-FR" dirty="0"/>
          </a:p>
        </p:txBody>
      </p:sp>
    </p:spTree>
    <p:extLst>
      <p:ext uri="{BB962C8B-B14F-4D97-AF65-F5344CB8AC3E}">
        <p14:creationId xmlns:p14="http://schemas.microsoft.com/office/powerpoint/2010/main" val="27080473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a:bodyPr>
          <a:lstStyle/>
          <a:p>
            <a:r>
              <a:rPr lang="fr-FR" sz="1600" dirty="0" smtClean="0"/>
              <a:t>Facturation et trésorerie :</a:t>
            </a:r>
          </a:p>
          <a:p>
            <a:endParaRPr lang="fr-FR" sz="1600" dirty="0"/>
          </a:p>
          <a:p>
            <a:r>
              <a:rPr lang="fr-FR" sz="1600" dirty="0" smtClean="0"/>
              <a:t>Dans l’organisation du travail de l’avocat, la périodicité des factures est essentielle pour pouvoir conserver une trésorerie positive.</a:t>
            </a:r>
          </a:p>
          <a:p>
            <a:endParaRPr lang="fr-FR" sz="1600" dirty="0"/>
          </a:p>
          <a:p>
            <a:r>
              <a:rPr lang="fr-FR" sz="1600" dirty="0" smtClean="0"/>
              <a:t>Comment peut-on rapidement facturer ?</a:t>
            </a:r>
          </a:p>
          <a:p>
            <a:pPr lvl="1"/>
            <a:r>
              <a:rPr lang="fr-FR" sz="1600" dirty="0" smtClean="0"/>
              <a:t>-en privilégiant les travaux qu’il est possible de mettre en facturation rapidement,</a:t>
            </a:r>
          </a:p>
          <a:p>
            <a:pPr lvl="1"/>
            <a:r>
              <a:rPr lang="fr-FR" sz="1600" dirty="0" smtClean="0"/>
              <a:t>Ce qui suppose de fixer des priorités dans le stock de dossiers.</a:t>
            </a:r>
          </a:p>
          <a:p>
            <a:pPr lvl="1"/>
            <a:endParaRPr lang="fr-FR" sz="1600" dirty="0" smtClean="0"/>
          </a:p>
          <a:p>
            <a:pPr marL="457200" lvl="1" indent="0">
              <a:buNone/>
            </a:pPr>
            <a:r>
              <a:rPr lang="fr-FR" sz="1600" dirty="0" smtClean="0"/>
              <a:t>Il est donc déterminant de lister ce stock et de le hiérarchiser dans son traitement. C’est également dans cette perspective que des dossiers seront traités prioritairement au niveau des audiences pour éviter tout renvoi (mais cela n’est pas toujours possible …). </a:t>
            </a:r>
          </a:p>
          <a:p>
            <a:pPr marL="457200" lvl="1" indent="0">
              <a:buNone/>
            </a:pPr>
            <a:endParaRPr lang="fr-FR" sz="1600" dirty="0"/>
          </a:p>
          <a:p>
            <a:pPr marL="457200" lvl="1" indent="0">
              <a:buNone/>
            </a:pPr>
            <a:r>
              <a:rPr lang="fr-FR" sz="1600" dirty="0" smtClean="0"/>
              <a:t>L’organisation de l’agenda sera déterminant pour permettre de traiter ce type de dossiers au dernier moment.</a:t>
            </a:r>
          </a:p>
          <a:p>
            <a:pPr marL="457200" lvl="1" indent="0">
              <a:buNone/>
            </a:pPr>
            <a:r>
              <a:rPr lang="fr-FR" sz="1600" dirty="0" smtClean="0"/>
              <a:t>De même, il est préférable de facturer au fur et à mesure de l’avancement des dossiers, l’idéal étant de faire un point de facturation une fois par semaine, et de facturer les travaux terminés.</a:t>
            </a:r>
            <a:endParaRPr lang="fr-FR" sz="1600" dirty="0"/>
          </a:p>
          <a:p>
            <a:endParaRPr lang="fr-FR" dirty="0"/>
          </a:p>
        </p:txBody>
      </p:sp>
    </p:spTree>
    <p:extLst>
      <p:ext uri="{BB962C8B-B14F-4D97-AF65-F5344CB8AC3E}">
        <p14:creationId xmlns:p14="http://schemas.microsoft.com/office/powerpoint/2010/main" val="34931127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 MARKETING ou l’approche commerciale</a:t>
            </a:r>
            <a:endParaRPr lang="fr-FR" dirty="0"/>
          </a:p>
        </p:txBody>
      </p:sp>
      <p:sp>
        <p:nvSpPr>
          <p:cNvPr id="3" name="Espace réservé du contenu 2"/>
          <p:cNvSpPr>
            <a:spLocks noGrp="1"/>
          </p:cNvSpPr>
          <p:nvPr>
            <p:ph idx="1"/>
          </p:nvPr>
        </p:nvSpPr>
        <p:spPr/>
        <p:txBody>
          <a:bodyPr>
            <a:normAutofit/>
          </a:bodyPr>
          <a:lstStyle/>
          <a:p>
            <a:pPr lvl="1">
              <a:buFont typeface="Arial" panose="020B0604020202020204" pitchFamily="34" charset="0"/>
              <a:buChar char="•"/>
            </a:pPr>
            <a:endParaRPr lang="fr-FR" sz="1800" dirty="0" smtClean="0"/>
          </a:p>
          <a:p>
            <a:pPr lvl="1">
              <a:buFont typeface="Arial" panose="020B0604020202020204" pitchFamily="34" charset="0"/>
              <a:buChar char="•"/>
            </a:pPr>
            <a:r>
              <a:rPr lang="fr-FR" sz="1800" dirty="0" smtClean="0"/>
              <a:t>Le discours de présentation de son activité ou de son cabinet : il doit être une représentation effective de l’activité de l’avocat ou de son cabinet. Il s’agit d’une présentation qui ne dépasse pas 2 minutes et qui sera toujours la même (un conseil : le connaître quasiment par cœur)</a:t>
            </a:r>
          </a:p>
          <a:p>
            <a:pPr lvl="1">
              <a:buFont typeface="Arial" panose="020B0604020202020204" pitchFamily="34" charset="0"/>
              <a:buChar char="•"/>
            </a:pPr>
            <a:endParaRPr lang="fr-FR" sz="1800" dirty="0" smtClean="0"/>
          </a:p>
          <a:p>
            <a:pPr lvl="1">
              <a:buFont typeface="Arial" panose="020B0604020202020204" pitchFamily="34" charset="0"/>
              <a:buChar char="•"/>
            </a:pPr>
            <a:r>
              <a:rPr lang="fr-FR" sz="1800" dirty="0"/>
              <a:t>Le discours d’accroche </a:t>
            </a:r>
            <a:r>
              <a:rPr lang="fr-FR" sz="1800" dirty="0" smtClean="0"/>
              <a:t>: est une présentation de ce que l’on sait faire (ou veut faire) et qui n’a pas vocation à vendre un service. Il s’agit d’informer l’interlocuteur sans retombées commerciales immédiates (système du bouche à oreille)</a:t>
            </a:r>
          </a:p>
          <a:p>
            <a:pPr lvl="1">
              <a:buFont typeface="Arial" panose="020B0604020202020204" pitchFamily="34" charset="0"/>
              <a:buChar char="•"/>
            </a:pPr>
            <a:endParaRPr lang="fr-FR" sz="1800" dirty="0" smtClean="0"/>
          </a:p>
          <a:p>
            <a:pPr lvl="1">
              <a:buFont typeface="Arial" panose="020B0604020202020204" pitchFamily="34" charset="0"/>
              <a:buChar char="•"/>
            </a:pPr>
            <a:r>
              <a:rPr lang="fr-FR" sz="1800" dirty="0" smtClean="0"/>
              <a:t>Les moyens de communication : variées avec les nouvelles technologies</a:t>
            </a:r>
          </a:p>
          <a:p>
            <a:pPr lvl="1">
              <a:buFont typeface="Arial" panose="020B0604020202020204" pitchFamily="34" charset="0"/>
              <a:buChar char="•"/>
            </a:pPr>
            <a:r>
              <a:rPr lang="fr-FR" sz="1800" dirty="0" smtClean="0"/>
              <a:t>Mais attention aux limites déontologiques : propres à chaque pays</a:t>
            </a:r>
            <a:endParaRPr lang="fr-FR" sz="1800" dirty="0"/>
          </a:p>
        </p:txBody>
      </p:sp>
    </p:spTree>
    <p:extLst>
      <p:ext uri="{BB962C8B-B14F-4D97-AF65-F5344CB8AC3E}">
        <p14:creationId xmlns:p14="http://schemas.microsoft.com/office/powerpoint/2010/main" val="12008873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t>Conclusion</a:t>
            </a:r>
            <a:endParaRPr lang="fr-FR" sz="3200" dirty="0"/>
          </a:p>
        </p:txBody>
      </p:sp>
      <p:sp>
        <p:nvSpPr>
          <p:cNvPr id="3" name="Espace réservé du contenu 2"/>
          <p:cNvSpPr>
            <a:spLocks noGrp="1"/>
          </p:cNvSpPr>
          <p:nvPr>
            <p:ph idx="1"/>
          </p:nvPr>
        </p:nvSpPr>
        <p:spPr>
          <a:xfrm>
            <a:off x="611560" y="1628800"/>
            <a:ext cx="8229600" cy="4525963"/>
          </a:xfrm>
        </p:spPr>
        <p:txBody>
          <a:bodyPr>
            <a:normAutofit/>
          </a:bodyPr>
          <a:lstStyle/>
          <a:p>
            <a:r>
              <a:rPr lang="fr-FR" sz="1800" dirty="0" smtClean="0"/>
              <a:t>A quoi ça sert ?</a:t>
            </a:r>
          </a:p>
          <a:p>
            <a:endParaRPr lang="fr-FR" sz="1800" dirty="0"/>
          </a:p>
          <a:p>
            <a:pPr lvl="1"/>
            <a:r>
              <a:rPr lang="fr-FR" sz="1800" dirty="0" smtClean="0"/>
              <a:t>- à </a:t>
            </a:r>
            <a:r>
              <a:rPr lang="fr-FR" sz="1800" dirty="0" err="1" smtClean="0"/>
              <a:t>consensualiser</a:t>
            </a:r>
            <a:r>
              <a:rPr lang="fr-FR" sz="1800" dirty="0" smtClean="0"/>
              <a:t> et accélérer la prise de décision : à chaque action menée, il suffit de se poser la question : est-ce que cette action est conforme au but que nous avons déterminé ?</a:t>
            </a:r>
          </a:p>
          <a:p>
            <a:pPr lvl="1"/>
            <a:endParaRPr lang="fr-FR" sz="1800" dirty="0" smtClean="0"/>
          </a:p>
          <a:p>
            <a:pPr lvl="1"/>
            <a:r>
              <a:rPr lang="fr-FR" sz="1800" dirty="0" smtClean="0"/>
              <a:t>à concentrer et orienter tous les efforts d’une équipe : l’objectif est clairement connu, les membres de l’équipe savent quelle direction prendre.</a:t>
            </a:r>
          </a:p>
          <a:p>
            <a:pPr lvl="1"/>
            <a:endParaRPr lang="fr-FR" sz="1800" dirty="0" smtClean="0"/>
          </a:p>
          <a:p>
            <a:pPr lvl="1"/>
            <a:r>
              <a:rPr lang="fr-FR" sz="1800" dirty="0" smtClean="0"/>
              <a:t>à sélectionner les opportunités : il sera beaucoup plus facile de saisir les véritables bonnes occasions qui concorderont avec l’objectif poursuivi. La vraie question : cette opportunité me permet-t-elle de me rapprochée de mon but ?</a:t>
            </a:r>
            <a:endParaRPr lang="fr-FR" sz="1800" dirty="0"/>
          </a:p>
        </p:txBody>
      </p:sp>
    </p:spTree>
    <p:extLst>
      <p:ext uri="{BB962C8B-B14F-4D97-AF65-F5344CB8AC3E}">
        <p14:creationId xmlns:p14="http://schemas.microsoft.com/office/powerpoint/2010/main" val="33834844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t>Conclusion (suite et fin)</a:t>
            </a:r>
            <a:endParaRPr lang="fr-FR" sz="3200" dirty="0"/>
          </a:p>
        </p:txBody>
      </p:sp>
      <p:sp>
        <p:nvSpPr>
          <p:cNvPr id="3" name="Espace réservé du contenu 2"/>
          <p:cNvSpPr>
            <a:spLocks noGrp="1"/>
          </p:cNvSpPr>
          <p:nvPr>
            <p:ph idx="1"/>
          </p:nvPr>
        </p:nvSpPr>
        <p:spPr/>
        <p:txBody>
          <a:bodyPr>
            <a:normAutofit fontScale="92500"/>
          </a:bodyPr>
          <a:lstStyle/>
          <a:p>
            <a:r>
              <a:rPr lang="fr-FR" sz="1800" dirty="0" smtClean="0"/>
              <a:t>Les conséquences attendues :</a:t>
            </a:r>
          </a:p>
          <a:p>
            <a:endParaRPr lang="fr-FR" sz="1800" dirty="0" smtClean="0"/>
          </a:p>
          <a:p>
            <a:pPr lvl="1"/>
            <a:r>
              <a:rPr lang="fr-FR" sz="1800" b="1" dirty="0" smtClean="0"/>
              <a:t>Un gain d’argent </a:t>
            </a:r>
            <a:r>
              <a:rPr lang="fr-FR" sz="1800" dirty="0" smtClean="0"/>
              <a:t>: il est plus facile de consacrer ses budgets à ce qui est important ce qui permet d’assurer une meilleure gestion, plus ciblée.</a:t>
            </a:r>
          </a:p>
          <a:p>
            <a:pPr lvl="1"/>
            <a:endParaRPr lang="fr-FR" sz="1800" dirty="0" smtClean="0"/>
          </a:p>
          <a:p>
            <a:pPr lvl="1"/>
            <a:r>
              <a:rPr lang="fr-FR" sz="1800" b="1" dirty="0" smtClean="0"/>
              <a:t>Un gain de temps </a:t>
            </a:r>
            <a:r>
              <a:rPr lang="fr-FR" sz="1800" dirty="0" smtClean="0"/>
              <a:t>: il est généré par le filtrage de la décision. On se focalise sur l’important et on se laisse moins envahir ce qui pollue la décision.</a:t>
            </a:r>
          </a:p>
          <a:p>
            <a:pPr lvl="1"/>
            <a:r>
              <a:rPr lang="fr-FR" sz="1800" dirty="0" smtClean="0"/>
              <a:t>Ce gain de temps se situe à 2 niveaux :</a:t>
            </a:r>
          </a:p>
          <a:p>
            <a:pPr lvl="2"/>
            <a:r>
              <a:rPr lang="fr-FR" sz="1800" dirty="0" smtClean="0"/>
              <a:t>Au niveau global de l’atteinte du but : plus c’est clair plus l’objectif peut être attein</a:t>
            </a:r>
            <a:r>
              <a:rPr lang="fr-FR" sz="1800" dirty="0"/>
              <a:t>t </a:t>
            </a:r>
            <a:r>
              <a:rPr lang="fr-FR" sz="1800" dirty="0" smtClean="0"/>
              <a:t>rapidement</a:t>
            </a:r>
          </a:p>
          <a:p>
            <a:pPr lvl="2"/>
            <a:r>
              <a:rPr lang="fr-FR" sz="1800" dirty="0"/>
              <a:t>Au niveau de la gestion du quotidien : tout est dirigé par le but poursuivi. Un gain de temps : il est généré par le filtrage de la décision. On se focalise sur l’important et on se laisse moins envahir ce qui pollue la décision</a:t>
            </a:r>
            <a:endParaRPr lang="fr-FR" sz="1800" dirty="0" smtClean="0"/>
          </a:p>
          <a:p>
            <a:pPr lvl="2"/>
            <a:endParaRPr lang="fr-FR" sz="1800" dirty="0"/>
          </a:p>
          <a:p>
            <a:pPr lvl="1"/>
            <a:r>
              <a:rPr lang="fr-FR" sz="1800" b="1" dirty="0" smtClean="0"/>
              <a:t>Sentiment de conduire </a:t>
            </a:r>
            <a:r>
              <a:rPr lang="fr-FR" sz="1800" dirty="0" smtClean="0"/>
              <a:t>au lieu de subir</a:t>
            </a:r>
          </a:p>
        </p:txBody>
      </p:sp>
    </p:spTree>
    <p:extLst>
      <p:ext uri="{BB962C8B-B14F-4D97-AF65-F5344CB8AC3E}">
        <p14:creationId xmlns:p14="http://schemas.microsoft.com/office/powerpoint/2010/main" val="2996027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a:t>
            </a:r>
            <a:endParaRPr lang="fr-FR" dirty="0"/>
          </a:p>
        </p:txBody>
      </p:sp>
      <p:sp>
        <p:nvSpPr>
          <p:cNvPr id="3" name="Espace réservé du contenu 2"/>
          <p:cNvSpPr>
            <a:spLocks noGrp="1"/>
          </p:cNvSpPr>
          <p:nvPr>
            <p:ph idx="1"/>
          </p:nvPr>
        </p:nvSpPr>
        <p:spPr/>
        <p:txBody>
          <a:bodyPr>
            <a:normAutofit/>
          </a:bodyPr>
          <a:lstStyle/>
          <a:p>
            <a:endParaRPr lang="fr-FR" sz="2000" dirty="0" smtClean="0"/>
          </a:p>
          <a:p>
            <a:r>
              <a:rPr lang="fr-FR" sz="2000" dirty="0" smtClean="0"/>
              <a:t>Introduction</a:t>
            </a:r>
          </a:p>
          <a:p>
            <a:endParaRPr lang="fr-FR" sz="2000" dirty="0" smtClean="0"/>
          </a:p>
          <a:p>
            <a:r>
              <a:rPr lang="fr-FR" sz="2000" dirty="0" smtClean="0"/>
              <a:t>Le profil stratégique</a:t>
            </a:r>
          </a:p>
          <a:p>
            <a:endParaRPr lang="fr-FR" sz="2000" dirty="0" smtClean="0"/>
          </a:p>
          <a:p>
            <a:r>
              <a:rPr lang="fr-FR" sz="2000" dirty="0" smtClean="0"/>
              <a:t>L’ organisation efficiente</a:t>
            </a:r>
          </a:p>
          <a:p>
            <a:pPr lvl="1"/>
            <a:r>
              <a:rPr lang="fr-FR" sz="2000" dirty="0" smtClean="0"/>
              <a:t>La facturation</a:t>
            </a:r>
          </a:p>
          <a:p>
            <a:pPr lvl="1"/>
            <a:r>
              <a:rPr lang="fr-FR" sz="2000" dirty="0" smtClean="0"/>
              <a:t>Le marketing</a:t>
            </a:r>
          </a:p>
          <a:p>
            <a:pPr lvl="1"/>
            <a:endParaRPr lang="fr-FR" sz="2000" dirty="0" smtClean="0"/>
          </a:p>
          <a:p>
            <a:r>
              <a:rPr lang="fr-FR" sz="2000" dirty="0" smtClean="0"/>
              <a:t>Conclusion </a:t>
            </a:r>
            <a:endParaRPr lang="fr-FR" sz="2000" dirty="0"/>
          </a:p>
        </p:txBody>
      </p:sp>
    </p:spTree>
    <p:extLst>
      <p:ext uri="{BB962C8B-B14F-4D97-AF65-F5344CB8AC3E}">
        <p14:creationId xmlns:p14="http://schemas.microsoft.com/office/powerpoint/2010/main" val="23907991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fr-FR" sz="3200" dirty="0" smtClean="0"/>
              <a:t>    Remerciements</a:t>
            </a:r>
            <a:endParaRPr lang="fr-FR" sz="3200" dirty="0"/>
          </a:p>
        </p:txBody>
      </p:sp>
      <p:sp>
        <p:nvSpPr>
          <p:cNvPr id="3" name="Espace réservé du contenu 2"/>
          <p:cNvSpPr>
            <a:spLocks noGrp="1"/>
          </p:cNvSpPr>
          <p:nvPr>
            <p:ph idx="1"/>
          </p:nvPr>
        </p:nvSpPr>
        <p:spPr/>
        <p:txBody>
          <a:bodyPr>
            <a:normAutofit fontScale="85000" lnSpcReduction="20000"/>
          </a:bodyPr>
          <a:lstStyle/>
          <a:p>
            <a:pPr algn="just"/>
            <a:r>
              <a:rPr lang="fr-FR" sz="2000" dirty="0" smtClean="0"/>
              <a:t>Je tiens tout particulièrement à remercier Valérie Bismuth, ancienne directrice juridique d’un cabinet de fusion/acquisition à Paris et qui m’a formée sur cette méthode que j’ai mise en œuvre au sein de mon cabinet EPONA CONSEIL (dont j’ai pu éprouver l’efficacité).</a:t>
            </a:r>
          </a:p>
          <a:p>
            <a:pPr marL="0" indent="0" algn="just">
              <a:buNone/>
            </a:pPr>
            <a:endParaRPr lang="fr-FR" sz="2000" dirty="0" smtClean="0"/>
          </a:p>
          <a:p>
            <a:pPr algn="just"/>
            <a:r>
              <a:rPr lang="fr-FR" sz="2000" dirty="0" smtClean="0"/>
              <a:t>Il convient de souligner </a:t>
            </a:r>
            <a:r>
              <a:rPr lang="fr-FR" sz="2000" smtClean="0"/>
              <a:t>que ce </a:t>
            </a:r>
            <a:r>
              <a:rPr lang="fr-FR" sz="2000" dirty="0" smtClean="0"/>
              <a:t>processus de réflexion stratégique est une méthode canadienne dédiée à la petite entreprise ou l’activité libérale, qui a été adaptée en France par VB </a:t>
            </a:r>
            <a:r>
              <a:rPr lang="fr-FR" sz="2000" dirty="0" err="1" smtClean="0"/>
              <a:t>Consult</a:t>
            </a:r>
            <a:r>
              <a:rPr lang="fr-FR" sz="2000" dirty="0" smtClean="0"/>
              <a:t>, qui accompagne en formation ou en conseil, l’avocat patron dans son métier de patron, en intervenant sur différents domaines tels que la stratégie du cabinet, le management des hommes, le développement du portefeuille client, la gestion du temps de la production, la tarification des prestations et enfin, la transmission du cabinet.</a:t>
            </a:r>
          </a:p>
          <a:p>
            <a:pPr algn="just"/>
            <a:endParaRPr lang="fr-FR" sz="2000" dirty="0"/>
          </a:p>
          <a:p>
            <a:pPr algn="just"/>
            <a:r>
              <a:rPr lang="fr-FR" sz="2000" dirty="0" smtClean="0"/>
              <a:t>Voici donc ses coordonnées qui m’ont été demandées par certains d’entre vous :</a:t>
            </a:r>
          </a:p>
          <a:p>
            <a:pPr marL="0" indent="0">
              <a:buNone/>
            </a:pPr>
            <a:endParaRPr lang="fr-FR" sz="2000" dirty="0" smtClean="0"/>
          </a:p>
          <a:p>
            <a:pPr marL="0" indent="0">
              <a:buNone/>
            </a:pPr>
            <a:r>
              <a:rPr lang="fr-FR" sz="2000" dirty="0" smtClean="0"/>
              <a:t>	VB </a:t>
            </a:r>
            <a:r>
              <a:rPr lang="fr-FR" sz="2000" dirty="0" err="1" smtClean="0"/>
              <a:t>Consult</a:t>
            </a:r>
            <a:r>
              <a:rPr lang="fr-FR" sz="2000" dirty="0" smtClean="0"/>
              <a:t> – 33 chemin d’</a:t>
            </a:r>
            <a:r>
              <a:rPr lang="fr-FR" sz="2000" dirty="0" err="1" smtClean="0"/>
              <a:t>Allabaena</a:t>
            </a:r>
            <a:r>
              <a:rPr lang="fr-FR" sz="2000" dirty="0" smtClean="0"/>
              <a:t> – 64210 ARBONNE</a:t>
            </a:r>
          </a:p>
          <a:p>
            <a:pPr marL="0" indent="0">
              <a:buNone/>
            </a:pPr>
            <a:r>
              <a:rPr lang="fr-FR" sz="2000" dirty="0" smtClean="0"/>
              <a:t>	Tél : 05 59 23 18 45</a:t>
            </a:r>
          </a:p>
          <a:p>
            <a:pPr marL="0" indent="0">
              <a:buNone/>
            </a:pPr>
            <a:r>
              <a:rPr lang="fr-FR" sz="2000" dirty="0" smtClean="0"/>
              <a:t>	Email : </a:t>
            </a:r>
            <a:r>
              <a:rPr lang="fr-FR" sz="2000" dirty="0" smtClean="0">
                <a:hlinkClick r:id="rId2"/>
              </a:rPr>
              <a:t>info@vbconsult.com</a:t>
            </a:r>
            <a:endParaRPr lang="fr-FR" sz="2000" dirty="0" smtClean="0"/>
          </a:p>
          <a:p>
            <a:pPr marL="0" indent="0">
              <a:buNone/>
            </a:pPr>
            <a:r>
              <a:rPr lang="fr-FR" sz="2000" dirty="0" smtClean="0"/>
              <a:t>	Web : www.vbconsult.com</a:t>
            </a:r>
            <a:endParaRPr lang="fr-FR" sz="2000" dirty="0"/>
          </a:p>
        </p:txBody>
      </p:sp>
    </p:spTree>
    <p:extLst>
      <p:ext uri="{BB962C8B-B14F-4D97-AF65-F5344CB8AC3E}">
        <p14:creationId xmlns:p14="http://schemas.microsoft.com/office/powerpoint/2010/main" val="6293654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CONCLUSION</a:t>
            </a:r>
            <a:endParaRPr lang="fr-FR"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rot="5400000">
            <a:off x="1943707" y="440670"/>
            <a:ext cx="5616624" cy="6984775"/>
          </a:xfrm>
        </p:spPr>
      </p:pic>
    </p:spTree>
    <p:extLst>
      <p:ext uri="{BB962C8B-B14F-4D97-AF65-F5344CB8AC3E}">
        <p14:creationId xmlns:p14="http://schemas.microsoft.com/office/powerpoint/2010/main" val="26112416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274042"/>
          </a:xfrm>
        </p:spPr>
        <p:txBody>
          <a:bodyPr>
            <a:normAutofit fontScale="90000"/>
          </a:bodyPr>
          <a:lstStyle/>
          <a:p>
            <a:endParaRPr lang="fr-FR" dirty="0"/>
          </a:p>
        </p:txBody>
      </p:sp>
      <p:pic>
        <p:nvPicPr>
          <p:cNvPr id="4" name="Espace réservé du conten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124744" y="-531440"/>
            <a:ext cx="11672888" cy="15563852"/>
          </a:xfrm>
        </p:spPr>
      </p:pic>
    </p:spTree>
    <p:extLst>
      <p:ext uri="{BB962C8B-B14F-4D97-AF65-F5344CB8AC3E}">
        <p14:creationId xmlns:p14="http://schemas.microsoft.com/office/powerpoint/2010/main" val="23615629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t>INTRODUCTION</a:t>
            </a:r>
            <a:endParaRPr lang="fr-FR" sz="3200" dirty="0"/>
          </a:p>
        </p:txBody>
      </p:sp>
      <p:sp>
        <p:nvSpPr>
          <p:cNvPr id="3" name="Espace réservé du contenu 2"/>
          <p:cNvSpPr>
            <a:spLocks noGrp="1"/>
          </p:cNvSpPr>
          <p:nvPr>
            <p:ph idx="1"/>
          </p:nvPr>
        </p:nvSpPr>
        <p:spPr/>
        <p:txBody>
          <a:bodyPr>
            <a:normAutofit/>
          </a:bodyPr>
          <a:lstStyle/>
          <a:p>
            <a:endParaRPr lang="fr-FR" sz="1600" dirty="0" smtClean="0"/>
          </a:p>
          <a:p>
            <a:r>
              <a:rPr lang="fr-FR" sz="1600" b="1" dirty="0" smtClean="0"/>
              <a:t>Définition : Pourquoi un cabinet entrepreneurial ?</a:t>
            </a:r>
          </a:p>
          <a:p>
            <a:endParaRPr lang="fr-FR" sz="1600" dirty="0" smtClean="0"/>
          </a:p>
          <a:p>
            <a:r>
              <a:rPr lang="fr-FR" sz="1600" dirty="0" smtClean="0"/>
              <a:t>Bref historique du mode de fonctionnement des cabinets : </a:t>
            </a:r>
          </a:p>
          <a:p>
            <a:r>
              <a:rPr lang="fr-FR" sz="1600" dirty="0" smtClean="0"/>
              <a:t>Désormais, le cabinet d’avocat est une entreprise comme les autres, mais avec des contraintes particulières</a:t>
            </a:r>
          </a:p>
          <a:p>
            <a:endParaRPr lang="fr-FR" sz="1600" dirty="0" smtClean="0"/>
          </a:p>
          <a:p>
            <a:r>
              <a:rPr lang="fr-FR" sz="1600" dirty="0" smtClean="0"/>
              <a:t>La mondialisation et les technologies numériques</a:t>
            </a:r>
          </a:p>
          <a:p>
            <a:endParaRPr lang="fr-FR" sz="1600" dirty="0" smtClean="0"/>
          </a:p>
          <a:p>
            <a:r>
              <a:rPr lang="fr-FR" sz="1600" dirty="0" smtClean="0"/>
              <a:t>Les contraintes déontologiques</a:t>
            </a:r>
          </a:p>
          <a:p>
            <a:endParaRPr lang="fr-FR" sz="1600" dirty="0" smtClean="0"/>
          </a:p>
          <a:p>
            <a:r>
              <a:rPr lang="fr-FR" sz="1600" dirty="0" smtClean="0"/>
              <a:t>Les </a:t>
            </a:r>
            <a:r>
              <a:rPr lang="fr-FR" sz="1600" dirty="0" err="1" smtClean="0"/>
              <a:t>pré-requis</a:t>
            </a:r>
            <a:r>
              <a:rPr lang="fr-FR" sz="1600" dirty="0" smtClean="0"/>
              <a:t> : la compétence dans notre métier et par voie de conséquence, une actualisation permanente en termes de formation continue </a:t>
            </a:r>
            <a:endParaRPr lang="fr-FR" sz="1600" dirty="0"/>
          </a:p>
        </p:txBody>
      </p:sp>
    </p:spTree>
    <p:extLst>
      <p:ext uri="{BB962C8B-B14F-4D97-AF65-F5344CB8AC3E}">
        <p14:creationId xmlns:p14="http://schemas.microsoft.com/office/powerpoint/2010/main" val="32146078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endParaRPr lang="fr-FR" sz="1600" dirty="0" smtClean="0"/>
          </a:p>
          <a:p>
            <a:r>
              <a:rPr lang="fr-FR" sz="1800" dirty="0" smtClean="0"/>
              <a:t>L’objectif de cette présentation consiste à découvrir les avantages de la mise en place d’une réflexion stratégique  au sein d’un cabinet d’avocats.</a:t>
            </a:r>
          </a:p>
          <a:p>
            <a:endParaRPr lang="fr-FR" sz="1800" dirty="0" smtClean="0"/>
          </a:p>
          <a:p>
            <a:r>
              <a:rPr lang="fr-FR" sz="1800" dirty="0"/>
              <a:t>I</a:t>
            </a:r>
            <a:r>
              <a:rPr lang="fr-FR" sz="1800" dirty="0" smtClean="0"/>
              <a:t>l convient tout d’abord de rappeler que l’avocat patron est tout à la fois  :</a:t>
            </a:r>
          </a:p>
          <a:p>
            <a:endParaRPr lang="fr-FR" sz="1800" dirty="0" smtClean="0"/>
          </a:p>
          <a:p>
            <a:pPr lvl="1"/>
            <a:r>
              <a:rPr lang="fr-FR" sz="1800" dirty="0" smtClean="0"/>
              <a:t>un opérationnel (il  assure la production du droit en termes de rédaction de conclusions, de rendez-vous clients et développement de clientèle,  d’audiences, de démarches auprès des juridictions, …</a:t>
            </a:r>
          </a:p>
          <a:p>
            <a:pPr lvl="1"/>
            <a:r>
              <a:rPr lang="fr-FR" sz="1800" dirty="0"/>
              <a:t>m</a:t>
            </a:r>
            <a:r>
              <a:rPr lang="fr-FR" sz="1800" dirty="0" smtClean="0"/>
              <a:t>ais également, un manager d’équipe  en ce qu’il conduit  et organise le cabinet et les équipes qui le compose. Il détermine les buts et en contrôle l’effectivité.</a:t>
            </a:r>
            <a:endParaRPr lang="fr-FR" sz="1800" dirty="0"/>
          </a:p>
          <a:p>
            <a:pPr lvl="1"/>
            <a:endParaRPr lang="fr-FR" sz="1600" dirty="0" smtClean="0"/>
          </a:p>
          <a:p>
            <a:pPr marL="457200" lvl="1" indent="0">
              <a:buNone/>
            </a:pPr>
            <a:endParaRPr lang="fr-FR" sz="1600" dirty="0"/>
          </a:p>
        </p:txBody>
      </p:sp>
    </p:spTree>
    <p:extLst>
      <p:ext uri="{BB962C8B-B14F-4D97-AF65-F5344CB8AC3E}">
        <p14:creationId xmlns:p14="http://schemas.microsoft.com/office/powerpoint/2010/main" val="790109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endParaRPr lang="fr-FR" sz="1600" dirty="0" smtClean="0"/>
          </a:p>
          <a:p>
            <a:r>
              <a:rPr lang="fr-FR" sz="1800" dirty="0" smtClean="0"/>
              <a:t>Pour parvenir à cette réflexion stratégique, il est tout d’abord nécessaire de déterminer quel est le véritable objectif de l’avocat, dans le cadre de sa </a:t>
            </a:r>
          </a:p>
          <a:p>
            <a:r>
              <a:rPr lang="fr-FR" sz="1800" dirty="0" smtClean="0"/>
              <a:t>carrière : les obstacles au quotidien (financiers, organisationnels, administratives, …) bloquent souvent l’avocat dans la réalisation de son rêve de chef d’entreprise. </a:t>
            </a:r>
          </a:p>
          <a:p>
            <a:endParaRPr lang="fr-FR" sz="1800" dirty="0"/>
          </a:p>
          <a:p>
            <a:r>
              <a:rPr lang="fr-FR" sz="1800" dirty="0" smtClean="0"/>
              <a:t>Pour ce faire, il convient donc de se projeter dans l’avenir (par exemple à </a:t>
            </a:r>
          </a:p>
          <a:p>
            <a:r>
              <a:rPr lang="fr-FR" sz="1800" dirty="0" smtClean="0"/>
              <a:t>5 ans) et d’imaginer quel  serait votre rêve  de cabinet. </a:t>
            </a:r>
            <a:endParaRPr lang="fr-FR" sz="1800" dirty="0"/>
          </a:p>
        </p:txBody>
      </p:sp>
    </p:spTree>
    <p:extLst>
      <p:ext uri="{BB962C8B-B14F-4D97-AF65-F5344CB8AC3E}">
        <p14:creationId xmlns:p14="http://schemas.microsoft.com/office/powerpoint/2010/main" val="2879571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t>Définition de la réflexion stratégique</a:t>
            </a:r>
            <a:endParaRPr lang="fr-FR" sz="3200" dirty="0"/>
          </a:p>
        </p:txBody>
      </p:sp>
      <p:sp>
        <p:nvSpPr>
          <p:cNvPr id="3" name="Espace réservé du contenu 2"/>
          <p:cNvSpPr>
            <a:spLocks noGrp="1"/>
          </p:cNvSpPr>
          <p:nvPr>
            <p:ph idx="1"/>
          </p:nvPr>
        </p:nvSpPr>
        <p:spPr/>
        <p:txBody>
          <a:bodyPr>
            <a:normAutofit/>
          </a:bodyPr>
          <a:lstStyle/>
          <a:p>
            <a:endParaRPr lang="fr-FR" sz="1800" dirty="0"/>
          </a:p>
          <a:p>
            <a:endParaRPr lang="fr-FR" sz="1800" dirty="0" smtClean="0"/>
          </a:p>
          <a:p>
            <a:r>
              <a:rPr lang="fr-FR" sz="1800" dirty="0" smtClean="0"/>
              <a:t>La réflexion stratégique est le processus de réflexion des équipes de Direction pour dresser le portrait de leur entreprise </a:t>
            </a:r>
            <a:r>
              <a:rPr lang="fr-FR" sz="1800" b="1" dirty="0" smtClean="0"/>
              <a:t>à un moment donné dans le futur.</a:t>
            </a:r>
          </a:p>
          <a:p>
            <a:endParaRPr lang="fr-FR" sz="1800" b="1" dirty="0"/>
          </a:p>
          <a:p>
            <a:endParaRPr lang="fr-FR" sz="1800" b="1" dirty="0" smtClean="0"/>
          </a:p>
          <a:p>
            <a:r>
              <a:rPr lang="fr-FR" sz="1800" b="1" dirty="0" smtClean="0"/>
              <a:t>Ce qui implique :</a:t>
            </a:r>
          </a:p>
          <a:p>
            <a:endParaRPr lang="fr-FR" sz="1800" b="1" dirty="0" smtClean="0"/>
          </a:p>
          <a:p>
            <a:pPr lvl="1">
              <a:buFontTx/>
              <a:buChar char="-"/>
            </a:pPr>
            <a:r>
              <a:rPr lang="fr-FR" sz="1800" b="1" dirty="0" smtClean="0"/>
              <a:t>une volonté </a:t>
            </a:r>
            <a:r>
              <a:rPr lang="fr-FR" sz="1800" dirty="0" smtClean="0"/>
              <a:t>: décider où on veut aller</a:t>
            </a:r>
          </a:p>
          <a:p>
            <a:pPr lvl="1">
              <a:buFontTx/>
              <a:buChar char="-"/>
            </a:pPr>
            <a:r>
              <a:rPr lang="fr-FR" sz="1800" b="1" dirty="0"/>
              <a:t>u</a:t>
            </a:r>
            <a:r>
              <a:rPr lang="fr-FR" sz="1800" b="1" dirty="0" smtClean="0"/>
              <a:t>n processus </a:t>
            </a:r>
            <a:r>
              <a:rPr lang="fr-FR" sz="1800" dirty="0" smtClean="0"/>
              <a:t>: s’interroger sur des éléments précis de l’organisation, dans un ordre précis, afin de mener le processus à terme</a:t>
            </a:r>
          </a:p>
          <a:p>
            <a:endParaRPr lang="fr-FR" b="1" dirty="0"/>
          </a:p>
        </p:txBody>
      </p:sp>
    </p:spTree>
    <p:extLst>
      <p:ext uri="{BB962C8B-B14F-4D97-AF65-F5344CB8AC3E}">
        <p14:creationId xmlns:p14="http://schemas.microsoft.com/office/powerpoint/2010/main" val="3056373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t>PROFIL STRATEGIQUE</a:t>
            </a:r>
            <a:endParaRPr lang="fr-FR" sz="3200" dirty="0"/>
          </a:p>
        </p:txBody>
      </p:sp>
      <p:sp>
        <p:nvSpPr>
          <p:cNvPr id="6" name="Ellipse 5"/>
          <p:cNvSpPr/>
          <p:nvPr/>
        </p:nvSpPr>
        <p:spPr>
          <a:xfrm>
            <a:off x="539552" y="4069643"/>
            <a:ext cx="2592288" cy="208823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smtClean="0"/>
              <a:t>PLUS CONCURRENTIEL</a:t>
            </a:r>
            <a:endParaRPr lang="fr-FR" dirty="0"/>
          </a:p>
        </p:txBody>
      </p:sp>
      <p:sp>
        <p:nvSpPr>
          <p:cNvPr id="7" name="Ellipse 6"/>
          <p:cNvSpPr/>
          <p:nvPr/>
        </p:nvSpPr>
        <p:spPr>
          <a:xfrm>
            <a:off x="6012160" y="4069643"/>
            <a:ext cx="2765857" cy="208823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smtClean="0"/>
              <a:t>ZONE GEOGRAPHIQUE</a:t>
            </a:r>
            <a:endParaRPr lang="fr-FR" dirty="0"/>
          </a:p>
        </p:txBody>
      </p:sp>
      <p:sp>
        <p:nvSpPr>
          <p:cNvPr id="9" name="Ellipse 8"/>
          <p:cNvSpPr/>
          <p:nvPr/>
        </p:nvSpPr>
        <p:spPr>
          <a:xfrm>
            <a:off x="452767" y="1556792"/>
            <a:ext cx="2765857" cy="208823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smtClean="0"/>
              <a:t>PRODUITS SERVICES</a:t>
            </a:r>
            <a:endParaRPr lang="fr-FR" dirty="0"/>
          </a:p>
        </p:txBody>
      </p:sp>
      <p:sp>
        <p:nvSpPr>
          <p:cNvPr id="11" name="Espace réservé du contenu 10"/>
          <p:cNvSpPr>
            <a:spLocks noGrp="1"/>
          </p:cNvSpPr>
          <p:nvPr>
            <p:ph idx="1"/>
          </p:nvPr>
        </p:nvSpPr>
        <p:spPr>
          <a:xfrm>
            <a:off x="3275856" y="2784884"/>
            <a:ext cx="2520280" cy="2305714"/>
          </a:xfrm>
          <a:prstGeom prst="ellipse">
            <a:avLst/>
          </a:prstGeom>
        </p:spPr>
        <p:style>
          <a:lnRef idx="2">
            <a:schemeClr val="accent6"/>
          </a:lnRef>
          <a:fillRef idx="1">
            <a:schemeClr val="lt1"/>
          </a:fillRef>
          <a:effectRef idx="0">
            <a:schemeClr val="accent6"/>
          </a:effectRef>
          <a:fontRef idx="minor">
            <a:schemeClr val="dk1"/>
          </a:fontRef>
        </p:style>
        <p:txBody>
          <a:bodyPr rtlCol="0" anchor="ctr">
            <a:normAutofit/>
          </a:bodyPr>
          <a:lstStyle/>
          <a:p>
            <a:pPr marL="0" indent="0" algn="ctr">
              <a:buNone/>
            </a:pPr>
            <a:r>
              <a:rPr lang="fr-FR" sz="1800" dirty="0" smtClean="0"/>
              <a:t>PROFIL STRATEGIQUE</a:t>
            </a:r>
            <a:endParaRPr lang="fr-FR" sz="1800" dirty="0"/>
          </a:p>
        </p:txBody>
      </p:sp>
      <p:sp>
        <p:nvSpPr>
          <p:cNvPr id="8" name="Ellipse 7"/>
          <p:cNvSpPr/>
          <p:nvPr/>
        </p:nvSpPr>
        <p:spPr>
          <a:xfrm>
            <a:off x="5917765" y="1628623"/>
            <a:ext cx="2765857" cy="208823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smtClean="0"/>
              <a:t>CLIENTS/</a:t>
            </a:r>
          </a:p>
          <a:p>
            <a:pPr algn="ctr"/>
            <a:r>
              <a:rPr lang="fr-FR" dirty="0" smtClean="0"/>
              <a:t>UTILISATEURS</a:t>
            </a:r>
            <a:endParaRPr lang="fr-FR" dirty="0"/>
          </a:p>
        </p:txBody>
      </p:sp>
    </p:spTree>
    <p:extLst>
      <p:ext uri="{BB962C8B-B14F-4D97-AF65-F5344CB8AC3E}">
        <p14:creationId xmlns:p14="http://schemas.microsoft.com/office/powerpoint/2010/main" val="19918499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4060687659"/>
              </p:ext>
            </p:extLst>
          </p:nvPr>
        </p:nvGraphicFramePr>
        <p:xfrm>
          <a:off x="457200" y="1600200"/>
          <a:ext cx="8229600" cy="2225040"/>
        </p:xfrm>
        <a:graphic>
          <a:graphicData uri="http://schemas.openxmlformats.org/drawingml/2006/table">
            <a:tbl>
              <a:tblPr firstRow="1" bandRow="1">
                <a:tableStyleId>{5C22544A-7EE6-4342-B048-85BDC9FD1C3A}</a:tableStyleId>
              </a:tblPr>
              <a:tblGrid>
                <a:gridCol w="5338936"/>
                <a:gridCol w="1440160"/>
                <a:gridCol w="1450504"/>
              </a:tblGrid>
              <a:tr h="370840">
                <a:tc>
                  <a:txBody>
                    <a:bodyPr/>
                    <a:lstStyle/>
                    <a:p>
                      <a:endParaRPr lang="fr-FR" dirty="0"/>
                    </a:p>
                  </a:txBody>
                  <a:tcPr/>
                </a:tc>
                <a:tc>
                  <a:txBody>
                    <a:bodyPr/>
                    <a:lstStyle/>
                    <a:p>
                      <a:endParaRPr lang="fr-FR" dirty="0"/>
                    </a:p>
                  </a:txBody>
                  <a:tcPr/>
                </a:tc>
                <a:tc>
                  <a:txBody>
                    <a:bodyPr/>
                    <a:lstStyle/>
                    <a:p>
                      <a:endParaRPr lang="fr-FR"/>
                    </a:p>
                  </a:txBody>
                  <a:tcPr/>
                </a:tc>
              </a:tr>
              <a:tr h="370840">
                <a:tc>
                  <a:txBody>
                    <a:bodyPr/>
                    <a:lstStyle/>
                    <a:p>
                      <a:endParaRPr lang="fr-FR" dirty="0"/>
                    </a:p>
                  </a:txBody>
                  <a:tcPr/>
                </a:tc>
                <a:tc>
                  <a:txBody>
                    <a:bodyPr/>
                    <a:lstStyle/>
                    <a:p>
                      <a:r>
                        <a:rPr lang="fr-FR" dirty="0" smtClean="0"/>
                        <a:t>        OUI</a:t>
                      </a:r>
                      <a:endParaRPr lang="fr-FR" dirty="0"/>
                    </a:p>
                  </a:txBody>
                  <a:tcPr/>
                </a:tc>
                <a:tc>
                  <a:txBody>
                    <a:bodyPr/>
                    <a:lstStyle/>
                    <a:p>
                      <a:r>
                        <a:rPr lang="fr-FR" dirty="0" smtClean="0"/>
                        <a:t>        NON</a:t>
                      </a:r>
                      <a:endParaRPr lang="fr-FR" dirty="0"/>
                    </a:p>
                  </a:txBody>
                  <a:tcPr/>
                </a:tc>
              </a:tr>
              <a:tr h="370840">
                <a:tc>
                  <a:txBody>
                    <a:bodyPr/>
                    <a:lstStyle/>
                    <a:p>
                      <a:r>
                        <a:rPr lang="fr-FR" dirty="0" smtClean="0"/>
                        <a:t>PRODUIT/SERVICE</a:t>
                      </a:r>
                      <a:endParaRPr lang="fr-FR" dirty="0"/>
                    </a:p>
                  </a:txBody>
                  <a:tcPr/>
                </a:tc>
                <a:tc>
                  <a:txBody>
                    <a:bodyPr/>
                    <a:lstStyle/>
                    <a:p>
                      <a:endParaRPr lang="fr-FR" dirty="0"/>
                    </a:p>
                  </a:txBody>
                  <a:tcPr/>
                </a:tc>
                <a:tc>
                  <a:txBody>
                    <a:bodyPr/>
                    <a:lstStyle/>
                    <a:p>
                      <a:endParaRPr lang="fr-FR"/>
                    </a:p>
                  </a:txBody>
                  <a:tcPr/>
                </a:tc>
              </a:tr>
              <a:tr h="370840">
                <a:tc>
                  <a:txBody>
                    <a:bodyPr/>
                    <a:lstStyle/>
                    <a:p>
                      <a:r>
                        <a:rPr lang="fr-FR" dirty="0" smtClean="0"/>
                        <a:t>CLIENTS/UTILISATEURS</a:t>
                      </a:r>
                      <a:endParaRPr lang="fr-FR" dirty="0"/>
                    </a:p>
                  </a:txBody>
                  <a:tcPr/>
                </a:tc>
                <a:tc>
                  <a:txBody>
                    <a:bodyPr/>
                    <a:lstStyle/>
                    <a:p>
                      <a:endParaRPr lang="fr-FR"/>
                    </a:p>
                  </a:txBody>
                  <a:tcPr/>
                </a:tc>
                <a:tc>
                  <a:txBody>
                    <a:bodyPr/>
                    <a:lstStyle/>
                    <a:p>
                      <a:endParaRPr lang="fr-FR"/>
                    </a:p>
                  </a:txBody>
                  <a:tcPr/>
                </a:tc>
              </a:tr>
              <a:tr h="370840">
                <a:tc>
                  <a:txBody>
                    <a:bodyPr/>
                    <a:lstStyle/>
                    <a:p>
                      <a:r>
                        <a:rPr lang="fr-FR" dirty="0" smtClean="0"/>
                        <a:t>PLUS CONCURRENTIEL</a:t>
                      </a:r>
                      <a:endParaRPr lang="fr-FR" dirty="0"/>
                    </a:p>
                  </a:txBody>
                  <a:tcPr/>
                </a:tc>
                <a:tc>
                  <a:txBody>
                    <a:bodyPr/>
                    <a:lstStyle/>
                    <a:p>
                      <a:endParaRPr lang="fr-FR"/>
                    </a:p>
                  </a:txBody>
                  <a:tcPr/>
                </a:tc>
                <a:tc>
                  <a:txBody>
                    <a:bodyPr/>
                    <a:lstStyle/>
                    <a:p>
                      <a:endParaRPr lang="fr-FR"/>
                    </a:p>
                  </a:txBody>
                  <a:tcPr/>
                </a:tc>
              </a:tr>
              <a:tr h="370840">
                <a:tc>
                  <a:txBody>
                    <a:bodyPr/>
                    <a:lstStyle/>
                    <a:p>
                      <a:r>
                        <a:rPr lang="fr-FR" dirty="0" smtClean="0"/>
                        <a:t>ZONE GEOGRAPHIQUE</a:t>
                      </a:r>
                      <a:endParaRPr lang="fr-FR" dirty="0"/>
                    </a:p>
                  </a:txBody>
                  <a:tcPr/>
                </a:tc>
                <a:tc>
                  <a:txBody>
                    <a:bodyPr/>
                    <a:lstStyle/>
                    <a:p>
                      <a:endParaRPr lang="fr-FR"/>
                    </a:p>
                  </a:txBody>
                  <a:tcPr/>
                </a:tc>
                <a:tc>
                  <a:txBody>
                    <a:bodyPr/>
                    <a:lstStyle/>
                    <a:p>
                      <a:endParaRPr lang="fr-FR"/>
                    </a:p>
                  </a:txBody>
                  <a:tcPr/>
                </a:tc>
              </a:tr>
            </a:tbl>
          </a:graphicData>
        </a:graphic>
      </p:graphicFrame>
    </p:spTree>
    <p:extLst>
      <p:ext uri="{BB962C8B-B14F-4D97-AF65-F5344CB8AC3E}">
        <p14:creationId xmlns:p14="http://schemas.microsoft.com/office/powerpoint/2010/main" val="32285255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t>Quelles questions se poser ?</a:t>
            </a:r>
            <a:endParaRPr lang="fr-FR" sz="3200" dirty="0"/>
          </a:p>
        </p:txBody>
      </p:sp>
      <p:sp>
        <p:nvSpPr>
          <p:cNvPr id="3" name="Espace réservé du contenu 2"/>
          <p:cNvSpPr>
            <a:spLocks noGrp="1"/>
          </p:cNvSpPr>
          <p:nvPr>
            <p:ph idx="1"/>
          </p:nvPr>
        </p:nvSpPr>
        <p:spPr/>
        <p:txBody>
          <a:bodyPr/>
          <a:lstStyle/>
          <a:p>
            <a:endParaRPr lang="fr-FR" sz="2000" dirty="0" smtClean="0"/>
          </a:p>
          <a:p>
            <a:endParaRPr lang="fr-FR" sz="2000" dirty="0"/>
          </a:p>
          <a:p>
            <a:r>
              <a:rPr lang="fr-FR" sz="2000" dirty="0" smtClean="0"/>
              <a:t>Eventail des prestations et des services courants</a:t>
            </a:r>
          </a:p>
          <a:p>
            <a:r>
              <a:rPr lang="fr-FR" sz="2000" dirty="0" smtClean="0"/>
              <a:t>Comment sont ils regroupés?</a:t>
            </a:r>
          </a:p>
          <a:p>
            <a:r>
              <a:rPr lang="fr-FR" sz="2000" dirty="0" smtClean="0"/>
              <a:t>Tendances et cycles de l ’activité</a:t>
            </a:r>
          </a:p>
          <a:p>
            <a:r>
              <a:rPr lang="fr-FR" sz="2000" dirty="0" smtClean="0"/>
              <a:t>Etendue de la zone d’intervention</a:t>
            </a:r>
          </a:p>
          <a:p>
            <a:r>
              <a:rPr lang="fr-FR" sz="2000" dirty="0" smtClean="0"/>
              <a:t>Groupes d’utilisateurs/clientèle</a:t>
            </a:r>
          </a:p>
          <a:p>
            <a:pPr marL="0" indent="0">
              <a:buNone/>
            </a:pPr>
            <a:endParaRPr lang="fr-FR" dirty="0"/>
          </a:p>
        </p:txBody>
      </p:sp>
    </p:spTree>
    <p:extLst>
      <p:ext uri="{BB962C8B-B14F-4D97-AF65-F5344CB8AC3E}">
        <p14:creationId xmlns:p14="http://schemas.microsoft.com/office/powerpoint/2010/main" val="1200521796"/>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1132</TotalTime>
  <Words>1547</Words>
  <Application>Microsoft Office PowerPoint</Application>
  <PresentationFormat>Affichage à l'écran (4:3)</PresentationFormat>
  <Paragraphs>195</Paragraphs>
  <Slides>22</Slides>
  <Notes>0</Notes>
  <HiddenSlides>0</HiddenSlides>
  <MMClips>0</MMClips>
  <ScaleCrop>false</ScaleCrop>
  <HeadingPairs>
    <vt:vector size="4" baseType="variant">
      <vt:variant>
        <vt:lpstr>Thème</vt:lpstr>
      </vt:variant>
      <vt:variant>
        <vt:i4>1</vt:i4>
      </vt:variant>
      <vt:variant>
        <vt:lpstr>Titres des diapositives</vt:lpstr>
      </vt:variant>
      <vt:variant>
        <vt:i4>22</vt:i4>
      </vt:variant>
    </vt:vector>
  </HeadingPairs>
  <TitlesOfParts>
    <vt:vector size="23" baseType="lpstr">
      <vt:lpstr>Thème Office</vt:lpstr>
      <vt:lpstr>ORGANISATION ENTREPRENEURIALE DU CABINET D’ AVOCATS</vt:lpstr>
      <vt:lpstr>Plan</vt:lpstr>
      <vt:lpstr>INTRODUCTION</vt:lpstr>
      <vt:lpstr>Présentation PowerPoint</vt:lpstr>
      <vt:lpstr>Présentation PowerPoint</vt:lpstr>
      <vt:lpstr>Définition de la réflexion stratégique</vt:lpstr>
      <vt:lpstr>PROFIL STRATEGIQUE</vt:lpstr>
      <vt:lpstr>Présentation PowerPoint</vt:lpstr>
      <vt:lpstr>Quelles questions se poser ?</vt:lpstr>
      <vt:lpstr>POUR QUELLE STRATEGIE?</vt:lpstr>
      <vt:lpstr>L’ ORGANISATION EFFICIENTE</vt:lpstr>
      <vt:lpstr>LA FACTURATION</vt:lpstr>
      <vt:lpstr>Exemple de détermination du taux horaire</vt:lpstr>
      <vt:lpstr>Système de facturation</vt:lpstr>
      <vt:lpstr>Présentation PowerPoint</vt:lpstr>
      <vt:lpstr>Présentation PowerPoint</vt:lpstr>
      <vt:lpstr>LE MARKETING ou l’approche commerciale</vt:lpstr>
      <vt:lpstr>Conclusion</vt:lpstr>
      <vt:lpstr>Conclusion (suite et fin)</vt:lpstr>
      <vt:lpstr>    Remerciements</vt:lpstr>
      <vt:lpstr> CONCLUSION</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ORGANISATION ENTREPRENEURIALE DU CABINET D’ AVOCAT</dc:title>
  <dc:creator>Pascale Rouville</dc:creator>
  <cp:lastModifiedBy>Pascale Rouville</cp:lastModifiedBy>
  <cp:revision>57</cp:revision>
  <dcterms:created xsi:type="dcterms:W3CDTF">2015-08-23T09:28:22Z</dcterms:created>
  <dcterms:modified xsi:type="dcterms:W3CDTF">2015-09-23T13:17:59Z</dcterms:modified>
</cp:coreProperties>
</file>