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9"/>
  </p:notesMasterIdLst>
  <p:handoutMasterIdLst>
    <p:handoutMasterId r:id="rId50"/>
  </p:handoutMasterIdLst>
  <p:sldIdLst>
    <p:sldId id="256" r:id="rId2"/>
    <p:sldId id="340" r:id="rId3"/>
    <p:sldId id="344" r:id="rId4"/>
    <p:sldId id="277" r:id="rId5"/>
    <p:sldId id="333" r:id="rId6"/>
    <p:sldId id="345" r:id="rId7"/>
    <p:sldId id="341" r:id="rId8"/>
    <p:sldId id="278" r:id="rId9"/>
    <p:sldId id="279" r:id="rId10"/>
    <p:sldId id="367" r:id="rId11"/>
    <p:sldId id="342" r:id="rId12"/>
    <p:sldId id="343" r:id="rId13"/>
    <p:sldId id="369" r:id="rId14"/>
    <p:sldId id="364" r:id="rId15"/>
    <p:sldId id="323" r:id="rId16"/>
    <p:sldId id="348" r:id="rId17"/>
    <p:sldId id="324" r:id="rId18"/>
    <p:sldId id="292" r:id="rId19"/>
    <p:sldId id="336" r:id="rId20"/>
    <p:sldId id="308" r:id="rId21"/>
    <p:sldId id="309" r:id="rId22"/>
    <p:sldId id="350" r:id="rId23"/>
    <p:sldId id="352" r:id="rId24"/>
    <p:sldId id="354" r:id="rId25"/>
    <p:sldId id="355" r:id="rId26"/>
    <p:sldId id="356" r:id="rId27"/>
    <p:sldId id="357" r:id="rId28"/>
    <p:sldId id="358" r:id="rId29"/>
    <p:sldId id="360" r:id="rId30"/>
    <p:sldId id="361" r:id="rId31"/>
    <p:sldId id="362" r:id="rId32"/>
    <p:sldId id="365" r:id="rId33"/>
    <p:sldId id="370" r:id="rId34"/>
    <p:sldId id="371" r:id="rId35"/>
    <p:sldId id="372" r:id="rId36"/>
    <p:sldId id="373" r:id="rId37"/>
    <p:sldId id="374" r:id="rId38"/>
    <p:sldId id="376" r:id="rId39"/>
    <p:sldId id="377" r:id="rId40"/>
    <p:sldId id="378" r:id="rId41"/>
    <p:sldId id="379" r:id="rId42"/>
    <p:sldId id="380" r:id="rId43"/>
    <p:sldId id="381" r:id="rId44"/>
    <p:sldId id="383" r:id="rId45"/>
    <p:sldId id="384" r:id="rId46"/>
    <p:sldId id="385" r:id="rId47"/>
    <p:sldId id="386" r:id="rId48"/>
  </p:sldIdLst>
  <p:sldSz cx="9144000" cy="6858000" type="screen4x3"/>
  <p:notesSz cx="6797675" cy="9928225"/>
  <p:defaultTextStyle>
    <a:defPPr>
      <a:defRPr lang="fr-FR"/>
    </a:defPPr>
    <a:lvl1pPr algn="l" rtl="0" fontAlgn="base">
      <a:spcBef>
        <a:spcPct val="0"/>
      </a:spcBef>
      <a:spcAft>
        <a:spcPct val="0"/>
      </a:spcAft>
      <a:defRPr kern="1200">
        <a:solidFill>
          <a:schemeClr val="tx1"/>
        </a:solidFill>
        <a:latin typeface="Arial" charset="0"/>
        <a:ea typeface="ＭＳ Ｐゴシック" pitchFamily="-112" charset="-128"/>
        <a:cs typeface="Arial" charset="0"/>
      </a:defRPr>
    </a:lvl1pPr>
    <a:lvl2pPr marL="457200" algn="l" rtl="0" fontAlgn="base">
      <a:spcBef>
        <a:spcPct val="0"/>
      </a:spcBef>
      <a:spcAft>
        <a:spcPct val="0"/>
      </a:spcAft>
      <a:defRPr kern="1200">
        <a:solidFill>
          <a:schemeClr val="tx1"/>
        </a:solidFill>
        <a:latin typeface="Arial" charset="0"/>
        <a:ea typeface="ＭＳ Ｐゴシック" pitchFamily="-112"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112"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112"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112" charset="-128"/>
        <a:cs typeface="Arial" charset="0"/>
      </a:defRPr>
    </a:lvl5pPr>
    <a:lvl6pPr marL="2286000" algn="l" defTabSz="914400" rtl="0" eaLnBrk="1" latinLnBrk="0" hangingPunct="1">
      <a:defRPr kern="1200">
        <a:solidFill>
          <a:schemeClr val="tx1"/>
        </a:solidFill>
        <a:latin typeface="Arial" charset="0"/>
        <a:ea typeface="ＭＳ Ｐゴシック" pitchFamily="-112" charset="-128"/>
        <a:cs typeface="Arial" charset="0"/>
      </a:defRPr>
    </a:lvl6pPr>
    <a:lvl7pPr marL="2743200" algn="l" defTabSz="914400" rtl="0" eaLnBrk="1" latinLnBrk="0" hangingPunct="1">
      <a:defRPr kern="1200">
        <a:solidFill>
          <a:schemeClr val="tx1"/>
        </a:solidFill>
        <a:latin typeface="Arial" charset="0"/>
        <a:ea typeface="ＭＳ Ｐゴシック" pitchFamily="-112" charset="-128"/>
        <a:cs typeface="Arial" charset="0"/>
      </a:defRPr>
    </a:lvl7pPr>
    <a:lvl8pPr marL="3200400" algn="l" defTabSz="914400" rtl="0" eaLnBrk="1" latinLnBrk="0" hangingPunct="1">
      <a:defRPr kern="1200">
        <a:solidFill>
          <a:schemeClr val="tx1"/>
        </a:solidFill>
        <a:latin typeface="Arial" charset="0"/>
        <a:ea typeface="ＭＳ Ｐゴシック" pitchFamily="-112" charset="-128"/>
        <a:cs typeface="Arial" charset="0"/>
      </a:defRPr>
    </a:lvl8pPr>
    <a:lvl9pPr marL="3657600" algn="l" defTabSz="914400" rtl="0" eaLnBrk="1" latinLnBrk="0" hangingPunct="1">
      <a:defRPr kern="1200">
        <a:solidFill>
          <a:schemeClr val="tx1"/>
        </a:solidFill>
        <a:latin typeface="Arial" charset="0"/>
        <a:ea typeface="ＭＳ Ｐゴシック" pitchFamily="-112"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6600"/>
    <a:srgbClr val="00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480" autoAdjust="0"/>
    <p:restoredTop sz="94660"/>
  </p:normalViewPr>
  <p:slideViewPr>
    <p:cSldViewPr>
      <p:cViewPr>
        <p:scale>
          <a:sx n="104" d="100"/>
          <a:sy n="104" d="100"/>
        </p:scale>
        <p:origin x="1579" y="94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1992" y="-7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112" charset="0"/>
                <a:cs typeface="Arial" charset="0"/>
              </a:defRPr>
            </a:lvl1pPr>
          </a:lstStyle>
          <a:p>
            <a:pPr>
              <a:defRPr/>
            </a:pPr>
            <a:endParaRPr lang="en-US"/>
          </a:p>
        </p:txBody>
      </p:sp>
      <p:sp>
        <p:nvSpPr>
          <p:cNvPr id="3" name="Espace réservé de la date 2"/>
          <p:cNvSpPr>
            <a:spLocks noGrp="1"/>
          </p:cNvSpPr>
          <p:nvPr>
            <p:ph type="dt" sz="quarter"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12" charset="0"/>
                <a:cs typeface="Arial" charset="0"/>
              </a:defRPr>
            </a:lvl1pPr>
          </a:lstStyle>
          <a:p>
            <a:pPr>
              <a:defRPr/>
            </a:pPr>
            <a:fld id="{F0C3F593-BBFD-4A8D-A715-95A28BB2ECCE}" type="datetime1">
              <a:rPr lang="fr-FR"/>
              <a:pPr>
                <a:defRPr/>
              </a:pPr>
              <a:t>07/10/2014</a:t>
            </a:fld>
            <a:endParaRPr lang="fr-FR"/>
          </a:p>
        </p:txBody>
      </p:sp>
      <p:sp>
        <p:nvSpPr>
          <p:cNvPr id="4" name="Espace réservé du pied de page 3"/>
          <p:cNvSpPr>
            <a:spLocks noGrp="1"/>
          </p:cNvSpPr>
          <p:nvPr>
            <p:ph type="ftr" sz="quarter" idx="2"/>
          </p:nvPr>
        </p:nvSpPr>
        <p:spPr>
          <a:xfrm>
            <a:off x="0" y="9429750"/>
            <a:ext cx="2946400" cy="496888"/>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112" charset="0"/>
                <a:cs typeface="Arial" charset="0"/>
              </a:defRPr>
            </a:lvl1pPr>
          </a:lstStyle>
          <a:p>
            <a:pPr>
              <a:defRPr/>
            </a:pPr>
            <a:endParaRPr lang="en-US"/>
          </a:p>
        </p:txBody>
      </p:sp>
      <p:sp>
        <p:nvSpPr>
          <p:cNvPr id="5" name="Espace réservé du numéro de diapositive 4"/>
          <p:cNvSpPr>
            <a:spLocks noGrp="1"/>
          </p:cNvSpPr>
          <p:nvPr>
            <p:ph type="sldNum" sz="quarter" idx="3"/>
          </p:nvPr>
        </p:nvSpPr>
        <p:spPr>
          <a:xfrm>
            <a:off x="3849688" y="9429750"/>
            <a:ext cx="2946400" cy="496888"/>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12" charset="0"/>
                <a:cs typeface="Arial" charset="0"/>
              </a:defRPr>
            </a:lvl1pPr>
          </a:lstStyle>
          <a:p>
            <a:pPr>
              <a:defRPr/>
            </a:pPr>
            <a:fld id="{2F0C56E5-842B-4A69-B8C0-38F5D9032AC6}" type="slidenum">
              <a:rPr lang="fr-FR"/>
              <a:pPr>
                <a:defRPr/>
              </a:pPr>
              <a:t>‹N°›</a:t>
            </a:fld>
            <a:endParaRPr lang="fr-FR"/>
          </a:p>
        </p:txBody>
      </p:sp>
    </p:spTree>
    <p:extLst>
      <p:ext uri="{BB962C8B-B14F-4D97-AF65-F5344CB8AC3E}">
        <p14:creationId xmlns:p14="http://schemas.microsoft.com/office/powerpoint/2010/main" xmlns="" val="30408575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112" charset="0"/>
                <a:cs typeface="Arial" charset="0"/>
              </a:defRPr>
            </a:lvl1pPr>
          </a:lstStyle>
          <a:p>
            <a:pPr>
              <a:defRPr/>
            </a:pPr>
            <a:endParaRPr lang="en-US"/>
          </a:p>
        </p:txBody>
      </p:sp>
      <p:sp>
        <p:nvSpPr>
          <p:cNvPr id="3" name="Espace réservé de la date 2"/>
          <p:cNvSpPr>
            <a:spLocks noGrp="1"/>
          </p:cNvSpPr>
          <p:nvPr>
            <p:ph type="dt"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12" charset="0"/>
                <a:cs typeface="Arial" charset="0"/>
              </a:defRPr>
            </a:lvl1pPr>
          </a:lstStyle>
          <a:p>
            <a:pPr>
              <a:defRPr/>
            </a:pPr>
            <a:fld id="{D384BB1C-2A73-4D3A-9DCD-5B0A6005AD93}" type="datetime1">
              <a:rPr lang="fr-FR"/>
              <a:pPr>
                <a:defRPr/>
              </a:pPr>
              <a:t>07/10/2014</a:t>
            </a:fld>
            <a:endParaRPr lang="fr-FR"/>
          </a:p>
        </p:txBody>
      </p:sp>
      <p:sp>
        <p:nvSpPr>
          <p:cNvPr id="4" name="Espace réservé de l'image des diapositives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79450" y="4716463"/>
            <a:ext cx="5438775" cy="4467225"/>
          </a:xfrm>
          <a:prstGeom prst="rect">
            <a:avLst/>
          </a:prstGeom>
        </p:spPr>
        <p:txBody>
          <a:bodyPr vert="horz" wrap="square" lIns="91440" tIns="45720" rIns="91440" bIns="45720" numCol="1" anchor="t" anchorCtr="0" compatLnSpc="1">
            <a:prstTxWarp prst="textNoShape">
              <a:avLst/>
            </a:prstTxWarp>
          </a:bodyPr>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9429750"/>
            <a:ext cx="2946400" cy="496888"/>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112" charset="0"/>
                <a:cs typeface="Arial" charset="0"/>
              </a:defRPr>
            </a:lvl1pPr>
          </a:lstStyle>
          <a:p>
            <a:pPr>
              <a:defRPr/>
            </a:pPr>
            <a:endParaRPr lang="en-US"/>
          </a:p>
        </p:txBody>
      </p:sp>
      <p:sp>
        <p:nvSpPr>
          <p:cNvPr id="7" name="Espace réservé du numéro de diapositive 6"/>
          <p:cNvSpPr>
            <a:spLocks noGrp="1"/>
          </p:cNvSpPr>
          <p:nvPr>
            <p:ph type="sldNum" sz="quarter" idx="5"/>
          </p:nvPr>
        </p:nvSpPr>
        <p:spPr>
          <a:xfrm>
            <a:off x="3849688" y="9429750"/>
            <a:ext cx="2946400" cy="496888"/>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12" charset="0"/>
                <a:cs typeface="Arial" charset="0"/>
              </a:defRPr>
            </a:lvl1pPr>
          </a:lstStyle>
          <a:p>
            <a:pPr>
              <a:defRPr/>
            </a:pPr>
            <a:fld id="{6B85C8D8-C211-4DE7-9EE7-42BC46A17A16}" type="slidenum">
              <a:rPr lang="fr-FR"/>
              <a:pPr>
                <a:defRPr/>
              </a:pPr>
              <a:t>‹N°›</a:t>
            </a:fld>
            <a:endParaRPr lang="fr-FR"/>
          </a:p>
        </p:txBody>
      </p:sp>
    </p:spTree>
    <p:extLst>
      <p:ext uri="{BB962C8B-B14F-4D97-AF65-F5344CB8AC3E}">
        <p14:creationId xmlns:p14="http://schemas.microsoft.com/office/powerpoint/2010/main" xmlns="" val="9436186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8915"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en-US" altLang="fr-FR" smtClean="0">
              <a:ea typeface="ＭＳ Ｐゴシック" pitchFamily="-112" charset="-128"/>
            </a:endParaRPr>
          </a:p>
        </p:txBody>
      </p:sp>
      <p:sp>
        <p:nvSpPr>
          <p:cNvPr id="38916" name="Espace réservé du numéro de diapositive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FDE0CDCD-E236-49AE-B64E-634B1DB6BDAB}" type="slidenum">
              <a:rPr lang="fr-FR" altLang="fr-FR" smtClean="0">
                <a:latin typeface="Calibri" pitchFamily="-112" charset="0"/>
              </a:rPr>
              <a:pPr eaLnBrk="1" hangingPunct="1"/>
              <a:t>1</a:t>
            </a:fld>
            <a:endParaRPr lang="fr-FR" altLang="fr-FR" smtClean="0">
              <a:latin typeface="Calibri" pitchFamily="-112"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fr-FR" smtClean="0"/>
              <a:t>Modifiez le style du titre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E1B20673-42CF-484A-9E85-9764FB52C1E8}" type="slidenum">
              <a:rPr lang="fr-BE"/>
              <a:pPr>
                <a:defRPr/>
              </a:pPr>
              <a:t>‹N°›</a:t>
            </a:fld>
            <a:endParaRPr lang="fr-BE"/>
          </a:p>
        </p:txBody>
      </p:sp>
      <p:sp>
        <p:nvSpPr>
          <p:cNvPr id="5" name="Footer Placeholder 4"/>
          <p:cNvSpPr>
            <a:spLocks noGrp="1"/>
          </p:cNvSpPr>
          <p:nvPr>
            <p:ph type="ftr" sz="quarter" idx="11"/>
          </p:nvPr>
        </p:nvSpPr>
        <p:spPr/>
        <p:txBody>
          <a:bodyPr/>
          <a:lstStyle>
            <a:lvl1pPr>
              <a:defRPr/>
            </a:lvl1pPr>
          </a:lstStyle>
          <a:p>
            <a:pPr>
              <a:defRPr/>
            </a:pPr>
            <a:r>
              <a:rPr lang="fr-BE"/>
              <a:t>Frilet  -  Société d'Avocats</a:t>
            </a:r>
          </a:p>
        </p:txBody>
      </p:sp>
      <p:sp>
        <p:nvSpPr>
          <p:cNvPr id="6" name="Date Placeholder 3"/>
          <p:cNvSpPr>
            <a:spLocks noGrp="1"/>
          </p:cNvSpPr>
          <p:nvPr>
            <p:ph type="dt" sz="half" idx="12"/>
          </p:nvPr>
        </p:nvSpPr>
        <p:spPr/>
        <p:txBody>
          <a:bodyPr/>
          <a:lstStyle>
            <a:lvl1pPr>
              <a:defRPr/>
            </a:lvl1pPr>
          </a:lstStyle>
          <a:p>
            <a:pPr>
              <a:defRPr/>
            </a:pPr>
            <a:fld id="{AF103D7C-3834-41E9-B0AA-9374496095E4}" type="datetime1">
              <a:rPr lang="fr-FR"/>
              <a:pPr>
                <a:defRPr/>
              </a:pPr>
              <a:t>07/10/2014</a:t>
            </a:fld>
            <a:endParaRPr lang="fr-BE"/>
          </a:p>
        </p:txBody>
      </p:sp>
    </p:spTree>
    <p:extLst>
      <p:ext uri="{BB962C8B-B14F-4D97-AF65-F5344CB8AC3E}">
        <p14:creationId xmlns:p14="http://schemas.microsoft.com/office/powerpoint/2010/main" xmlns="" val="3497489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475E27C2-17AB-44C7-84A8-711A6C8F026A}" type="slidenum">
              <a:rPr lang="fr-BE"/>
              <a:pPr>
                <a:defRPr/>
              </a:pPr>
              <a:t>‹N°›</a:t>
            </a:fld>
            <a:endParaRPr lang="fr-BE"/>
          </a:p>
        </p:txBody>
      </p:sp>
      <p:sp>
        <p:nvSpPr>
          <p:cNvPr id="5" name="Footer Placeholder 4"/>
          <p:cNvSpPr>
            <a:spLocks noGrp="1"/>
          </p:cNvSpPr>
          <p:nvPr>
            <p:ph type="ftr" sz="quarter" idx="11"/>
          </p:nvPr>
        </p:nvSpPr>
        <p:spPr/>
        <p:txBody>
          <a:bodyPr/>
          <a:lstStyle>
            <a:lvl1pPr>
              <a:defRPr/>
            </a:lvl1pPr>
          </a:lstStyle>
          <a:p>
            <a:pPr>
              <a:defRPr/>
            </a:pPr>
            <a:r>
              <a:rPr lang="fr-BE"/>
              <a:t>Frilet  -  Société d'Avocats</a:t>
            </a:r>
          </a:p>
        </p:txBody>
      </p:sp>
      <p:sp>
        <p:nvSpPr>
          <p:cNvPr id="6" name="Date Placeholder 3"/>
          <p:cNvSpPr>
            <a:spLocks noGrp="1"/>
          </p:cNvSpPr>
          <p:nvPr>
            <p:ph type="dt" sz="half" idx="12"/>
          </p:nvPr>
        </p:nvSpPr>
        <p:spPr/>
        <p:txBody>
          <a:bodyPr/>
          <a:lstStyle>
            <a:lvl1pPr>
              <a:defRPr/>
            </a:lvl1pPr>
          </a:lstStyle>
          <a:p>
            <a:pPr>
              <a:defRPr/>
            </a:pPr>
            <a:fld id="{003E6F73-AE82-45CD-9F99-284CD228CCC8}" type="datetime1">
              <a:rPr lang="fr-FR"/>
              <a:pPr>
                <a:defRPr/>
              </a:pPr>
              <a:t>07/10/2014</a:t>
            </a:fld>
            <a:endParaRPr lang="fr-BE"/>
          </a:p>
        </p:txBody>
      </p:sp>
    </p:spTree>
    <p:extLst>
      <p:ext uri="{BB962C8B-B14F-4D97-AF65-F5344CB8AC3E}">
        <p14:creationId xmlns:p14="http://schemas.microsoft.com/office/powerpoint/2010/main" xmlns="" val="4131615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AB549C40-0B89-4473-8D5F-05A9FB22E28F}" type="slidenum">
              <a:rPr lang="fr-BE"/>
              <a:pPr>
                <a:defRPr/>
              </a:pPr>
              <a:t>‹N°›</a:t>
            </a:fld>
            <a:endParaRPr lang="fr-BE"/>
          </a:p>
        </p:txBody>
      </p:sp>
      <p:sp>
        <p:nvSpPr>
          <p:cNvPr id="5" name="Footer Placeholder 4"/>
          <p:cNvSpPr>
            <a:spLocks noGrp="1"/>
          </p:cNvSpPr>
          <p:nvPr>
            <p:ph type="ftr" sz="quarter" idx="11"/>
          </p:nvPr>
        </p:nvSpPr>
        <p:spPr/>
        <p:txBody>
          <a:bodyPr/>
          <a:lstStyle>
            <a:lvl1pPr>
              <a:defRPr/>
            </a:lvl1pPr>
          </a:lstStyle>
          <a:p>
            <a:pPr>
              <a:defRPr/>
            </a:pPr>
            <a:r>
              <a:rPr lang="fr-BE"/>
              <a:t>Frilet  -  Société d'Avocats</a:t>
            </a:r>
          </a:p>
        </p:txBody>
      </p:sp>
      <p:sp>
        <p:nvSpPr>
          <p:cNvPr id="6" name="Date Placeholder 3"/>
          <p:cNvSpPr>
            <a:spLocks noGrp="1"/>
          </p:cNvSpPr>
          <p:nvPr>
            <p:ph type="dt" sz="half" idx="12"/>
          </p:nvPr>
        </p:nvSpPr>
        <p:spPr/>
        <p:txBody>
          <a:bodyPr/>
          <a:lstStyle>
            <a:lvl1pPr>
              <a:defRPr/>
            </a:lvl1pPr>
          </a:lstStyle>
          <a:p>
            <a:pPr>
              <a:defRPr/>
            </a:pPr>
            <a:fld id="{5595C366-AF33-46E4-BD53-3EC6830AEAFF}" type="datetime1">
              <a:rPr lang="fr-FR"/>
              <a:pPr>
                <a:defRPr/>
              </a:pPr>
              <a:t>07/10/2014</a:t>
            </a:fld>
            <a:endParaRPr lang="fr-BE"/>
          </a:p>
        </p:txBody>
      </p:sp>
    </p:spTree>
    <p:extLst>
      <p:ext uri="{BB962C8B-B14F-4D97-AF65-F5344CB8AC3E}">
        <p14:creationId xmlns:p14="http://schemas.microsoft.com/office/powerpoint/2010/main" xmlns="" val="2622929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fr-FR" dirty="0" smtClean="0"/>
              <a:t>Modifiez le style du titre</a:t>
            </a:r>
            <a:endParaRPr lang="en-US" dirty="0"/>
          </a:p>
        </p:txBody>
      </p:sp>
      <p:sp>
        <p:nvSpPr>
          <p:cNvPr id="3" name="Content Placeholder 2"/>
          <p:cNvSpPr>
            <a:spLocks noGrp="1"/>
          </p:cNvSpPr>
          <p:nvPr>
            <p:ph idx="1"/>
          </p:nvPr>
        </p:nvSpPr>
        <p:spPr/>
        <p:txBody>
          <a:bodyPr/>
          <a:lstStyle>
            <a:lvl1pPr marL="571500" indent="-457200">
              <a:buFont typeface="Wingdings" pitchFamily="2" charset="2"/>
              <a:buChar char="§"/>
              <a:defRPr/>
            </a:lvl1pPr>
            <a:lvl2pPr marL="640080" indent="-228600">
              <a:buFont typeface="Arial" pitchFamily="34" charset="0"/>
              <a:buChar char="•"/>
              <a:defRPr/>
            </a:lvl2pPr>
            <a:lvl3pPr marL="1005840" indent="-228600">
              <a:buFont typeface="Wingdings" pitchFamily="2" charset="2"/>
              <a:buChar char="ü"/>
              <a:defRPr/>
            </a:lvl3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19D1A14F-59FF-43A2-8BC8-57F1B9EA2754}" type="slidenum">
              <a:rPr lang="fr-BE"/>
              <a:pPr>
                <a:defRPr/>
              </a:pPr>
              <a:t>‹N°›</a:t>
            </a:fld>
            <a:endParaRPr lang="fr-BE"/>
          </a:p>
        </p:txBody>
      </p:sp>
      <p:sp>
        <p:nvSpPr>
          <p:cNvPr id="5" name="Footer Placeholder 4"/>
          <p:cNvSpPr>
            <a:spLocks noGrp="1"/>
          </p:cNvSpPr>
          <p:nvPr>
            <p:ph type="ftr" sz="quarter" idx="11"/>
          </p:nvPr>
        </p:nvSpPr>
        <p:spPr/>
        <p:txBody>
          <a:bodyPr/>
          <a:lstStyle>
            <a:lvl1pPr>
              <a:defRPr/>
            </a:lvl1pPr>
          </a:lstStyle>
          <a:p>
            <a:pPr>
              <a:defRPr/>
            </a:pPr>
            <a:r>
              <a:rPr lang="fr-BE"/>
              <a:t>Frilet  -  Société d'Avocats</a:t>
            </a:r>
          </a:p>
        </p:txBody>
      </p:sp>
      <p:sp>
        <p:nvSpPr>
          <p:cNvPr id="6" name="Date Placeholder 3"/>
          <p:cNvSpPr>
            <a:spLocks noGrp="1"/>
          </p:cNvSpPr>
          <p:nvPr>
            <p:ph type="dt" sz="half" idx="12"/>
          </p:nvPr>
        </p:nvSpPr>
        <p:spPr/>
        <p:txBody>
          <a:bodyPr/>
          <a:lstStyle>
            <a:lvl1pPr>
              <a:defRPr/>
            </a:lvl1pPr>
          </a:lstStyle>
          <a:p>
            <a:pPr>
              <a:defRPr/>
            </a:pPr>
            <a:fld id="{67DD4F3E-1D52-4477-9405-70ED480673DB}" type="datetime1">
              <a:rPr lang="fr-FR"/>
              <a:pPr>
                <a:defRPr/>
              </a:pPr>
              <a:t>07/10/2014</a:t>
            </a:fld>
            <a:endParaRPr lang="fr-BE"/>
          </a:p>
        </p:txBody>
      </p:sp>
    </p:spTree>
    <p:extLst>
      <p:ext uri="{BB962C8B-B14F-4D97-AF65-F5344CB8AC3E}">
        <p14:creationId xmlns:p14="http://schemas.microsoft.com/office/powerpoint/2010/main" xmlns="" val="495198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fr-FR" smtClean="0"/>
              <a:t>Modifiez le style du titre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Slide Number Placeholder 5"/>
          <p:cNvSpPr>
            <a:spLocks noGrp="1"/>
          </p:cNvSpPr>
          <p:nvPr>
            <p:ph type="sldNum" sz="quarter" idx="10"/>
          </p:nvPr>
        </p:nvSpPr>
        <p:spPr>
          <a:ln/>
        </p:spPr>
        <p:txBody>
          <a:bodyPr/>
          <a:lstStyle>
            <a:lvl1pPr>
              <a:defRPr/>
            </a:lvl1pPr>
          </a:lstStyle>
          <a:p>
            <a:pPr>
              <a:defRPr/>
            </a:pPr>
            <a:fld id="{922284DC-4026-4E2D-B3E2-ED57E795CA73}" type="slidenum">
              <a:rPr lang="fr-BE"/>
              <a:pPr>
                <a:defRPr/>
              </a:pPr>
              <a:t>‹N°›</a:t>
            </a:fld>
            <a:endParaRPr lang="fr-BE"/>
          </a:p>
        </p:txBody>
      </p:sp>
      <p:sp>
        <p:nvSpPr>
          <p:cNvPr id="5" name="Footer Placeholder 4"/>
          <p:cNvSpPr>
            <a:spLocks noGrp="1"/>
          </p:cNvSpPr>
          <p:nvPr>
            <p:ph type="ftr" sz="quarter" idx="11"/>
          </p:nvPr>
        </p:nvSpPr>
        <p:spPr/>
        <p:txBody>
          <a:bodyPr/>
          <a:lstStyle>
            <a:lvl1pPr>
              <a:defRPr/>
            </a:lvl1pPr>
          </a:lstStyle>
          <a:p>
            <a:pPr>
              <a:defRPr/>
            </a:pPr>
            <a:r>
              <a:rPr lang="fr-BE"/>
              <a:t>Frilet  -  Société d'Avocats</a:t>
            </a:r>
          </a:p>
        </p:txBody>
      </p:sp>
      <p:sp>
        <p:nvSpPr>
          <p:cNvPr id="6" name="Date Placeholder 3"/>
          <p:cNvSpPr>
            <a:spLocks noGrp="1"/>
          </p:cNvSpPr>
          <p:nvPr>
            <p:ph type="dt" sz="half" idx="12"/>
          </p:nvPr>
        </p:nvSpPr>
        <p:spPr/>
        <p:txBody>
          <a:bodyPr/>
          <a:lstStyle>
            <a:lvl1pPr>
              <a:defRPr/>
            </a:lvl1pPr>
          </a:lstStyle>
          <a:p>
            <a:pPr>
              <a:defRPr/>
            </a:pPr>
            <a:fld id="{01F6F60C-66C8-4E53-9E59-7FC73AE718A6}" type="datetime1">
              <a:rPr lang="fr-FR"/>
              <a:pPr>
                <a:defRPr/>
              </a:pPr>
              <a:t>07/10/2014</a:t>
            </a:fld>
            <a:endParaRPr lang="fr-BE"/>
          </a:p>
        </p:txBody>
      </p:sp>
    </p:spTree>
    <p:extLst>
      <p:ext uri="{BB962C8B-B14F-4D97-AF65-F5344CB8AC3E}">
        <p14:creationId xmlns:p14="http://schemas.microsoft.com/office/powerpoint/2010/main" xmlns="" val="1678107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31E67995-7247-4EDB-A4E3-288EAC55BF97}" type="slidenum">
              <a:rPr lang="fr-BE"/>
              <a:pPr>
                <a:defRPr/>
              </a:pPr>
              <a:t>‹N°›</a:t>
            </a:fld>
            <a:endParaRPr lang="fr-BE"/>
          </a:p>
        </p:txBody>
      </p:sp>
      <p:sp>
        <p:nvSpPr>
          <p:cNvPr id="6" name="Footer Placeholder 4"/>
          <p:cNvSpPr>
            <a:spLocks noGrp="1"/>
          </p:cNvSpPr>
          <p:nvPr>
            <p:ph type="ftr" sz="quarter" idx="11"/>
          </p:nvPr>
        </p:nvSpPr>
        <p:spPr/>
        <p:txBody>
          <a:bodyPr/>
          <a:lstStyle>
            <a:lvl1pPr>
              <a:defRPr/>
            </a:lvl1pPr>
          </a:lstStyle>
          <a:p>
            <a:pPr>
              <a:defRPr/>
            </a:pPr>
            <a:r>
              <a:rPr lang="fr-BE"/>
              <a:t>Frilet  -  Société d'Avocats</a:t>
            </a:r>
          </a:p>
        </p:txBody>
      </p:sp>
      <p:sp>
        <p:nvSpPr>
          <p:cNvPr id="7" name="Date Placeholder 3"/>
          <p:cNvSpPr>
            <a:spLocks noGrp="1"/>
          </p:cNvSpPr>
          <p:nvPr>
            <p:ph type="dt" sz="half" idx="12"/>
          </p:nvPr>
        </p:nvSpPr>
        <p:spPr/>
        <p:txBody>
          <a:bodyPr/>
          <a:lstStyle>
            <a:lvl1pPr>
              <a:defRPr/>
            </a:lvl1pPr>
          </a:lstStyle>
          <a:p>
            <a:pPr>
              <a:defRPr/>
            </a:pPr>
            <a:fld id="{0C6519DE-1CE5-4E3D-9169-F05ED76F0D61}" type="datetime1">
              <a:rPr lang="fr-FR"/>
              <a:pPr>
                <a:defRPr/>
              </a:pPr>
              <a:t>07/10/2014</a:t>
            </a:fld>
            <a:endParaRPr lang="fr-BE"/>
          </a:p>
        </p:txBody>
      </p:sp>
    </p:spTree>
    <p:extLst>
      <p:ext uri="{BB962C8B-B14F-4D97-AF65-F5344CB8AC3E}">
        <p14:creationId xmlns:p14="http://schemas.microsoft.com/office/powerpoint/2010/main" xmlns="" val="416774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5D043605-6604-4C39-A6AA-09F9BB5F7C11}" type="slidenum">
              <a:rPr lang="fr-BE"/>
              <a:pPr>
                <a:defRPr/>
              </a:pPr>
              <a:t>‹N°›</a:t>
            </a:fld>
            <a:endParaRPr lang="fr-BE"/>
          </a:p>
        </p:txBody>
      </p:sp>
      <p:sp>
        <p:nvSpPr>
          <p:cNvPr id="8" name="Footer Placeholder 4"/>
          <p:cNvSpPr>
            <a:spLocks noGrp="1"/>
          </p:cNvSpPr>
          <p:nvPr>
            <p:ph type="ftr" sz="quarter" idx="11"/>
          </p:nvPr>
        </p:nvSpPr>
        <p:spPr/>
        <p:txBody>
          <a:bodyPr/>
          <a:lstStyle>
            <a:lvl1pPr>
              <a:defRPr/>
            </a:lvl1pPr>
          </a:lstStyle>
          <a:p>
            <a:pPr>
              <a:defRPr/>
            </a:pPr>
            <a:r>
              <a:rPr lang="fr-BE"/>
              <a:t>Frilet  -  Société d'Avocats</a:t>
            </a:r>
          </a:p>
        </p:txBody>
      </p:sp>
      <p:sp>
        <p:nvSpPr>
          <p:cNvPr id="9" name="Date Placeholder 3"/>
          <p:cNvSpPr>
            <a:spLocks noGrp="1"/>
          </p:cNvSpPr>
          <p:nvPr>
            <p:ph type="dt" sz="half" idx="12"/>
          </p:nvPr>
        </p:nvSpPr>
        <p:spPr/>
        <p:txBody>
          <a:bodyPr/>
          <a:lstStyle>
            <a:lvl1pPr>
              <a:defRPr/>
            </a:lvl1pPr>
          </a:lstStyle>
          <a:p>
            <a:pPr>
              <a:defRPr/>
            </a:pPr>
            <a:fld id="{19BD48B1-D27E-4D47-B7ED-AB7B31653920}" type="datetime1">
              <a:rPr lang="fr-FR"/>
              <a:pPr>
                <a:defRPr/>
              </a:pPr>
              <a:t>07/10/2014</a:t>
            </a:fld>
            <a:endParaRPr lang="fr-BE"/>
          </a:p>
        </p:txBody>
      </p:sp>
    </p:spTree>
    <p:extLst>
      <p:ext uri="{BB962C8B-B14F-4D97-AF65-F5344CB8AC3E}">
        <p14:creationId xmlns:p14="http://schemas.microsoft.com/office/powerpoint/2010/main" xmlns="" val="3971956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62A47570-3A66-4BCF-AB41-A1AB65B9D134}" type="slidenum">
              <a:rPr lang="fr-BE"/>
              <a:pPr>
                <a:defRPr/>
              </a:pPr>
              <a:t>‹N°›</a:t>
            </a:fld>
            <a:endParaRPr lang="fr-BE"/>
          </a:p>
        </p:txBody>
      </p:sp>
      <p:sp>
        <p:nvSpPr>
          <p:cNvPr id="4" name="Footer Placeholder 4"/>
          <p:cNvSpPr>
            <a:spLocks noGrp="1"/>
          </p:cNvSpPr>
          <p:nvPr>
            <p:ph type="ftr" sz="quarter" idx="11"/>
          </p:nvPr>
        </p:nvSpPr>
        <p:spPr/>
        <p:txBody>
          <a:bodyPr/>
          <a:lstStyle>
            <a:lvl1pPr>
              <a:defRPr/>
            </a:lvl1pPr>
          </a:lstStyle>
          <a:p>
            <a:pPr>
              <a:defRPr/>
            </a:pPr>
            <a:r>
              <a:rPr lang="fr-BE"/>
              <a:t>Frilet  -  Société d'Avocats</a:t>
            </a:r>
          </a:p>
        </p:txBody>
      </p:sp>
      <p:sp>
        <p:nvSpPr>
          <p:cNvPr id="5" name="Date Placeholder 3"/>
          <p:cNvSpPr>
            <a:spLocks noGrp="1"/>
          </p:cNvSpPr>
          <p:nvPr>
            <p:ph type="dt" sz="half" idx="12"/>
          </p:nvPr>
        </p:nvSpPr>
        <p:spPr/>
        <p:txBody>
          <a:bodyPr/>
          <a:lstStyle>
            <a:lvl1pPr>
              <a:defRPr/>
            </a:lvl1pPr>
          </a:lstStyle>
          <a:p>
            <a:pPr>
              <a:defRPr/>
            </a:pPr>
            <a:fld id="{894052A6-8A80-44C3-B23D-B08CF6C5B81F}" type="datetime1">
              <a:rPr lang="fr-FR"/>
              <a:pPr>
                <a:defRPr/>
              </a:pPr>
              <a:t>07/10/2014</a:t>
            </a:fld>
            <a:endParaRPr lang="fr-BE"/>
          </a:p>
        </p:txBody>
      </p:sp>
    </p:spTree>
    <p:extLst>
      <p:ext uri="{BB962C8B-B14F-4D97-AF65-F5344CB8AC3E}">
        <p14:creationId xmlns:p14="http://schemas.microsoft.com/office/powerpoint/2010/main" xmlns="" val="3844303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9895B2EC-AAC0-4DCB-854E-52A2886622F7}" type="slidenum">
              <a:rPr lang="fr-BE"/>
              <a:pPr>
                <a:defRPr/>
              </a:pPr>
              <a:t>‹N°›</a:t>
            </a:fld>
            <a:endParaRPr lang="fr-BE"/>
          </a:p>
        </p:txBody>
      </p:sp>
      <p:sp>
        <p:nvSpPr>
          <p:cNvPr id="3" name="Footer Placeholder 4"/>
          <p:cNvSpPr>
            <a:spLocks noGrp="1"/>
          </p:cNvSpPr>
          <p:nvPr>
            <p:ph type="ftr" sz="quarter" idx="11"/>
          </p:nvPr>
        </p:nvSpPr>
        <p:spPr/>
        <p:txBody>
          <a:bodyPr/>
          <a:lstStyle>
            <a:lvl1pPr>
              <a:defRPr/>
            </a:lvl1pPr>
          </a:lstStyle>
          <a:p>
            <a:pPr>
              <a:defRPr/>
            </a:pPr>
            <a:r>
              <a:rPr lang="fr-BE"/>
              <a:t>Frilet  -  Société d'Avocats</a:t>
            </a:r>
          </a:p>
        </p:txBody>
      </p:sp>
      <p:sp>
        <p:nvSpPr>
          <p:cNvPr id="4" name="Date Placeholder 3"/>
          <p:cNvSpPr>
            <a:spLocks noGrp="1"/>
          </p:cNvSpPr>
          <p:nvPr>
            <p:ph type="dt" sz="half" idx="12"/>
          </p:nvPr>
        </p:nvSpPr>
        <p:spPr/>
        <p:txBody>
          <a:bodyPr/>
          <a:lstStyle>
            <a:lvl1pPr>
              <a:defRPr/>
            </a:lvl1pPr>
          </a:lstStyle>
          <a:p>
            <a:pPr>
              <a:defRPr/>
            </a:pPr>
            <a:fld id="{B4971E07-288C-45CB-87C0-684D6B6E112C}" type="datetime1">
              <a:rPr lang="fr-FR"/>
              <a:pPr>
                <a:defRPr/>
              </a:pPr>
              <a:t>07/10/2014</a:t>
            </a:fld>
            <a:endParaRPr lang="fr-BE"/>
          </a:p>
        </p:txBody>
      </p:sp>
    </p:spTree>
    <p:extLst>
      <p:ext uri="{BB962C8B-B14F-4D97-AF65-F5344CB8AC3E}">
        <p14:creationId xmlns:p14="http://schemas.microsoft.com/office/powerpoint/2010/main" xmlns="" val="3986310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fr-FR" smtClean="0"/>
              <a:t>Modifiez le style du titre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9" name="Content Placeholder 8"/>
          <p:cNvSpPr>
            <a:spLocks noGrp="1"/>
          </p:cNvSpPr>
          <p:nvPr>
            <p:ph sz="quarter" idx="13"/>
          </p:nvPr>
        </p:nvSpPr>
        <p:spPr>
          <a:xfrm>
            <a:off x="304800" y="381000"/>
            <a:ext cx="7772400" cy="494284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C55A5FA7-DF56-4C77-8366-D86D07EF6321}" type="slidenum">
              <a:rPr lang="fr-BE"/>
              <a:pPr>
                <a:defRPr/>
              </a:pPr>
              <a:t>‹N°›</a:t>
            </a:fld>
            <a:endParaRPr lang="fr-BE"/>
          </a:p>
        </p:txBody>
      </p:sp>
      <p:sp>
        <p:nvSpPr>
          <p:cNvPr id="6" name="Footer Placeholder 4"/>
          <p:cNvSpPr>
            <a:spLocks noGrp="1"/>
          </p:cNvSpPr>
          <p:nvPr>
            <p:ph type="ftr" sz="quarter" idx="15"/>
          </p:nvPr>
        </p:nvSpPr>
        <p:spPr/>
        <p:txBody>
          <a:bodyPr/>
          <a:lstStyle>
            <a:lvl1pPr>
              <a:defRPr/>
            </a:lvl1pPr>
          </a:lstStyle>
          <a:p>
            <a:pPr>
              <a:defRPr/>
            </a:pPr>
            <a:r>
              <a:rPr lang="fr-BE"/>
              <a:t>Frilet  -  Société d'Avocats</a:t>
            </a:r>
          </a:p>
        </p:txBody>
      </p:sp>
      <p:sp>
        <p:nvSpPr>
          <p:cNvPr id="7" name="Date Placeholder 3"/>
          <p:cNvSpPr>
            <a:spLocks noGrp="1"/>
          </p:cNvSpPr>
          <p:nvPr>
            <p:ph type="dt" sz="half" idx="16"/>
          </p:nvPr>
        </p:nvSpPr>
        <p:spPr/>
        <p:txBody>
          <a:bodyPr/>
          <a:lstStyle>
            <a:lvl1pPr>
              <a:defRPr/>
            </a:lvl1pPr>
          </a:lstStyle>
          <a:p>
            <a:pPr>
              <a:defRPr/>
            </a:pPr>
            <a:fld id="{7BA0DC1D-2556-4ED3-A899-715CE3A29BAE}" type="datetime1">
              <a:rPr lang="fr-FR"/>
              <a:pPr>
                <a:defRPr/>
              </a:pPr>
              <a:t>07/10/2014</a:t>
            </a:fld>
            <a:endParaRPr lang="fr-BE"/>
          </a:p>
        </p:txBody>
      </p:sp>
    </p:spTree>
    <p:extLst>
      <p:ext uri="{BB962C8B-B14F-4D97-AF65-F5344CB8AC3E}">
        <p14:creationId xmlns:p14="http://schemas.microsoft.com/office/powerpoint/2010/main" xmlns="" val="416538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fr-FR" smtClean="0"/>
              <a:t>Modifiez le style du titre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Slide Number Placeholder 5"/>
          <p:cNvSpPr>
            <a:spLocks noGrp="1"/>
          </p:cNvSpPr>
          <p:nvPr>
            <p:ph type="sldNum" sz="quarter" idx="10"/>
          </p:nvPr>
        </p:nvSpPr>
        <p:spPr>
          <a:ln/>
        </p:spPr>
        <p:txBody>
          <a:bodyPr/>
          <a:lstStyle>
            <a:lvl1pPr>
              <a:defRPr/>
            </a:lvl1pPr>
          </a:lstStyle>
          <a:p>
            <a:pPr>
              <a:defRPr/>
            </a:pPr>
            <a:fld id="{3C37F3D8-ED1F-45C6-A77E-1C2CC3CAF852}" type="slidenum">
              <a:rPr lang="fr-BE"/>
              <a:pPr>
                <a:defRPr/>
              </a:pPr>
              <a:t>‹N°›</a:t>
            </a:fld>
            <a:endParaRPr lang="fr-BE"/>
          </a:p>
        </p:txBody>
      </p:sp>
      <p:sp>
        <p:nvSpPr>
          <p:cNvPr id="6" name="Footer Placeholder 4"/>
          <p:cNvSpPr>
            <a:spLocks noGrp="1"/>
          </p:cNvSpPr>
          <p:nvPr>
            <p:ph type="ftr" sz="quarter" idx="11"/>
          </p:nvPr>
        </p:nvSpPr>
        <p:spPr/>
        <p:txBody>
          <a:bodyPr/>
          <a:lstStyle>
            <a:lvl1pPr>
              <a:defRPr/>
            </a:lvl1pPr>
          </a:lstStyle>
          <a:p>
            <a:pPr>
              <a:defRPr/>
            </a:pPr>
            <a:r>
              <a:rPr lang="fr-BE"/>
              <a:t>Frilet  -  Société d'Avocats</a:t>
            </a:r>
          </a:p>
        </p:txBody>
      </p:sp>
      <p:sp>
        <p:nvSpPr>
          <p:cNvPr id="7" name="Date Placeholder 3"/>
          <p:cNvSpPr>
            <a:spLocks noGrp="1"/>
          </p:cNvSpPr>
          <p:nvPr>
            <p:ph type="dt" sz="half" idx="12"/>
          </p:nvPr>
        </p:nvSpPr>
        <p:spPr/>
        <p:txBody>
          <a:bodyPr/>
          <a:lstStyle>
            <a:lvl1pPr>
              <a:defRPr/>
            </a:lvl1pPr>
          </a:lstStyle>
          <a:p>
            <a:pPr>
              <a:defRPr/>
            </a:pPr>
            <a:fld id="{6E9A8CDF-5EAD-49A2-8CA1-E5A6C0F13345}" type="datetime1">
              <a:rPr lang="fr-FR"/>
              <a:pPr>
                <a:defRPr/>
              </a:pPr>
              <a:t>07/10/2014</a:t>
            </a:fld>
            <a:endParaRPr lang="fr-BE"/>
          </a:p>
        </p:txBody>
      </p:sp>
    </p:spTree>
    <p:extLst>
      <p:ext uri="{BB962C8B-B14F-4D97-AF65-F5344CB8AC3E}">
        <p14:creationId xmlns:p14="http://schemas.microsoft.com/office/powerpoint/2010/main" xmlns="" val="3855652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wrap="square" lIns="91440" tIns="45720" rIns="91440" bIns="45720" numCol="1" anchor="ctr" anchorCtr="0" compatLnSpc="1">
            <a:prstTxWarp prst="textNoShape">
              <a:avLst/>
            </a:prstTxWarp>
            <a:noAutofit/>
          </a:bodyPr>
          <a:lstStyle/>
          <a:p>
            <a:pPr lvl="0"/>
            <a:r>
              <a:rPr lang="fr-FR" smtClean="0"/>
              <a:t>Modifiez le style du titre</a:t>
            </a:r>
            <a:endParaRPr lang="en-US" smtClean="0"/>
          </a:p>
        </p:txBody>
      </p:sp>
      <p:sp>
        <p:nvSpPr>
          <p:cNvPr id="2051" name="Text Placeholder 2"/>
          <p:cNvSpPr>
            <a:spLocks noGrp="1"/>
          </p:cNvSpPr>
          <p:nvPr>
            <p:ph type="body" idx="1"/>
          </p:nvPr>
        </p:nvSpPr>
        <p:spPr bwMode="auto">
          <a:xfrm>
            <a:off x="457200" y="1600200"/>
            <a:ext cx="7620000" cy="480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Modifiez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endParaRPr lang="en-US" altLang="fr-FR" smtClean="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ＭＳ Ｐゴシック" pitchFamily="-112" charset="-128"/>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ＭＳ Ｐゴシック" pitchFamily="-112" charset="-128"/>
            </a:endParaRPr>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wrap="square" lIns="0" tIns="0" rIns="0" bIns="0" numCol="1" anchor="ctr" anchorCtr="0" compatLnSpc="1">
            <a:prstTxWarp prst="textNoShape">
              <a:avLst/>
            </a:prstTxWarp>
          </a:bodyPr>
          <a:lstStyle>
            <a:lvl1pPr algn="ctr">
              <a:defRPr>
                <a:solidFill>
                  <a:srgbClr val="FFFFFF"/>
                </a:solidFill>
                <a:latin typeface="Book Antiqua" pitchFamily="-112" charset="0"/>
                <a:cs typeface="Arial" charset="0"/>
              </a:defRPr>
            </a:lvl1pPr>
          </a:lstStyle>
          <a:p>
            <a:pPr>
              <a:defRPr/>
            </a:pPr>
            <a:fld id="{1551EF1E-6128-4AA6-86F8-680423C8CB74}" type="slidenum">
              <a:rPr lang="fr-BE"/>
              <a:pPr>
                <a:defRPr/>
              </a:pPr>
              <a:t>‹N°›</a:t>
            </a:fld>
            <a:endParaRPr lang="fr-BE"/>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2"/>
                </a:solidFill>
                <a:latin typeface="Book Antiqua" pitchFamily="-112" charset="0"/>
                <a:cs typeface="+mn-cs"/>
              </a:defRPr>
            </a:lvl1pPr>
          </a:lstStyle>
          <a:p>
            <a:pPr>
              <a:defRPr/>
            </a:pPr>
            <a:r>
              <a:rPr lang="fr-BE"/>
              <a:t>Frilet  -  Société d'Avocats</a:t>
            </a:r>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chemeClr val="bg2"/>
                </a:solidFill>
                <a:latin typeface="Book Antiqua" pitchFamily="-112" charset="0"/>
                <a:cs typeface="Arial" charset="0"/>
              </a:defRPr>
            </a:lvl1pPr>
          </a:lstStyle>
          <a:p>
            <a:pPr>
              <a:defRPr/>
            </a:pPr>
            <a:fld id="{D347ACAA-7FCE-4736-89B1-E9333094D5D4}" type="datetime1">
              <a:rPr lang="fr-FR"/>
              <a:pPr>
                <a:defRPr/>
              </a:pPr>
              <a:t>07/10/2014</a:t>
            </a:fld>
            <a:endParaRPr lang="fr-BE"/>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rtl="0" eaLnBrk="0" fontAlgn="base" hangingPunct="0">
        <a:spcBef>
          <a:spcPct val="0"/>
        </a:spcBef>
        <a:spcAft>
          <a:spcPct val="0"/>
        </a:spcAft>
        <a:defRPr sz="4600" kern="1200" spc="-100">
          <a:solidFill>
            <a:schemeClr val="tx2"/>
          </a:solidFill>
          <a:latin typeface="+mj-lt"/>
          <a:ea typeface="ＭＳ Ｐゴシック" pitchFamily="-108" charset="-128"/>
          <a:cs typeface="ＭＳ Ｐゴシック" pitchFamily="-108" charset="-128"/>
        </a:defRPr>
      </a:lvl1pPr>
      <a:lvl2pPr algn="l" rtl="0" eaLnBrk="0" fontAlgn="base" hangingPunct="0">
        <a:spcBef>
          <a:spcPct val="0"/>
        </a:spcBef>
        <a:spcAft>
          <a:spcPct val="0"/>
        </a:spcAft>
        <a:defRPr sz="4600">
          <a:solidFill>
            <a:schemeClr val="tx2"/>
          </a:solidFill>
          <a:latin typeface="Lucida Sans" pitchFamily="34" charset="0"/>
          <a:ea typeface="ＭＳ Ｐゴシック" pitchFamily="-108" charset="-128"/>
          <a:cs typeface="ＭＳ Ｐゴシック" pitchFamily="-108" charset="-128"/>
        </a:defRPr>
      </a:lvl2pPr>
      <a:lvl3pPr algn="l" rtl="0" eaLnBrk="0" fontAlgn="base" hangingPunct="0">
        <a:spcBef>
          <a:spcPct val="0"/>
        </a:spcBef>
        <a:spcAft>
          <a:spcPct val="0"/>
        </a:spcAft>
        <a:defRPr sz="4600">
          <a:solidFill>
            <a:schemeClr val="tx2"/>
          </a:solidFill>
          <a:latin typeface="Lucida Sans" pitchFamily="34" charset="0"/>
          <a:ea typeface="ＭＳ Ｐゴシック" pitchFamily="-108" charset="-128"/>
          <a:cs typeface="ＭＳ Ｐゴシック" pitchFamily="-108" charset="-128"/>
        </a:defRPr>
      </a:lvl3pPr>
      <a:lvl4pPr algn="l" rtl="0" eaLnBrk="0" fontAlgn="base" hangingPunct="0">
        <a:spcBef>
          <a:spcPct val="0"/>
        </a:spcBef>
        <a:spcAft>
          <a:spcPct val="0"/>
        </a:spcAft>
        <a:defRPr sz="4600">
          <a:solidFill>
            <a:schemeClr val="tx2"/>
          </a:solidFill>
          <a:latin typeface="Lucida Sans" pitchFamily="34" charset="0"/>
          <a:ea typeface="ＭＳ Ｐゴシック" pitchFamily="-108" charset="-128"/>
          <a:cs typeface="ＭＳ Ｐゴシック" pitchFamily="-108" charset="-128"/>
        </a:defRPr>
      </a:lvl4pPr>
      <a:lvl5pPr algn="l" rtl="0" eaLnBrk="0" fontAlgn="base" hangingPunct="0">
        <a:spcBef>
          <a:spcPct val="0"/>
        </a:spcBef>
        <a:spcAft>
          <a:spcPct val="0"/>
        </a:spcAft>
        <a:defRPr sz="4600">
          <a:solidFill>
            <a:schemeClr val="tx2"/>
          </a:solidFill>
          <a:latin typeface="Lucida Sans" pitchFamily="34" charset="0"/>
          <a:ea typeface="ＭＳ Ｐゴシック" pitchFamily="-108" charset="-128"/>
          <a:cs typeface="ＭＳ Ｐゴシック" pitchFamily="-108" charset="-128"/>
        </a:defRPr>
      </a:lvl5pPr>
      <a:lvl6pPr marL="457200" algn="l" rtl="0" fontAlgn="base">
        <a:spcBef>
          <a:spcPct val="0"/>
        </a:spcBef>
        <a:spcAft>
          <a:spcPct val="0"/>
        </a:spcAft>
        <a:defRPr sz="4600">
          <a:solidFill>
            <a:schemeClr val="tx2"/>
          </a:solidFill>
          <a:latin typeface="Lucida Sans" pitchFamily="34" charset="0"/>
        </a:defRPr>
      </a:lvl6pPr>
      <a:lvl7pPr marL="914400" algn="l" rtl="0" fontAlgn="base">
        <a:spcBef>
          <a:spcPct val="0"/>
        </a:spcBef>
        <a:spcAft>
          <a:spcPct val="0"/>
        </a:spcAft>
        <a:defRPr sz="4600">
          <a:solidFill>
            <a:schemeClr val="tx2"/>
          </a:solidFill>
          <a:latin typeface="Lucida Sans" pitchFamily="34" charset="0"/>
        </a:defRPr>
      </a:lvl7pPr>
      <a:lvl8pPr marL="1371600" algn="l" rtl="0" fontAlgn="base">
        <a:spcBef>
          <a:spcPct val="0"/>
        </a:spcBef>
        <a:spcAft>
          <a:spcPct val="0"/>
        </a:spcAft>
        <a:defRPr sz="4600">
          <a:solidFill>
            <a:schemeClr val="tx2"/>
          </a:solidFill>
          <a:latin typeface="Lucida Sans" pitchFamily="34" charset="0"/>
        </a:defRPr>
      </a:lvl8pPr>
      <a:lvl9pPr marL="1828800" algn="l" rtl="0" fontAlgn="base">
        <a:spcBef>
          <a:spcPct val="0"/>
        </a:spcBef>
        <a:spcAft>
          <a:spcPct val="0"/>
        </a:spcAft>
        <a:defRPr sz="4600">
          <a:solidFill>
            <a:schemeClr val="tx2"/>
          </a:solidFill>
          <a:latin typeface="Lucida Sans" pitchFamily="34"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200" kern="1200">
          <a:solidFill>
            <a:schemeClr val="tx1"/>
          </a:solidFill>
          <a:latin typeface="+mn-lt"/>
          <a:ea typeface="ＭＳ Ｐゴシック" pitchFamily="-108" charset="-128"/>
          <a:cs typeface="ＭＳ Ｐゴシック" pitchFamily="-108" charset="-128"/>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mn-lt"/>
          <a:ea typeface="ＭＳ Ｐゴシック" charset="-128"/>
          <a:cs typeface="+mn-cs"/>
        </a:defRPr>
      </a:lvl2pPr>
      <a:lvl3pPr marL="1004888" indent="-228600" algn="l" rtl="0" eaLnBrk="0" fontAlgn="base" hangingPunct="0">
        <a:spcBef>
          <a:spcPct val="20000"/>
        </a:spcBef>
        <a:spcAft>
          <a:spcPct val="0"/>
        </a:spcAft>
        <a:buClr>
          <a:srgbClr val="A7EA52"/>
        </a:buClr>
        <a:buFont typeface="Arial" charset="0"/>
        <a:buChar char="•"/>
        <a:defRPr sz="2400" kern="1200">
          <a:solidFill>
            <a:schemeClr val="tx1"/>
          </a:solidFill>
          <a:latin typeface="+mn-lt"/>
          <a:ea typeface="ＭＳ Ｐゴシック" charset="-128"/>
          <a:cs typeface="+mn-cs"/>
        </a:defRPr>
      </a:lvl3pPr>
      <a:lvl4pPr marL="1279525" indent="-228600" algn="l" rtl="0" eaLnBrk="0" fontAlgn="base" hangingPunct="0">
        <a:spcBef>
          <a:spcPct val="20000"/>
        </a:spcBef>
        <a:spcAft>
          <a:spcPct val="0"/>
        </a:spcAft>
        <a:buClr>
          <a:srgbClr val="5DCEAF"/>
        </a:buClr>
        <a:buFont typeface="Arial" charset="0"/>
        <a:buChar char="•"/>
        <a:defRPr sz="1600" kern="1200">
          <a:solidFill>
            <a:schemeClr val="tx1"/>
          </a:solidFill>
          <a:latin typeface="+mn-lt"/>
          <a:ea typeface="ＭＳ Ｐゴシック" charset="-128"/>
          <a:cs typeface="+mn-cs"/>
        </a:defRPr>
      </a:lvl4pPr>
      <a:lvl5pPr marL="1554163" indent="-228600" algn="l" rtl="0" eaLnBrk="0" fontAlgn="base" hangingPunct="0">
        <a:spcBef>
          <a:spcPct val="20000"/>
        </a:spcBef>
        <a:spcAft>
          <a:spcPct val="0"/>
        </a:spcAft>
        <a:buClr>
          <a:srgbClr val="FF8021"/>
        </a:buClr>
        <a:buFont typeface="Arial" charset="0"/>
        <a:buChar char="•"/>
        <a:defRPr sz="1400" kern="1200">
          <a:solidFill>
            <a:schemeClr val="tx1"/>
          </a:solidFill>
          <a:latin typeface="+mn-lt"/>
          <a:ea typeface="ＭＳ Ｐゴシック" charset="-128"/>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Feuille_Microsoft_Office_Excel_97-2003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Feuille_Microsoft_Office_Excel_97-20033.xls"/></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Document_Microsoft_Office_Word_97_-_20031.doc"/><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3528" y="908720"/>
            <a:ext cx="7743234" cy="4608513"/>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dk1"/>
          </a:lnRef>
          <a:fillRef idx="2">
            <a:schemeClr val="dk1"/>
          </a:fillRef>
          <a:effectRef idx="1">
            <a:schemeClr val="dk1"/>
          </a:effectRef>
          <a:fontRef idx="minor">
            <a:schemeClr val="dk1"/>
          </a:fontRef>
        </p:style>
        <p:txBody>
          <a:bodyPr anchor="ct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ctr" eaLnBrk="1" hangingPunct="1">
              <a:defRPr/>
            </a:pPr>
            <a:r>
              <a:rPr lang="fr-FR" sz="2000" b="1" dirty="0" smtClean="0">
                <a:solidFill>
                  <a:schemeClr val="tx2"/>
                </a:solidFill>
                <a:latin typeface="Book Antiqua" pitchFamily="-112" charset="0"/>
              </a:rPr>
              <a:t/>
            </a:r>
            <a:br>
              <a:rPr lang="fr-FR" sz="2000" b="1" dirty="0" smtClean="0">
                <a:solidFill>
                  <a:schemeClr val="tx2"/>
                </a:solidFill>
                <a:latin typeface="Book Antiqua" pitchFamily="-112" charset="0"/>
              </a:rPr>
            </a:br>
            <a:r>
              <a:rPr lang="fr-FR" sz="2400" b="1" dirty="0" smtClean="0">
                <a:solidFill>
                  <a:schemeClr val="tx2"/>
                </a:solidFill>
                <a:latin typeface="Book Antiqua" pitchFamily="-112" charset="0"/>
              </a:rPr>
              <a:t>« Comment réussir les projets d’infrastructures de service public essentiels avec le concours du secteur privé- Concessions et autres PPP</a:t>
            </a:r>
            <a:r>
              <a:rPr lang="fr-FR" sz="2800" b="1" dirty="0" smtClean="0">
                <a:solidFill>
                  <a:schemeClr val="tx2"/>
                </a:solidFill>
                <a:latin typeface="Book Antiqua" pitchFamily="-112" charset="0"/>
              </a:rPr>
              <a:t>»</a:t>
            </a:r>
            <a:r>
              <a:rPr lang="fr-FR" sz="1800" b="1" dirty="0" smtClean="0">
                <a:solidFill>
                  <a:schemeClr val="tx2"/>
                </a:solidFill>
                <a:latin typeface="Book Antiqua" pitchFamily="-112" charset="0"/>
              </a:rPr>
              <a:t/>
            </a:r>
            <a:br>
              <a:rPr lang="fr-FR" sz="1800" b="1" dirty="0" smtClean="0">
                <a:solidFill>
                  <a:schemeClr val="tx2"/>
                </a:solidFill>
                <a:latin typeface="Book Antiqua" pitchFamily="-112" charset="0"/>
              </a:rPr>
            </a:br>
            <a:r>
              <a:rPr lang="fr-FR" sz="800" b="1" dirty="0" smtClean="0">
                <a:solidFill>
                  <a:schemeClr val="tx2"/>
                </a:solidFill>
                <a:latin typeface="Book Antiqua" pitchFamily="-112" charset="0"/>
              </a:rPr>
              <a:t/>
            </a:r>
            <a:br>
              <a:rPr lang="fr-FR" sz="800" b="1" dirty="0" smtClean="0">
                <a:solidFill>
                  <a:schemeClr val="tx2"/>
                </a:solidFill>
                <a:latin typeface="Book Antiqua" pitchFamily="-112" charset="0"/>
              </a:rPr>
            </a:br>
            <a:r>
              <a:rPr lang="fr-FR" sz="1800" b="1" dirty="0" smtClean="0">
                <a:solidFill>
                  <a:schemeClr val="tx2"/>
                </a:solidFill>
                <a:latin typeface="Book Antiqua" pitchFamily="-112" charset="0"/>
              </a:rPr>
              <a:t>***</a:t>
            </a:r>
            <a:r>
              <a:rPr lang="fr-FR" sz="2800" b="1" dirty="0" smtClean="0">
                <a:solidFill>
                  <a:schemeClr val="tx2"/>
                </a:solidFill>
                <a:latin typeface="Book Antiqua" pitchFamily="-112" charset="0"/>
              </a:rPr>
              <a:t/>
            </a:r>
            <a:br>
              <a:rPr lang="fr-FR" sz="2800" b="1" dirty="0" smtClean="0">
                <a:solidFill>
                  <a:schemeClr val="tx2"/>
                </a:solidFill>
                <a:latin typeface="Book Antiqua" pitchFamily="-112" charset="0"/>
              </a:rPr>
            </a:br>
            <a:r>
              <a:rPr lang="fr-FR" sz="1600" dirty="0" smtClean="0">
                <a:solidFill>
                  <a:schemeClr val="accent1"/>
                </a:solidFill>
                <a:latin typeface="Book Antiqua" pitchFamily="-112" charset="0"/>
              </a:rPr>
              <a:t/>
            </a:r>
            <a:br>
              <a:rPr lang="fr-FR" sz="1600" dirty="0" smtClean="0">
                <a:solidFill>
                  <a:schemeClr val="accent1"/>
                </a:solidFill>
                <a:latin typeface="Book Antiqua" pitchFamily="-112" charset="0"/>
              </a:rPr>
            </a:br>
            <a:r>
              <a:rPr lang="fr-FR" sz="2400" dirty="0" smtClean="0">
                <a:solidFill>
                  <a:schemeClr val="accent1"/>
                </a:solidFill>
                <a:latin typeface="Book Antiqua" pitchFamily="-112" charset="0"/>
              </a:rPr>
              <a:t>Marc Frilet</a:t>
            </a:r>
            <a:r>
              <a:rPr lang="fr-FR" sz="1600" dirty="0" smtClean="0">
                <a:solidFill>
                  <a:schemeClr val="accent1"/>
                </a:solidFill>
                <a:latin typeface="Book Antiqua" pitchFamily="-112" charset="0"/>
              </a:rPr>
              <a:t/>
            </a:r>
            <a:br>
              <a:rPr lang="fr-FR" sz="1600" dirty="0" smtClean="0">
                <a:solidFill>
                  <a:schemeClr val="accent1"/>
                </a:solidFill>
                <a:latin typeface="Book Antiqua" pitchFamily="-112" charset="0"/>
              </a:rPr>
            </a:br>
            <a:r>
              <a:rPr lang="fr-FR" sz="1000" dirty="0">
                <a:solidFill>
                  <a:schemeClr val="accent1"/>
                </a:solidFill>
                <a:latin typeface="Book Antiqua" pitchFamily="-112" charset="0"/>
              </a:rPr>
              <a:t> </a:t>
            </a:r>
            <a:r>
              <a:rPr lang="fr-FR" sz="200" dirty="0" smtClean="0">
                <a:solidFill>
                  <a:schemeClr val="accent1"/>
                </a:solidFill>
                <a:latin typeface="Book Antiqua" pitchFamily="-112" charset="0"/>
              </a:rPr>
              <a:t>           </a:t>
            </a:r>
            <a:r>
              <a:rPr lang="fr-FR" sz="1600" dirty="0" smtClean="0">
                <a:solidFill>
                  <a:schemeClr val="accent1"/>
                </a:solidFill>
                <a:latin typeface="Book Antiqua" pitchFamily="-112" charset="0"/>
              </a:rPr>
              <a:t/>
            </a:r>
            <a:br>
              <a:rPr lang="fr-FR" sz="1600" dirty="0" smtClean="0">
                <a:solidFill>
                  <a:schemeClr val="accent1"/>
                </a:solidFill>
                <a:latin typeface="Book Antiqua" pitchFamily="-112" charset="0"/>
              </a:rPr>
            </a:br>
            <a:r>
              <a:rPr lang="fr-FR" sz="1200" dirty="0">
                <a:solidFill>
                  <a:schemeClr val="accent1"/>
                </a:solidFill>
                <a:latin typeface="Book Antiqua" pitchFamily="-112" charset="0"/>
              </a:rPr>
              <a:t>Associé Gérant du Cabinet </a:t>
            </a:r>
            <a:r>
              <a:rPr lang="fr-FR" sz="1200" dirty="0" err="1">
                <a:solidFill>
                  <a:schemeClr val="accent1"/>
                </a:solidFill>
                <a:latin typeface="Book Antiqua" pitchFamily="-112" charset="0"/>
              </a:rPr>
              <a:t>Frilet</a:t>
            </a:r>
            <a:r>
              <a:rPr lang="fr-FR" sz="1200" dirty="0">
                <a:solidFill>
                  <a:schemeClr val="accent1"/>
                </a:solidFill>
                <a:latin typeface="Book Antiqua" pitchFamily="-112" charset="0"/>
              </a:rPr>
              <a:t> – Société </a:t>
            </a:r>
            <a:r>
              <a:rPr lang="fr-FR" sz="1200" dirty="0" smtClean="0">
                <a:solidFill>
                  <a:schemeClr val="accent1"/>
                </a:solidFill>
                <a:latin typeface="Book Antiqua" pitchFamily="-112" charset="0"/>
              </a:rPr>
              <a:t>d’Avocats</a:t>
            </a:r>
            <a:br>
              <a:rPr lang="fr-FR" sz="1200" dirty="0" smtClean="0">
                <a:solidFill>
                  <a:schemeClr val="accent1"/>
                </a:solidFill>
                <a:latin typeface="Book Antiqua" pitchFamily="-112" charset="0"/>
              </a:rPr>
            </a:br>
            <a:r>
              <a:rPr lang="fr-FR" sz="1200" dirty="0" smtClean="0">
                <a:solidFill>
                  <a:schemeClr val="accent1"/>
                </a:solidFill>
                <a:latin typeface="Book Antiqua" pitchFamily="-112" charset="0"/>
              </a:rPr>
              <a:t>      </a:t>
            </a:r>
            <a:r>
              <a:rPr lang="fr-FR" sz="1200" dirty="0">
                <a:solidFill>
                  <a:schemeClr val="accent1"/>
                </a:solidFill>
                <a:latin typeface="Book Antiqua" pitchFamily="-112" charset="0"/>
              </a:rPr>
              <a:t/>
            </a:r>
            <a:br>
              <a:rPr lang="fr-FR" sz="1200" dirty="0">
                <a:solidFill>
                  <a:schemeClr val="accent1"/>
                </a:solidFill>
                <a:latin typeface="Book Antiqua" pitchFamily="-112" charset="0"/>
              </a:rPr>
            </a:br>
            <a:r>
              <a:rPr lang="fr-FR" sz="1200" dirty="0" smtClean="0">
                <a:solidFill>
                  <a:schemeClr val="accent1"/>
                </a:solidFill>
                <a:latin typeface="Book Antiqua" pitchFamily="-112" charset="0"/>
              </a:rPr>
              <a:t>Vice-président de </a:t>
            </a:r>
            <a:r>
              <a:rPr lang="fr-FR" sz="1200" dirty="0">
                <a:solidFill>
                  <a:schemeClr val="accent1"/>
                </a:solidFill>
                <a:latin typeface="Book Antiqua" pitchFamily="-112" charset="0"/>
              </a:rPr>
              <a:t>l’Institut Français  des Experts Juridiques Internationaux (IFEJI</a:t>
            </a:r>
            <a:r>
              <a:rPr lang="fr-FR" sz="1200" dirty="0" smtClean="0">
                <a:solidFill>
                  <a:schemeClr val="accent1"/>
                </a:solidFill>
                <a:latin typeface="Book Antiqua" pitchFamily="-112" charset="0"/>
              </a:rPr>
              <a:t>)</a:t>
            </a:r>
            <a:br>
              <a:rPr lang="fr-FR" sz="1200" dirty="0" smtClean="0">
                <a:solidFill>
                  <a:schemeClr val="accent1"/>
                </a:solidFill>
                <a:latin typeface="Book Antiqua" pitchFamily="-112" charset="0"/>
              </a:rPr>
            </a:br>
            <a:r>
              <a:rPr lang="fr-FR" sz="1200" dirty="0" smtClean="0">
                <a:solidFill>
                  <a:schemeClr val="accent1"/>
                </a:solidFill>
                <a:latin typeface="Book Antiqua" pitchFamily="-112" charset="0"/>
              </a:rPr>
              <a:t>      </a:t>
            </a:r>
            <a:r>
              <a:rPr lang="fr-FR" sz="1200" dirty="0">
                <a:solidFill>
                  <a:schemeClr val="accent1"/>
                </a:solidFill>
                <a:latin typeface="Book Antiqua" pitchFamily="-112" charset="0"/>
              </a:rPr>
              <a:t/>
            </a:r>
            <a:br>
              <a:rPr lang="fr-FR" sz="1200" dirty="0">
                <a:solidFill>
                  <a:schemeClr val="accent1"/>
                </a:solidFill>
                <a:latin typeface="Book Antiqua" pitchFamily="-112" charset="0"/>
              </a:rPr>
            </a:br>
            <a:r>
              <a:rPr lang="fr-FR" sz="1200" dirty="0">
                <a:solidFill>
                  <a:schemeClr val="accent1"/>
                </a:solidFill>
                <a:latin typeface="Book Antiqua" pitchFamily="-112" charset="0"/>
              </a:rPr>
              <a:t>Co-chair du PPP </a:t>
            </a:r>
            <a:r>
              <a:rPr lang="fr-FR" sz="1200" dirty="0" err="1">
                <a:solidFill>
                  <a:schemeClr val="accent1"/>
                </a:solidFill>
                <a:latin typeface="Book Antiqua" pitchFamily="-112" charset="0"/>
              </a:rPr>
              <a:t>Working</a:t>
            </a:r>
            <a:r>
              <a:rPr lang="fr-FR" sz="1200" dirty="0">
                <a:solidFill>
                  <a:schemeClr val="accent1"/>
                </a:solidFill>
                <a:latin typeface="Book Antiqua" pitchFamily="-112" charset="0"/>
              </a:rPr>
              <a:t> Group IFEJI /CICA/Barreau de </a:t>
            </a:r>
            <a:r>
              <a:rPr lang="fr-FR" sz="1200" dirty="0" smtClean="0">
                <a:solidFill>
                  <a:schemeClr val="accent1"/>
                </a:solidFill>
                <a:latin typeface="Book Antiqua" pitchFamily="-112" charset="0"/>
              </a:rPr>
              <a:t>Paris</a:t>
            </a:r>
            <a:br>
              <a:rPr lang="fr-FR" sz="1200" dirty="0" smtClean="0">
                <a:solidFill>
                  <a:schemeClr val="accent1"/>
                </a:solidFill>
                <a:latin typeface="Book Antiqua" pitchFamily="-112" charset="0"/>
              </a:rPr>
            </a:br>
            <a:r>
              <a:rPr lang="fr-FR" sz="1200" dirty="0" smtClean="0">
                <a:solidFill>
                  <a:schemeClr val="accent1"/>
                </a:solidFill>
                <a:latin typeface="Book Antiqua" pitchFamily="-112" charset="0"/>
              </a:rPr>
              <a:t>   </a:t>
            </a:r>
            <a:r>
              <a:rPr lang="fr-FR" sz="1200" dirty="0">
                <a:solidFill>
                  <a:schemeClr val="accent1"/>
                </a:solidFill>
                <a:latin typeface="Book Antiqua" pitchFamily="-112" charset="0"/>
              </a:rPr>
              <a:t/>
            </a:r>
            <a:br>
              <a:rPr lang="fr-FR" sz="1200" dirty="0">
                <a:solidFill>
                  <a:schemeClr val="accent1"/>
                </a:solidFill>
                <a:latin typeface="Book Antiqua" pitchFamily="-112" charset="0"/>
              </a:rPr>
            </a:br>
            <a:r>
              <a:rPr lang="fr-FR" sz="1200" dirty="0" smtClean="0">
                <a:solidFill>
                  <a:schemeClr val="accent1"/>
                </a:solidFill>
                <a:latin typeface="Book Antiqua" pitchFamily="-112" charset="0"/>
              </a:rPr>
              <a:t>Chair Management </a:t>
            </a:r>
            <a:r>
              <a:rPr lang="fr-FR" sz="1200" dirty="0" err="1" smtClean="0">
                <a:solidFill>
                  <a:schemeClr val="accent1"/>
                </a:solidFill>
                <a:latin typeface="Book Antiqua" pitchFamily="-112" charset="0"/>
              </a:rPr>
              <a:t>Committee</a:t>
            </a:r>
            <a:r>
              <a:rPr lang="fr-FR" sz="1200" dirty="0" smtClean="0">
                <a:solidFill>
                  <a:schemeClr val="accent1"/>
                </a:solidFill>
                <a:latin typeface="Book Antiqua" pitchFamily="-112" charset="0"/>
              </a:rPr>
              <a:t> Global </a:t>
            </a:r>
            <a:r>
              <a:rPr lang="fr-FR" sz="1200" dirty="0">
                <a:solidFill>
                  <a:schemeClr val="accent1"/>
                </a:solidFill>
                <a:latin typeface="Book Antiqua" pitchFamily="-112" charset="0"/>
              </a:rPr>
              <a:t>Construction Infrastructure and Legal Alliance (GCILA</a:t>
            </a:r>
            <a:r>
              <a:rPr lang="fr-FR" sz="1200" dirty="0" smtClean="0">
                <a:solidFill>
                  <a:schemeClr val="accent1"/>
                </a:solidFill>
                <a:latin typeface="Book Antiqua" pitchFamily="-112" charset="0"/>
              </a:rPr>
              <a:t>)</a:t>
            </a:r>
            <a:br>
              <a:rPr lang="fr-FR" sz="1200" dirty="0" smtClean="0">
                <a:solidFill>
                  <a:schemeClr val="accent1"/>
                </a:solidFill>
                <a:latin typeface="Book Antiqua" pitchFamily="-112" charset="0"/>
              </a:rPr>
            </a:br>
            <a:r>
              <a:rPr lang="fr-FR" sz="1200" dirty="0" smtClean="0">
                <a:solidFill>
                  <a:schemeClr val="accent1"/>
                </a:solidFill>
                <a:latin typeface="Book Antiqua" pitchFamily="-112" charset="0"/>
              </a:rPr>
              <a:t/>
            </a:r>
            <a:br>
              <a:rPr lang="fr-FR" sz="1200" dirty="0" smtClean="0">
                <a:solidFill>
                  <a:schemeClr val="accent1"/>
                </a:solidFill>
                <a:latin typeface="Book Antiqua" pitchFamily="-112" charset="0"/>
              </a:rPr>
            </a:br>
            <a:r>
              <a:rPr lang="fr-FR" sz="1200" dirty="0" smtClean="0">
                <a:solidFill>
                  <a:schemeClr val="accent1"/>
                </a:solidFill>
                <a:latin typeface="Book Antiqua" pitchFamily="-112" charset="0"/>
              </a:rPr>
              <a:t>Chargé d’enseignement Droit des investissement </a:t>
            </a:r>
            <a:r>
              <a:rPr lang="fr-FR" sz="1200" dirty="0" err="1" smtClean="0">
                <a:solidFill>
                  <a:schemeClr val="accent1"/>
                </a:solidFill>
                <a:latin typeface="Book Antiqua" pitchFamily="-112" charset="0"/>
              </a:rPr>
              <a:t>sinternationaux</a:t>
            </a:r>
            <a:r>
              <a:rPr lang="fr-FR" sz="1200" dirty="0" smtClean="0">
                <a:solidFill>
                  <a:schemeClr val="accent1"/>
                </a:solidFill>
                <a:latin typeface="Book Antiqua" pitchFamily="-112" charset="0"/>
              </a:rPr>
              <a:t> Université Paris-Descartes</a:t>
            </a:r>
            <a:br>
              <a:rPr lang="fr-FR" sz="1200" dirty="0" smtClean="0">
                <a:solidFill>
                  <a:schemeClr val="accent1"/>
                </a:solidFill>
                <a:latin typeface="Book Antiqua" pitchFamily="-112" charset="0"/>
              </a:rPr>
            </a:br>
            <a:r>
              <a:rPr lang="fr-FR" sz="1200" dirty="0" smtClean="0">
                <a:solidFill>
                  <a:schemeClr val="accent1"/>
                </a:solidFill>
                <a:latin typeface="Book Antiqua" pitchFamily="-112" charset="0"/>
              </a:rPr>
              <a:t/>
            </a:r>
            <a:br>
              <a:rPr lang="fr-FR" sz="1200" dirty="0" smtClean="0">
                <a:solidFill>
                  <a:schemeClr val="accent1"/>
                </a:solidFill>
                <a:latin typeface="Book Antiqua" pitchFamily="-112" charset="0"/>
              </a:rPr>
            </a:br>
            <a:r>
              <a:rPr lang="fr-FR" sz="1200" dirty="0" smtClean="0">
                <a:solidFill>
                  <a:schemeClr val="accent1"/>
                </a:solidFill>
                <a:latin typeface="Book Antiqua" pitchFamily="-112" charset="0"/>
              </a:rPr>
              <a:t>Administrateur de l’association ETIC-PPP</a:t>
            </a:r>
            <a:r>
              <a:rPr lang="en-US" sz="1600" dirty="0">
                <a:solidFill>
                  <a:schemeClr val="accent1"/>
                </a:solidFill>
                <a:latin typeface="Book Antiqua" pitchFamily="-112" charset="0"/>
              </a:rPr>
              <a:t/>
            </a:r>
            <a:br>
              <a:rPr lang="en-US" sz="1600" dirty="0">
                <a:solidFill>
                  <a:schemeClr val="accent1"/>
                </a:solidFill>
                <a:latin typeface="Book Antiqua" pitchFamily="-112" charset="0"/>
              </a:rPr>
            </a:br>
            <a:r>
              <a:rPr lang="fr-FR" sz="1200" dirty="0" smtClean="0">
                <a:solidFill>
                  <a:schemeClr val="accent1"/>
                </a:solidFill>
                <a:latin typeface="Book Antiqua" pitchFamily="-112" charset="0"/>
              </a:rPr>
              <a:t>  </a:t>
            </a:r>
            <a:r>
              <a:rPr lang="fr-FR" sz="1600" dirty="0" smtClean="0">
                <a:solidFill>
                  <a:schemeClr val="accent1"/>
                </a:solidFill>
                <a:latin typeface="Book Antiqua" pitchFamily="-112" charset="0"/>
              </a:rPr>
              <a:t/>
            </a:r>
            <a:br>
              <a:rPr lang="fr-FR" sz="1600" dirty="0" smtClean="0">
                <a:solidFill>
                  <a:schemeClr val="accent1"/>
                </a:solidFill>
                <a:latin typeface="Book Antiqua" pitchFamily="-112" charset="0"/>
              </a:rPr>
            </a:br>
            <a:endParaRPr lang="fr-FR" sz="2000" dirty="0" smtClean="0">
              <a:solidFill>
                <a:schemeClr val="accent1"/>
              </a:solidFill>
              <a:latin typeface="Book Antiqua" pitchFamily="-112" charset="0"/>
            </a:endParaRPr>
          </a:p>
        </p:txBody>
      </p:sp>
      <p:sp>
        <p:nvSpPr>
          <p:cNvPr id="3077" name="Espace réservé du pied de page 8"/>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BE" altLang="fr-FR" smtClean="0">
                <a:solidFill>
                  <a:schemeClr val="bg2"/>
                </a:solidFill>
                <a:latin typeface="Book Antiqua" pitchFamily="-112" charset="0"/>
              </a:rPr>
              <a:t>Frilet  -  Société  d'Avocats</a:t>
            </a:r>
          </a:p>
        </p:txBody>
      </p:sp>
      <p:pic>
        <p:nvPicPr>
          <p:cNvPr id="5" name="Image 4"/>
          <p:cNvPicPr>
            <a:picLocks noChangeAspect="1"/>
          </p:cNvPicPr>
          <p:nvPr/>
        </p:nvPicPr>
        <p:blipFill>
          <a:blip r:embed="rId3" cstate="print">
            <a:extLst/>
          </a:blip>
          <a:stretch>
            <a:fillRect/>
          </a:stretch>
        </p:blipFill>
        <p:spPr>
          <a:xfrm>
            <a:off x="8499460" y="5517233"/>
            <a:ext cx="578644" cy="57864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3079" name="Espace réservé du numéro de diapositive 3"/>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C373DBB1-F61A-42DD-B3CC-BD89FA6D1428}" type="slidenum">
              <a:rPr lang="fr-BE" altLang="fr-FR" smtClean="0">
                <a:solidFill>
                  <a:srgbClr val="FFFFFF"/>
                </a:solidFill>
                <a:latin typeface="Book Antiqua" pitchFamily="-112" charset="0"/>
              </a:rPr>
              <a:pPr eaLnBrk="1" hangingPunct="1"/>
              <a:t>1</a:t>
            </a:fld>
            <a:endParaRPr lang="fr-BE" altLang="fr-FR" smtClean="0">
              <a:solidFill>
                <a:srgbClr val="FFFFFF"/>
              </a:solidFill>
              <a:latin typeface="Book Antiqua" pitchFamily="-112" charset="0"/>
            </a:endParaRPr>
          </a:p>
        </p:txBody>
      </p:sp>
      <p:sp>
        <p:nvSpPr>
          <p:cNvPr id="3" name="Sous-titre 2"/>
          <p:cNvSpPr>
            <a:spLocks noGrp="1"/>
          </p:cNvSpPr>
          <p:nvPr>
            <p:ph type="subTitle" idx="1"/>
          </p:nvPr>
        </p:nvSpPr>
        <p:spPr>
          <a:xfrm>
            <a:off x="683568" y="5589240"/>
            <a:ext cx="7488832" cy="864096"/>
          </a:xfrm>
          <a:ln>
            <a:miter lim="800000"/>
            <a:headEnd/>
            <a:tailEnd/>
          </a:ln>
          <a:extLst/>
        </p:spPr>
        <p:txBody>
          <a:bodyPr rtlCol="0" anchor="ctr">
            <a:normAutofit fontScale="62500" lnSpcReduction="20000"/>
          </a:bodyPr>
          <a:lstStyle/>
          <a:p>
            <a:pPr algn="ctr" eaLnBrk="1" fontAlgn="auto" hangingPunct="1">
              <a:spcAft>
                <a:spcPts val="0"/>
              </a:spcAft>
              <a:buFont typeface="Arial" pitchFamily="34" charset="0"/>
              <a:buNone/>
              <a:defRPr/>
            </a:pPr>
            <a:endParaRPr lang="fr-FR" sz="2400" b="1" spc="50" dirty="0" smtClean="0">
              <a:ln w="13500">
                <a:solidFill>
                  <a:schemeClr val="accent1">
                    <a:shade val="2500"/>
                    <a:alpha val="6500"/>
                  </a:schemeClr>
                </a:solidFill>
                <a:prstDash val="solid"/>
              </a:ln>
              <a:solidFill>
                <a:schemeClr val="accent5">
                  <a:alpha val="95000"/>
                </a:schemeClr>
              </a:solidFill>
              <a:effectLst>
                <a:innerShdw blurRad="50900" dist="38500" dir="13500000">
                  <a:srgbClr val="000000">
                    <a:alpha val="60000"/>
                  </a:srgbClr>
                </a:innerShdw>
              </a:effectLst>
              <a:ea typeface="+mn-ea"/>
              <a:cs typeface="+mn-cs"/>
            </a:endParaRPr>
          </a:p>
          <a:p>
            <a:pPr algn="ctr" eaLnBrk="1" fontAlgn="auto" hangingPunct="1">
              <a:spcAft>
                <a:spcPts val="0"/>
              </a:spcAft>
              <a:buFont typeface="Arial" pitchFamily="34" charset="0"/>
              <a:buNone/>
              <a:defRPr/>
            </a:pPr>
            <a:r>
              <a:rPr lang="fr-FR" sz="2900" b="1" spc="50" dirty="0" smtClean="0">
                <a:ln w="13500">
                  <a:solidFill>
                    <a:schemeClr val="accent1">
                      <a:shade val="2500"/>
                      <a:alpha val="6500"/>
                    </a:schemeClr>
                  </a:solidFill>
                  <a:prstDash val="solid"/>
                </a:ln>
                <a:solidFill>
                  <a:schemeClr val="accent5">
                    <a:alpha val="95000"/>
                  </a:schemeClr>
                </a:solidFill>
                <a:effectLst>
                  <a:innerShdw blurRad="50900" dist="38500" dir="13500000">
                    <a:srgbClr val="000000">
                      <a:alpha val="60000"/>
                    </a:srgbClr>
                  </a:innerShdw>
                </a:effectLst>
                <a:ea typeface="+mn-ea"/>
                <a:cs typeface="+mn-cs"/>
              </a:rPr>
              <a:t>Du 9 au 11 octobre 2014, Ouagadougou, Burkina Faso</a:t>
            </a:r>
            <a:endParaRPr lang="fr-FR" sz="2900" b="1" spc="50" dirty="0">
              <a:ln w="13500">
                <a:solidFill>
                  <a:schemeClr val="accent1">
                    <a:shade val="2500"/>
                    <a:alpha val="6500"/>
                  </a:schemeClr>
                </a:solidFill>
                <a:prstDash val="solid"/>
              </a:ln>
              <a:solidFill>
                <a:schemeClr val="accent5">
                  <a:alpha val="95000"/>
                </a:schemeClr>
              </a:solidFill>
              <a:effectLst>
                <a:innerShdw blurRad="50900" dist="38500" dir="13500000">
                  <a:srgbClr val="000000">
                    <a:alpha val="60000"/>
                  </a:srgbClr>
                </a:innerShdw>
              </a:effectLst>
              <a:ea typeface="+mn-ea"/>
              <a:cs typeface="+mn-cs"/>
            </a:endParaRPr>
          </a:p>
          <a:p>
            <a:pPr eaLnBrk="1" fontAlgn="auto" hangingPunct="1">
              <a:spcAft>
                <a:spcPts val="0"/>
              </a:spcAft>
              <a:buFont typeface="Arial" pitchFamily="34" charset="0"/>
              <a:buNone/>
              <a:defRPr/>
            </a:pPr>
            <a:endParaRPr lang="fr-FR" sz="1500" spc="50" dirty="0" smtClean="0">
              <a:solidFill>
                <a:schemeClr val="tx2"/>
              </a:solidFill>
              <a:ea typeface="+mn-ea"/>
              <a:cs typeface="+mn-cs"/>
            </a:endParaRPr>
          </a:p>
          <a:p>
            <a:pPr eaLnBrk="1" fontAlgn="auto" hangingPunct="1">
              <a:spcAft>
                <a:spcPts val="0"/>
              </a:spcAft>
              <a:buFont typeface="Arial" pitchFamily="34" charset="0"/>
              <a:buNone/>
              <a:defRPr/>
            </a:pPr>
            <a:r>
              <a:rPr lang="fr-FR" sz="1500" spc="50" dirty="0" smtClean="0">
                <a:solidFill>
                  <a:schemeClr val="tx2"/>
                </a:solidFill>
                <a:ea typeface="+mn-ea"/>
                <a:cs typeface="+mn-cs"/>
              </a:rPr>
              <a:t>	</a:t>
            </a:r>
            <a:endParaRPr lang="fr-FR" sz="1500" b="1" spc="50" dirty="0">
              <a:solidFill>
                <a:schemeClr val="tx2"/>
              </a:solidFill>
              <a:effectLst>
                <a:outerShdw blurRad="38100" dist="38100" dir="2700000" algn="tl">
                  <a:srgbClr val="000000">
                    <a:alpha val="43137"/>
                  </a:srgbClr>
                </a:outerShdw>
              </a:effectLst>
              <a:ea typeface="+mn-ea"/>
              <a:cs typeface="+mn-cs"/>
            </a:endParaRPr>
          </a:p>
        </p:txBody>
      </p:sp>
      <p:sp>
        <p:nvSpPr>
          <p:cNvPr id="3081" name="ZoneTexte 6"/>
          <p:cNvSpPr txBox="1">
            <a:spLocks noChangeArrowheads="1"/>
          </p:cNvSpPr>
          <p:nvPr/>
        </p:nvSpPr>
        <p:spPr bwMode="auto">
          <a:xfrm>
            <a:off x="1042988" y="188913"/>
            <a:ext cx="6553200" cy="461962"/>
          </a:xfrm>
          <a:prstGeom prst="rect">
            <a:avLst/>
          </a:prstGeom>
          <a:noFill/>
          <a:ln w="9525">
            <a:noFill/>
            <a:miter lim="800000"/>
            <a:headEnd/>
            <a:tailEnd/>
          </a:ln>
        </p:spPr>
        <p:txBody>
          <a:bodyPr>
            <a:spAutoFit/>
          </a:bodyPr>
          <a:lstStyle/>
          <a:p>
            <a:pPr algn="ctr">
              <a:defRPr/>
            </a:pPr>
            <a:r>
              <a:rPr lang="fr-FR" sz="2400" b="1" i="1" dirty="0" smtClean="0">
                <a:solidFill>
                  <a:schemeClr val="bg2">
                    <a:lumMod val="50000"/>
                  </a:schemeClr>
                </a:solidFill>
                <a:latin typeface="Book Antiqua" pitchFamily="-112" charset="0"/>
                <a:cs typeface="+mn-cs"/>
              </a:rPr>
              <a:t>Université d’été du Barreau du Burkina Faso</a:t>
            </a:r>
            <a:endParaRPr lang="fr-FR" sz="2400" b="1" i="1" dirty="0">
              <a:solidFill>
                <a:schemeClr val="bg2">
                  <a:lumMod val="50000"/>
                </a:schemeClr>
              </a:solidFill>
              <a:latin typeface="Book Antiqua" pitchFamily="-112" charset="0"/>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20000" cy="778098"/>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ctr" eaLnBrk="1" hangingPunct="1">
              <a:defRPr/>
            </a:pPr>
            <a:r>
              <a:rPr lang="fr-FR" sz="2600" dirty="0" smtClean="0">
                <a:solidFill>
                  <a:schemeClr val="tx2"/>
                </a:solidFill>
                <a:latin typeface="Lucida Sans" pitchFamily="-112" charset="0"/>
              </a:rPr>
              <a:t>Les principales caractéristiques des deux familles de PPP</a:t>
            </a:r>
            <a:endParaRPr lang="fr-FR" sz="1600" i="1" dirty="0" smtClean="0">
              <a:solidFill>
                <a:schemeClr val="tx2"/>
              </a:solidFill>
              <a:latin typeface="Lucida Sans" pitchFamily="-112" charset="0"/>
            </a:endParaRPr>
          </a:p>
        </p:txBody>
      </p:sp>
      <p:sp>
        <p:nvSpPr>
          <p:cNvPr id="8197" name="Espace réservé du pied de page 3"/>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BE" altLang="fr-FR" smtClean="0">
                <a:solidFill>
                  <a:schemeClr val="bg2"/>
                </a:solidFill>
                <a:latin typeface="Book Antiqua" pitchFamily="-112" charset="0"/>
              </a:rPr>
              <a:t>Frilet  -  Société  d'Avocats</a:t>
            </a:r>
          </a:p>
        </p:txBody>
      </p:sp>
      <p:sp>
        <p:nvSpPr>
          <p:cNvPr id="8198" name="Espace réservé du numéro de diapositive 4"/>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F40679D4-4C36-43F3-9C95-8DD3C283A3EC}" type="slidenum">
              <a:rPr lang="fr-BE" altLang="fr-FR" smtClean="0">
                <a:solidFill>
                  <a:srgbClr val="FFFFFF"/>
                </a:solidFill>
                <a:latin typeface="Book Antiqua" pitchFamily="-112" charset="0"/>
              </a:rPr>
              <a:pPr eaLnBrk="1" hangingPunct="1"/>
              <a:t>10</a:t>
            </a:fld>
            <a:endParaRPr lang="fr-BE" altLang="fr-FR" smtClean="0">
              <a:solidFill>
                <a:srgbClr val="FFFFFF"/>
              </a:solidFill>
              <a:latin typeface="Book Antiqua" pitchFamily="-112" charset="0"/>
            </a:endParaRPr>
          </a:p>
        </p:txBody>
      </p:sp>
      <p:graphicFrame>
        <p:nvGraphicFramePr>
          <p:cNvPr id="13" name="Tableau 12"/>
          <p:cNvGraphicFramePr>
            <a:graphicFrameLocks noGrp="1"/>
          </p:cNvGraphicFramePr>
          <p:nvPr/>
        </p:nvGraphicFramePr>
        <p:xfrm>
          <a:off x="323850" y="1628775"/>
          <a:ext cx="7861300" cy="4391122"/>
        </p:xfrm>
        <a:graphic>
          <a:graphicData uri="http://schemas.openxmlformats.org/drawingml/2006/table">
            <a:tbl>
              <a:tblPr firstRow="1" bandRow="1">
                <a:tableStyleId>{BC89EF96-8CEA-46FF-86C4-4CE0E7609802}</a:tableStyleId>
              </a:tblPr>
              <a:tblGrid>
                <a:gridCol w="3930650"/>
                <a:gridCol w="3930650"/>
              </a:tblGrid>
              <a:tr h="6400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dirty="0" smtClean="0">
                          <a:solidFill>
                            <a:schemeClr val="accent3">
                              <a:lumMod val="50000"/>
                            </a:schemeClr>
                          </a:solidFill>
                        </a:rPr>
                        <a:t>1.</a:t>
                      </a:r>
                      <a:r>
                        <a:rPr lang="fr-FR" sz="1800" baseline="0" dirty="0" smtClean="0">
                          <a:solidFill>
                            <a:schemeClr val="accent3">
                              <a:lumMod val="50000"/>
                            </a:schemeClr>
                          </a:solidFill>
                        </a:rPr>
                        <a:t> </a:t>
                      </a:r>
                      <a:r>
                        <a:rPr lang="fr-FR" sz="1800" dirty="0" smtClean="0">
                          <a:solidFill>
                            <a:schemeClr val="accent3">
                              <a:lumMod val="50000"/>
                            </a:schemeClr>
                          </a:solidFill>
                        </a:rPr>
                        <a:t>PFI et Contrats de Partenariat (CP)</a:t>
                      </a:r>
                      <a:endParaRPr lang="fr-FR" sz="1800" dirty="0" smtClean="0">
                        <a:solidFill>
                          <a:schemeClr val="accent3">
                            <a:lumMod val="50000"/>
                          </a:schemeClr>
                        </a:solidFill>
                        <a:latin typeface="+mn-lt"/>
                      </a:endParaRPr>
                    </a:p>
                  </a:txBody>
                  <a:tcPr marL="91427" marR="91427" marT="45711" marB="45711"/>
                </a:tc>
                <a:tc>
                  <a:txBody>
                    <a:bodyPr/>
                    <a:lstStyle/>
                    <a:p>
                      <a:r>
                        <a:rPr lang="fr-FR" sz="1800" dirty="0" smtClean="0">
                          <a:solidFill>
                            <a:schemeClr val="bg2">
                              <a:lumMod val="50000"/>
                            </a:schemeClr>
                          </a:solidFill>
                        </a:rPr>
                        <a:t>2. Concessions et familles de PPP assimilées</a:t>
                      </a:r>
                      <a:endParaRPr lang="fr-FR" sz="1800" dirty="0">
                        <a:solidFill>
                          <a:schemeClr val="bg2">
                            <a:lumMod val="50000"/>
                          </a:schemeClr>
                        </a:solidFill>
                      </a:endParaRPr>
                    </a:p>
                  </a:txBody>
                  <a:tcPr marL="91427" marR="91427" marT="45711" marB="45711"/>
                </a:tc>
              </a:tr>
              <a:tr h="1007914">
                <a:tc gridSpan="2">
                  <a:txBody>
                    <a:bodyPr/>
                    <a:lstStyle/>
                    <a:p>
                      <a:pPr marL="285750" indent="-285750" algn="ctr">
                        <a:buFont typeface="Wingdings" pitchFamily="2" charset="2"/>
                        <a:buChar char="ü"/>
                      </a:pPr>
                      <a:r>
                        <a:rPr lang="fr-FR" sz="1800" dirty="0" smtClean="0"/>
                        <a:t>Concevoir (sur la base de résultats</a:t>
                      </a:r>
                      <a:r>
                        <a:rPr lang="fr-FR" sz="1800" baseline="0" dirty="0" smtClean="0"/>
                        <a:t> à atteindre)</a:t>
                      </a:r>
                      <a:endParaRPr lang="fr-FR" sz="1800" dirty="0" smtClean="0"/>
                    </a:p>
                    <a:p>
                      <a:pPr marL="285750" indent="-285750" algn="ctr">
                        <a:buFont typeface="Wingdings" pitchFamily="2" charset="2"/>
                        <a:buChar char="ü"/>
                      </a:pPr>
                      <a:r>
                        <a:rPr lang="fr-FR" sz="1800" dirty="0" smtClean="0"/>
                        <a:t>Construire ou réhabiliter </a:t>
                      </a:r>
                    </a:p>
                    <a:p>
                      <a:pPr marL="285750" indent="-285750" algn="ctr">
                        <a:buFont typeface="Wingdings" pitchFamily="2" charset="2"/>
                        <a:buChar char="ü"/>
                      </a:pPr>
                      <a:r>
                        <a:rPr lang="fr-FR" sz="1800" dirty="0" smtClean="0"/>
                        <a:t>Financer </a:t>
                      </a:r>
                      <a:endParaRPr lang="fr-FR" sz="1800" dirty="0" smtClean="0">
                        <a:latin typeface="+mn-lt"/>
                      </a:endParaRPr>
                    </a:p>
                  </a:txBody>
                  <a:tcPr marL="91427" marR="91427" marT="45711" marB="45711"/>
                </a:tc>
                <a:tc hMerge="1">
                  <a:txBody>
                    <a:bodyPr/>
                    <a:lstStyle/>
                    <a:p>
                      <a:endParaRPr lang="fr-FR" dirty="0"/>
                    </a:p>
                  </a:txBody>
                  <a:tcPr/>
                </a:tc>
              </a:tr>
              <a:tr h="914356">
                <a:tc>
                  <a:txBody>
                    <a:bodyPr/>
                    <a:lstStyle/>
                    <a:p>
                      <a:pPr marL="285750" marR="0" indent="-285750" algn="just" defTabSz="914400" rtl="0" eaLnBrk="1" fontAlgn="auto" latinLnBrk="0" hangingPunct="1">
                        <a:lnSpc>
                          <a:spcPct val="100000"/>
                        </a:lnSpc>
                        <a:spcBef>
                          <a:spcPts val="0"/>
                        </a:spcBef>
                        <a:spcAft>
                          <a:spcPts val="0"/>
                        </a:spcAft>
                        <a:buClrTx/>
                        <a:buSzTx/>
                        <a:buFont typeface="Wingdings" pitchFamily="2" charset="2"/>
                        <a:buChar char="ü"/>
                        <a:tabLst/>
                        <a:defRPr/>
                      </a:pPr>
                      <a:r>
                        <a:rPr lang="fr-FR" sz="1800" dirty="0" smtClean="0">
                          <a:solidFill>
                            <a:srgbClr val="006600"/>
                          </a:solidFill>
                        </a:rPr>
                        <a:t>Exploiter l’infrastructure mais sans être en charge d’un service au public</a:t>
                      </a:r>
                      <a:endParaRPr lang="fr-FR" sz="1800" dirty="0" smtClean="0">
                        <a:solidFill>
                          <a:srgbClr val="006600"/>
                        </a:solidFill>
                        <a:latin typeface="+mn-lt"/>
                      </a:endParaRPr>
                    </a:p>
                  </a:txBody>
                  <a:tcPr marL="91427" marR="91427" marT="45711" marB="45711"/>
                </a:tc>
                <a:tc>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fr-FR" sz="1800" dirty="0" smtClean="0">
                          <a:solidFill>
                            <a:schemeClr val="bg2">
                              <a:lumMod val="25000"/>
                            </a:schemeClr>
                          </a:solidFill>
                        </a:rPr>
                        <a:t>Exploiter l’infrastructure en étant chargé l’exploitation intégrale du service public </a:t>
                      </a:r>
                      <a:endParaRPr lang="fr-FR" sz="1800" dirty="0" smtClean="0">
                        <a:solidFill>
                          <a:schemeClr val="bg2">
                            <a:lumMod val="25000"/>
                          </a:schemeClr>
                        </a:solidFill>
                        <a:latin typeface="+mn-lt"/>
                      </a:endParaRPr>
                    </a:p>
                  </a:txBody>
                  <a:tcPr marL="91427" marR="91427" marT="45711" marB="45711"/>
                </a:tc>
              </a:tr>
              <a:tr h="1188667">
                <a:tc>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fr-FR" sz="1800" dirty="0" smtClean="0">
                          <a:solidFill>
                            <a:srgbClr val="006600"/>
                          </a:solidFill>
                        </a:rPr>
                        <a:t>Etre rémunéré intégralement par l’Autorité Publique en contrepartie</a:t>
                      </a:r>
                      <a:r>
                        <a:rPr lang="fr-FR" sz="1800" baseline="0" dirty="0" smtClean="0">
                          <a:solidFill>
                            <a:srgbClr val="006600"/>
                          </a:solidFill>
                        </a:rPr>
                        <a:t> de la réalisation du service</a:t>
                      </a:r>
                      <a:endParaRPr lang="fr-FR" sz="1800" dirty="0" smtClean="0">
                        <a:solidFill>
                          <a:srgbClr val="006600"/>
                        </a:solidFill>
                        <a:latin typeface="+mn-lt"/>
                      </a:endParaRPr>
                    </a:p>
                  </a:txBody>
                  <a:tcPr marL="91427" marR="91427" marT="45711" marB="45711">
                    <a:solidFill>
                      <a:schemeClr val="bg1">
                        <a:alpha val="20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fr-FR" sz="1800" dirty="0" smtClean="0">
                          <a:solidFill>
                            <a:schemeClr val="bg2">
                              <a:lumMod val="25000"/>
                            </a:schemeClr>
                          </a:solidFill>
                        </a:rPr>
                        <a:t>Etre rémunéré entièrement ou principalement par les  usagers du service</a:t>
                      </a:r>
                      <a:endParaRPr lang="fr-FR" sz="1800" dirty="0" smtClean="0">
                        <a:solidFill>
                          <a:schemeClr val="bg2">
                            <a:lumMod val="25000"/>
                          </a:schemeClr>
                        </a:solidFill>
                        <a:latin typeface="+mn-lt"/>
                      </a:endParaRPr>
                    </a:p>
                  </a:txBody>
                  <a:tcPr marL="91427" marR="91427" marT="45711" marB="45711">
                    <a:solidFill>
                      <a:schemeClr val="bg1">
                        <a:alpha val="20000"/>
                      </a:schemeClr>
                    </a:solidFill>
                  </a:tcPr>
                </a:tc>
              </a:tr>
              <a:tr h="640044">
                <a:tc gridSpan="2">
                  <a:txBody>
                    <a:bodyPr/>
                    <a:lstStyle/>
                    <a:p>
                      <a:pPr marL="285750" indent="-285750" algn="ctr">
                        <a:buFont typeface="Wingdings" pitchFamily="2" charset="2"/>
                        <a:buChar char="ü"/>
                      </a:pPr>
                      <a:r>
                        <a:rPr lang="fr-FR" sz="1800" dirty="0" smtClean="0"/>
                        <a:t>Contrat d’une durée limitée au cycle du projet (amortissement des actifs modulés par des aspects financiers)</a:t>
                      </a:r>
                      <a:endParaRPr lang="en-US" sz="1800" dirty="0" smtClean="0">
                        <a:latin typeface="+mn-lt"/>
                      </a:endParaRPr>
                    </a:p>
                  </a:txBody>
                  <a:tcPr marL="91427" marR="91427" marT="45711" marB="45711">
                    <a:solidFill>
                      <a:schemeClr val="accent1">
                        <a:lumMod val="20000"/>
                        <a:lumOff val="80000"/>
                      </a:schemeClr>
                    </a:solidFill>
                  </a:tcPr>
                </a:tc>
                <a:tc hMerge="1">
                  <a:txBody>
                    <a:bodyPr/>
                    <a:lstStyle/>
                    <a:p>
                      <a:endParaRPr lang="fr-FR" dirty="0"/>
                    </a:p>
                  </a:txBody>
                  <a:tcPr/>
                </a:tc>
              </a:tr>
            </a:tbl>
          </a:graphicData>
        </a:graphic>
      </p:graphicFrame>
    </p:spTree>
    <p:extLst>
      <p:ext uri="{BB962C8B-B14F-4D97-AF65-F5344CB8AC3E}">
        <p14:creationId xmlns:p14="http://schemas.microsoft.com/office/powerpoint/2010/main" xmlns="" val="5968664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600200"/>
            <a:ext cx="7753672" cy="4800600"/>
          </a:xfrm>
        </p:spPr>
        <p:txBody>
          <a:bodyPr/>
          <a:lstStyle/>
          <a:p>
            <a:pPr marL="358775" lvl="2" indent="-358775" eaLnBrk="1" fontAlgn="auto" hangingPunct="1">
              <a:lnSpc>
                <a:spcPct val="80000"/>
              </a:lnSpc>
              <a:spcAft>
                <a:spcPts val="0"/>
              </a:spcAft>
              <a:buClr>
                <a:schemeClr val="accent3"/>
              </a:buClr>
              <a:buFont typeface="Wingdings" pitchFamily="2" charset="2"/>
              <a:buChar char="§"/>
              <a:defRPr/>
            </a:pPr>
            <a:r>
              <a:rPr lang="fr-FR" sz="1500" b="1" u="sng" dirty="0">
                <a:solidFill>
                  <a:schemeClr val="accent1"/>
                </a:solidFill>
              </a:rPr>
              <a:t>La famille « Concession et Affermage »: </a:t>
            </a:r>
          </a:p>
          <a:p>
            <a:pPr marL="358775" lvl="2" indent="-358775" eaLnBrk="1" fontAlgn="auto" hangingPunct="1">
              <a:lnSpc>
                <a:spcPct val="80000"/>
              </a:lnSpc>
              <a:spcAft>
                <a:spcPts val="0"/>
              </a:spcAft>
              <a:buClr>
                <a:schemeClr val="accent3"/>
              </a:buClr>
              <a:buNone/>
              <a:defRPr/>
            </a:pPr>
            <a:endParaRPr lang="fr-FR" sz="1500" dirty="0">
              <a:solidFill>
                <a:schemeClr val="accent1"/>
              </a:solidFill>
            </a:endParaRPr>
          </a:p>
          <a:p>
            <a:pPr marL="358775" lvl="2" indent="-358775" eaLnBrk="1" fontAlgn="auto" hangingPunct="1">
              <a:lnSpc>
                <a:spcPct val="80000"/>
              </a:lnSpc>
              <a:spcAft>
                <a:spcPts val="0"/>
              </a:spcAft>
              <a:buClr>
                <a:schemeClr val="accent3"/>
              </a:buClr>
              <a:buNone/>
              <a:defRPr/>
            </a:pPr>
            <a:r>
              <a:rPr lang="fr-FR" sz="1500" dirty="0">
                <a:solidFill>
                  <a:schemeClr val="accent1"/>
                </a:solidFill>
              </a:rPr>
              <a:t>	Une famille très ancienne mais très dynamique. </a:t>
            </a:r>
          </a:p>
          <a:p>
            <a:pPr marL="358775" lvl="2" indent="-358775" eaLnBrk="1" fontAlgn="auto" hangingPunct="1">
              <a:lnSpc>
                <a:spcPct val="80000"/>
              </a:lnSpc>
              <a:spcAft>
                <a:spcPts val="0"/>
              </a:spcAft>
              <a:buClr>
                <a:schemeClr val="accent3"/>
              </a:buClr>
              <a:buNone/>
              <a:defRPr/>
            </a:pPr>
            <a:endParaRPr lang="fr-FR" sz="1500" dirty="0">
              <a:solidFill>
                <a:schemeClr val="accent1"/>
              </a:solidFill>
            </a:endParaRPr>
          </a:p>
          <a:p>
            <a:pPr marL="358775" lvl="2" indent="0" eaLnBrk="1" fontAlgn="auto" hangingPunct="1">
              <a:lnSpc>
                <a:spcPct val="80000"/>
              </a:lnSpc>
              <a:spcAft>
                <a:spcPts val="0"/>
              </a:spcAft>
              <a:buClr>
                <a:schemeClr val="accent3"/>
              </a:buClr>
              <a:buFont typeface="Wingdings" pitchFamily="2" charset="2"/>
              <a:buChar char="Ø"/>
              <a:tabLst>
                <a:tab pos="631825" algn="l"/>
              </a:tabLst>
              <a:defRPr/>
            </a:pPr>
            <a:r>
              <a:rPr lang="fr-FR" sz="1500" dirty="0">
                <a:solidFill>
                  <a:schemeClr val="accent1"/>
                </a:solidFill>
              </a:rPr>
              <a:t>	</a:t>
            </a:r>
            <a:r>
              <a:rPr lang="fr-FR" sz="1500" b="1" dirty="0">
                <a:solidFill>
                  <a:schemeClr val="accent1"/>
                </a:solidFill>
              </a:rPr>
              <a:t>Le partenaire privé s’engage à: </a:t>
            </a:r>
          </a:p>
          <a:p>
            <a:pPr marL="358775" lvl="2" indent="-358775" eaLnBrk="1" fontAlgn="auto" hangingPunct="1">
              <a:lnSpc>
                <a:spcPct val="80000"/>
              </a:lnSpc>
              <a:spcAft>
                <a:spcPts val="0"/>
              </a:spcAft>
              <a:buClr>
                <a:schemeClr val="accent3"/>
              </a:buClr>
              <a:buNone/>
              <a:defRPr/>
            </a:pPr>
            <a:endParaRPr lang="fr-FR" sz="1500" dirty="0">
              <a:solidFill>
                <a:schemeClr val="accent1"/>
              </a:solidFill>
            </a:endParaRPr>
          </a:p>
          <a:p>
            <a:pPr marL="358775" lvl="2" indent="-358775" eaLnBrk="1" fontAlgn="auto" hangingPunct="1">
              <a:lnSpc>
                <a:spcPct val="80000"/>
              </a:lnSpc>
              <a:spcAft>
                <a:spcPts val="0"/>
              </a:spcAft>
              <a:buClr>
                <a:schemeClr val="accent3"/>
              </a:buClr>
              <a:buNone/>
              <a:defRPr/>
            </a:pPr>
            <a:r>
              <a:rPr lang="fr-FR" sz="1500" dirty="0">
                <a:solidFill>
                  <a:schemeClr val="accent1"/>
                </a:solidFill>
              </a:rPr>
              <a:t>	- Exploiter un service public en se rémunérant entièrement ou principalement sur les usagers (délégation intégrale du service public)</a:t>
            </a:r>
          </a:p>
          <a:p>
            <a:pPr marL="358775" lvl="2" indent="-358775" eaLnBrk="1" fontAlgn="auto" hangingPunct="1">
              <a:lnSpc>
                <a:spcPct val="80000"/>
              </a:lnSpc>
              <a:spcAft>
                <a:spcPts val="0"/>
              </a:spcAft>
              <a:buClr>
                <a:schemeClr val="accent3"/>
              </a:buClr>
              <a:buNone/>
              <a:defRPr/>
            </a:pPr>
            <a:r>
              <a:rPr lang="fr-FR" sz="1500" dirty="0">
                <a:solidFill>
                  <a:schemeClr val="accent1"/>
                </a:solidFill>
              </a:rPr>
              <a:t>	</a:t>
            </a:r>
          </a:p>
          <a:p>
            <a:pPr marL="358775" lvl="2" indent="-358775" eaLnBrk="1" fontAlgn="auto" hangingPunct="1">
              <a:lnSpc>
                <a:spcPct val="80000"/>
              </a:lnSpc>
              <a:spcAft>
                <a:spcPts val="0"/>
              </a:spcAft>
              <a:buClr>
                <a:schemeClr val="accent3"/>
              </a:buClr>
              <a:buNone/>
              <a:defRPr/>
            </a:pPr>
            <a:r>
              <a:rPr lang="fr-FR" sz="1500" dirty="0">
                <a:solidFill>
                  <a:schemeClr val="accent1"/>
                </a:solidFill>
              </a:rPr>
              <a:t>	- </a:t>
            </a:r>
            <a:r>
              <a:rPr lang="fr-FR" sz="1500" b="1" dirty="0">
                <a:solidFill>
                  <a:schemeClr val="accent1"/>
                </a:solidFill>
              </a:rPr>
              <a:t>Supporter les risques de paiement, risques de demande, risques d’adaptation du service, etc. </a:t>
            </a:r>
          </a:p>
          <a:p>
            <a:pPr marL="358775" lvl="2" indent="-358775" eaLnBrk="1" fontAlgn="auto" hangingPunct="1">
              <a:lnSpc>
                <a:spcPct val="80000"/>
              </a:lnSpc>
              <a:spcAft>
                <a:spcPts val="0"/>
              </a:spcAft>
              <a:buClr>
                <a:schemeClr val="accent3"/>
              </a:buClr>
              <a:buNone/>
              <a:defRPr/>
            </a:pPr>
            <a:endParaRPr lang="fr-FR" sz="1500" dirty="0">
              <a:solidFill>
                <a:schemeClr val="accent1"/>
              </a:solidFill>
            </a:endParaRPr>
          </a:p>
          <a:p>
            <a:pPr marL="358775" lvl="2" indent="0" eaLnBrk="1" fontAlgn="auto" hangingPunct="1">
              <a:lnSpc>
                <a:spcPct val="80000"/>
              </a:lnSpc>
              <a:spcAft>
                <a:spcPts val="0"/>
              </a:spcAft>
              <a:buClr>
                <a:schemeClr val="accent3"/>
              </a:buClr>
              <a:buFont typeface="Wingdings" pitchFamily="2" charset="2"/>
              <a:buChar char="Ø"/>
              <a:defRPr/>
            </a:pPr>
            <a:r>
              <a:rPr lang="fr-FR" sz="1500" dirty="0">
                <a:solidFill>
                  <a:schemeClr val="accent1"/>
                </a:solidFill>
              </a:rPr>
              <a:t>  </a:t>
            </a:r>
            <a:r>
              <a:rPr lang="fr-FR" sz="1500" b="1" dirty="0">
                <a:solidFill>
                  <a:schemeClr val="accent1"/>
                </a:solidFill>
              </a:rPr>
              <a:t>Les deux parties doivent s’engager à développer un partenariat étroit</a:t>
            </a:r>
            <a:r>
              <a:rPr lang="fr-FR" sz="1500" dirty="0">
                <a:solidFill>
                  <a:schemeClr val="accent1"/>
                </a:solidFill>
              </a:rPr>
              <a:t>. </a:t>
            </a:r>
          </a:p>
          <a:p>
            <a:pPr marL="358775" lvl="2" indent="0" eaLnBrk="1" fontAlgn="auto" hangingPunct="1">
              <a:lnSpc>
                <a:spcPct val="80000"/>
              </a:lnSpc>
              <a:spcAft>
                <a:spcPts val="0"/>
              </a:spcAft>
              <a:buClr>
                <a:schemeClr val="accent3"/>
              </a:buClr>
              <a:buNone/>
              <a:defRPr/>
            </a:pPr>
            <a:endParaRPr lang="fr-FR" sz="1500" dirty="0">
              <a:solidFill>
                <a:schemeClr val="accent1"/>
              </a:solidFill>
            </a:endParaRPr>
          </a:p>
          <a:p>
            <a:pPr marL="358775" lvl="2" indent="0" eaLnBrk="1" fontAlgn="auto" hangingPunct="1">
              <a:lnSpc>
                <a:spcPct val="80000"/>
              </a:lnSpc>
              <a:spcAft>
                <a:spcPts val="0"/>
              </a:spcAft>
              <a:buClr>
                <a:schemeClr val="accent3"/>
              </a:buClr>
              <a:buNone/>
              <a:defRPr/>
            </a:pPr>
            <a:endParaRPr lang="fr-FR" sz="1500" dirty="0">
              <a:solidFill>
                <a:schemeClr val="accent1"/>
              </a:solidFill>
            </a:endParaRPr>
          </a:p>
          <a:p>
            <a:pPr marL="358775" lvl="2" indent="0" eaLnBrk="1" fontAlgn="auto" hangingPunct="1">
              <a:lnSpc>
                <a:spcPct val="80000"/>
              </a:lnSpc>
              <a:spcAft>
                <a:spcPts val="0"/>
              </a:spcAft>
              <a:buClr>
                <a:schemeClr val="accent3"/>
              </a:buClr>
              <a:buNone/>
              <a:defRPr/>
            </a:pPr>
            <a:r>
              <a:rPr lang="fr-FR" sz="1500" u="sng" dirty="0">
                <a:solidFill>
                  <a:schemeClr val="accent1"/>
                </a:solidFill>
              </a:rPr>
              <a:t>Commentaires: </a:t>
            </a:r>
          </a:p>
          <a:p>
            <a:pPr marL="358775" lvl="2" indent="0" eaLnBrk="1" fontAlgn="auto" hangingPunct="1">
              <a:lnSpc>
                <a:spcPct val="80000"/>
              </a:lnSpc>
              <a:spcAft>
                <a:spcPts val="0"/>
              </a:spcAft>
              <a:buClr>
                <a:schemeClr val="accent3"/>
              </a:buClr>
              <a:buNone/>
              <a:defRPr/>
            </a:pPr>
            <a:endParaRPr lang="fr-FR" sz="1500" dirty="0">
              <a:solidFill>
                <a:schemeClr val="accent1"/>
              </a:solidFill>
            </a:endParaRPr>
          </a:p>
          <a:p>
            <a:pPr marL="358775" lvl="2" indent="0" eaLnBrk="1" fontAlgn="auto" hangingPunct="1">
              <a:lnSpc>
                <a:spcPct val="80000"/>
              </a:lnSpc>
              <a:spcAft>
                <a:spcPts val="0"/>
              </a:spcAft>
              <a:buClr>
                <a:schemeClr val="accent3"/>
              </a:buClr>
              <a:buNone/>
              <a:defRPr/>
            </a:pPr>
            <a:r>
              <a:rPr lang="fr-FR" sz="1500" dirty="0">
                <a:solidFill>
                  <a:schemeClr val="accent1"/>
                </a:solidFill>
              </a:rPr>
              <a:t>- A condition que le partenariat soit organisé dans un cadre équilibré et transparent basé sur un droit des contrats publics différent des contrats privés, on observe d’excellents résultats. </a:t>
            </a:r>
          </a:p>
          <a:p>
            <a:pPr marL="358775" lvl="2" indent="0" eaLnBrk="1" fontAlgn="auto" hangingPunct="1">
              <a:lnSpc>
                <a:spcPct val="80000"/>
              </a:lnSpc>
              <a:spcAft>
                <a:spcPts val="0"/>
              </a:spcAft>
              <a:buClr>
                <a:schemeClr val="accent3"/>
              </a:buClr>
              <a:buNone/>
              <a:defRPr/>
            </a:pPr>
            <a:endParaRPr lang="fr-FR" sz="1500" dirty="0">
              <a:solidFill>
                <a:schemeClr val="accent1"/>
              </a:solidFill>
            </a:endParaRPr>
          </a:p>
          <a:p>
            <a:pPr marL="358775" lvl="2" indent="0" eaLnBrk="1" fontAlgn="auto" hangingPunct="1">
              <a:lnSpc>
                <a:spcPct val="80000"/>
              </a:lnSpc>
              <a:spcAft>
                <a:spcPts val="0"/>
              </a:spcAft>
              <a:buClr>
                <a:schemeClr val="accent3"/>
              </a:buClr>
              <a:buNone/>
              <a:defRPr/>
            </a:pPr>
            <a:r>
              <a:rPr lang="fr-FR" sz="1500" b="1" dirty="0">
                <a:solidFill>
                  <a:schemeClr val="accent1"/>
                </a:solidFill>
              </a:rPr>
              <a:t>- L’impact de l’investissement sur l’endettement public présent ou future est nul ou très limité</a:t>
            </a:r>
          </a:p>
          <a:p>
            <a:pPr marL="358775" lvl="2" indent="-358775" eaLnBrk="1" fontAlgn="auto" hangingPunct="1">
              <a:lnSpc>
                <a:spcPct val="80000"/>
              </a:lnSpc>
              <a:spcAft>
                <a:spcPts val="0"/>
              </a:spcAft>
              <a:buClr>
                <a:schemeClr val="accent3"/>
              </a:buClr>
              <a:buNone/>
              <a:defRPr/>
            </a:pPr>
            <a:endParaRPr lang="fr-FR" sz="1500" dirty="0">
              <a:solidFill>
                <a:schemeClr val="accent1"/>
              </a:solidFill>
            </a:endParaRPr>
          </a:p>
        </p:txBody>
      </p:sp>
      <p:sp>
        <p:nvSpPr>
          <p:cNvPr id="4" name="Espace réservé du numéro de diapositive 3"/>
          <p:cNvSpPr>
            <a:spLocks noGrp="1"/>
          </p:cNvSpPr>
          <p:nvPr>
            <p:ph type="sldNum" sz="quarter" idx="10"/>
          </p:nvPr>
        </p:nvSpPr>
        <p:spPr/>
        <p:txBody>
          <a:bodyPr/>
          <a:lstStyle/>
          <a:p>
            <a:pPr>
              <a:defRPr/>
            </a:pPr>
            <a:fld id="{19D1A14F-59FF-43A2-8BC8-57F1B9EA2754}" type="slidenum">
              <a:rPr lang="fr-BE" smtClean="0"/>
              <a:pPr>
                <a:defRPr/>
              </a:pPr>
              <a:t>11</a:t>
            </a:fld>
            <a:endParaRPr lang="fr-BE"/>
          </a:p>
        </p:txBody>
      </p:sp>
      <p:sp>
        <p:nvSpPr>
          <p:cNvPr id="5" name="Espace réservé du pied de page 4"/>
          <p:cNvSpPr>
            <a:spLocks noGrp="1"/>
          </p:cNvSpPr>
          <p:nvPr>
            <p:ph type="ftr" sz="quarter" idx="11"/>
          </p:nvPr>
        </p:nvSpPr>
        <p:spPr/>
        <p:txBody>
          <a:bodyPr/>
          <a:lstStyle/>
          <a:p>
            <a:pPr>
              <a:defRPr/>
            </a:pPr>
            <a:r>
              <a:rPr lang="fr-BE" smtClean="0"/>
              <a:t>Frilet  -  Société d'Avocats</a:t>
            </a:r>
            <a:endParaRPr lang="fr-BE"/>
          </a:p>
        </p:txBody>
      </p:sp>
      <p:sp>
        <p:nvSpPr>
          <p:cNvPr id="6" name="Titre 1"/>
          <p:cNvSpPr>
            <a:spLocks noGrp="1"/>
          </p:cNvSpPr>
          <p:nvPr>
            <p:ph type="title"/>
          </p:nvPr>
        </p:nvSpPr>
        <p:spPr>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1" fontAlgn="auto" hangingPunct="1">
              <a:spcAft>
                <a:spcPts val="0"/>
              </a:spcAft>
              <a:defRPr/>
            </a:pPr>
            <a:r>
              <a:rPr lang="fr-FR" sz="2800" b="1" dirty="0" smtClean="0"/>
              <a:t>Deux grandes familles </a:t>
            </a:r>
            <a:r>
              <a:rPr lang="fr-FR" sz="2800" dirty="0" smtClean="0"/>
              <a:t>engendrant des droits et obligations différents (1)</a:t>
            </a:r>
            <a:endParaRPr lang="fr-FR" sz="2800" dirty="0"/>
          </a:p>
        </p:txBody>
      </p:sp>
    </p:spTree>
    <p:extLst>
      <p:ext uri="{BB962C8B-B14F-4D97-AF65-F5344CB8AC3E}">
        <p14:creationId xmlns:p14="http://schemas.microsoft.com/office/powerpoint/2010/main" xmlns="" val="1709857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19D1A14F-59FF-43A2-8BC8-57F1B9EA2754}" type="slidenum">
              <a:rPr lang="fr-BE" smtClean="0"/>
              <a:pPr>
                <a:defRPr/>
              </a:pPr>
              <a:t>12</a:t>
            </a:fld>
            <a:endParaRPr lang="fr-BE"/>
          </a:p>
        </p:txBody>
      </p:sp>
      <p:sp>
        <p:nvSpPr>
          <p:cNvPr id="5" name="Espace réservé du pied de page 4"/>
          <p:cNvSpPr>
            <a:spLocks noGrp="1"/>
          </p:cNvSpPr>
          <p:nvPr>
            <p:ph type="ftr" sz="quarter" idx="11"/>
          </p:nvPr>
        </p:nvSpPr>
        <p:spPr/>
        <p:txBody>
          <a:bodyPr/>
          <a:lstStyle/>
          <a:p>
            <a:pPr>
              <a:defRPr/>
            </a:pPr>
            <a:r>
              <a:rPr lang="fr-BE" smtClean="0"/>
              <a:t>Frilet  -  Société d'Avocats</a:t>
            </a:r>
            <a:endParaRPr lang="fr-BE"/>
          </a:p>
        </p:txBody>
      </p:sp>
      <p:sp>
        <p:nvSpPr>
          <p:cNvPr id="6" name="Titre 1"/>
          <p:cNvSpPr>
            <a:spLocks noGrp="1"/>
          </p:cNvSpPr>
          <p:nvPr>
            <p:ph type="title"/>
          </p:nvPr>
        </p:nvSpPr>
        <p:spPr>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1" fontAlgn="auto" hangingPunct="1">
              <a:spcAft>
                <a:spcPts val="0"/>
              </a:spcAft>
              <a:defRPr/>
            </a:pPr>
            <a:r>
              <a:rPr lang="fr-FR" sz="2800" b="1" dirty="0" smtClean="0"/>
              <a:t>Deux grandes familles </a:t>
            </a:r>
            <a:r>
              <a:rPr lang="fr-FR" sz="2800" dirty="0" smtClean="0"/>
              <a:t>engendrant des droits et obligations différents (2)</a:t>
            </a:r>
            <a:endParaRPr lang="fr-FR" sz="2800" dirty="0"/>
          </a:p>
        </p:txBody>
      </p:sp>
      <p:sp>
        <p:nvSpPr>
          <p:cNvPr id="7" name="Espace réservé du contenu 2"/>
          <p:cNvSpPr>
            <a:spLocks noGrp="1"/>
          </p:cNvSpPr>
          <p:nvPr>
            <p:ph idx="1"/>
          </p:nvPr>
        </p:nvSpPr>
        <p:spPr/>
        <p:txBody>
          <a:bodyPr>
            <a:normAutofit/>
          </a:bodyPr>
          <a:lstStyle/>
          <a:p>
            <a:pPr marL="358775" lvl="2" indent="-358775" eaLnBrk="1" hangingPunct="1">
              <a:lnSpc>
                <a:spcPct val="70000"/>
              </a:lnSpc>
              <a:buFont typeface="Wingdings" pitchFamily="-112" charset="2"/>
              <a:buChar char="§"/>
            </a:pPr>
            <a:r>
              <a:rPr lang="fr-FR" altLang="fr-FR" sz="1500" b="1" u="sng" dirty="0" smtClean="0">
                <a:solidFill>
                  <a:schemeClr val="accent1"/>
                </a:solidFill>
              </a:rPr>
              <a:t>La famille « PFI et CP »: </a:t>
            </a:r>
          </a:p>
          <a:p>
            <a:pPr marL="358775" lvl="2" indent="-358775" eaLnBrk="1" hangingPunct="1">
              <a:lnSpc>
                <a:spcPct val="70000"/>
              </a:lnSpc>
              <a:buFont typeface="Wingdings" pitchFamily="-112" charset="2"/>
              <a:buNone/>
            </a:pPr>
            <a:endParaRPr lang="fr-FR" altLang="fr-FR" sz="1500" dirty="0" smtClean="0">
              <a:solidFill>
                <a:schemeClr val="accent1"/>
              </a:solidFill>
            </a:endParaRPr>
          </a:p>
          <a:p>
            <a:pPr marL="358775" lvl="2" indent="-358775" eaLnBrk="1" hangingPunct="1">
              <a:lnSpc>
                <a:spcPct val="70000"/>
              </a:lnSpc>
              <a:buFont typeface="Wingdings" pitchFamily="-112" charset="2"/>
              <a:buNone/>
            </a:pPr>
            <a:r>
              <a:rPr lang="fr-FR" altLang="fr-FR" sz="1500" dirty="0" smtClean="0">
                <a:solidFill>
                  <a:schemeClr val="accent1"/>
                </a:solidFill>
              </a:rPr>
              <a:t>	Une famille beaucoup plus jeune mais également très dynamique.</a:t>
            </a:r>
          </a:p>
          <a:p>
            <a:pPr marL="358775" lvl="2" indent="-358775" eaLnBrk="1" hangingPunct="1">
              <a:lnSpc>
                <a:spcPct val="70000"/>
              </a:lnSpc>
              <a:buFont typeface="Wingdings" pitchFamily="-112" charset="2"/>
              <a:buNone/>
            </a:pPr>
            <a:endParaRPr lang="fr-FR" altLang="fr-FR" sz="1500" dirty="0" smtClean="0">
              <a:solidFill>
                <a:schemeClr val="accent1"/>
              </a:solidFill>
            </a:endParaRPr>
          </a:p>
          <a:p>
            <a:pPr marL="358775" lvl="2" indent="-358775" eaLnBrk="1" hangingPunct="1">
              <a:lnSpc>
                <a:spcPct val="70000"/>
              </a:lnSpc>
              <a:buFont typeface="Wingdings" pitchFamily="-112" charset="2"/>
              <a:buChar char="Ø"/>
            </a:pPr>
            <a:r>
              <a:rPr lang="fr-FR" altLang="fr-FR" sz="1500" dirty="0" smtClean="0">
                <a:solidFill>
                  <a:schemeClr val="accent1"/>
                </a:solidFill>
              </a:rPr>
              <a:t>	 Le </a:t>
            </a:r>
            <a:r>
              <a:rPr lang="fr-FR" altLang="fr-FR" sz="1500" b="1" dirty="0" smtClean="0">
                <a:solidFill>
                  <a:schemeClr val="accent1"/>
                </a:solidFill>
              </a:rPr>
              <a:t>partenaire privé </a:t>
            </a:r>
            <a:r>
              <a:rPr lang="fr-FR" altLang="fr-FR" sz="1500" dirty="0" smtClean="0">
                <a:solidFill>
                  <a:schemeClr val="accent1"/>
                </a:solidFill>
              </a:rPr>
              <a:t>a des engagements moins lourds: </a:t>
            </a:r>
          </a:p>
          <a:p>
            <a:pPr marL="358775" lvl="2" indent="-358775" eaLnBrk="1" hangingPunct="1">
              <a:lnSpc>
                <a:spcPct val="70000"/>
              </a:lnSpc>
              <a:buFont typeface="Wingdings" pitchFamily="-112" charset="2"/>
              <a:buNone/>
            </a:pPr>
            <a:endParaRPr lang="fr-FR" altLang="fr-FR" sz="1500" dirty="0" smtClean="0">
              <a:solidFill>
                <a:schemeClr val="accent1"/>
              </a:solidFill>
            </a:endParaRPr>
          </a:p>
          <a:p>
            <a:pPr marL="358775" lvl="2" indent="-358775" eaLnBrk="1" hangingPunct="1">
              <a:lnSpc>
                <a:spcPct val="70000"/>
              </a:lnSpc>
              <a:buFont typeface="Wingdings" pitchFamily="-112" charset="2"/>
              <a:buNone/>
            </a:pPr>
            <a:r>
              <a:rPr lang="fr-FR" altLang="fr-FR" sz="1500" dirty="0" smtClean="0">
                <a:solidFill>
                  <a:schemeClr val="accent1"/>
                </a:solidFill>
              </a:rPr>
              <a:t>	- Il ne reçoit pas mandat pour exploiter un service à rendre aux usagers </a:t>
            </a:r>
          </a:p>
          <a:p>
            <a:pPr marL="358775" lvl="2" indent="-358775" eaLnBrk="1" hangingPunct="1">
              <a:lnSpc>
                <a:spcPct val="70000"/>
              </a:lnSpc>
              <a:buFont typeface="Wingdings" pitchFamily="-112" charset="2"/>
              <a:buNone/>
            </a:pPr>
            <a:endParaRPr lang="fr-FR" altLang="fr-FR" sz="1500" dirty="0" smtClean="0">
              <a:solidFill>
                <a:schemeClr val="accent1"/>
              </a:solidFill>
            </a:endParaRPr>
          </a:p>
          <a:p>
            <a:pPr marL="358775" lvl="2" indent="-358775" eaLnBrk="1" hangingPunct="1">
              <a:lnSpc>
                <a:spcPct val="70000"/>
              </a:lnSpc>
              <a:buFont typeface="Wingdings" pitchFamily="-112" charset="2"/>
              <a:buNone/>
            </a:pPr>
            <a:r>
              <a:rPr lang="fr-FR" altLang="fr-FR" sz="1500" dirty="0" smtClean="0">
                <a:solidFill>
                  <a:schemeClr val="accent1"/>
                </a:solidFill>
              </a:rPr>
              <a:t>	- </a:t>
            </a:r>
            <a:r>
              <a:rPr lang="fr-FR" altLang="fr-FR" sz="1500" b="1" dirty="0" smtClean="0">
                <a:solidFill>
                  <a:schemeClr val="accent1"/>
                </a:solidFill>
              </a:rPr>
              <a:t>Il ne supporte pas ou très peu les risques de paiement, risques de demande, risques d’adaptation du service</a:t>
            </a:r>
          </a:p>
          <a:p>
            <a:pPr marL="358775" lvl="2" indent="-358775" eaLnBrk="1" hangingPunct="1">
              <a:lnSpc>
                <a:spcPct val="70000"/>
              </a:lnSpc>
              <a:buFont typeface="Wingdings" pitchFamily="-112" charset="2"/>
              <a:buNone/>
            </a:pPr>
            <a:endParaRPr lang="fr-FR" altLang="fr-FR" sz="1500" dirty="0" smtClean="0">
              <a:solidFill>
                <a:schemeClr val="accent1"/>
              </a:solidFill>
            </a:endParaRPr>
          </a:p>
          <a:p>
            <a:pPr marL="358775" lvl="2" indent="-358775" eaLnBrk="1" hangingPunct="1">
              <a:lnSpc>
                <a:spcPct val="70000"/>
              </a:lnSpc>
              <a:buFont typeface="Wingdings" pitchFamily="-112" charset="2"/>
              <a:buChar char="Ø"/>
            </a:pPr>
            <a:r>
              <a:rPr lang="fr-FR" altLang="fr-FR" sz="1500" dirty="0" smtClean="0">
                <a:solidFill>
                  <a:schemeClr val="accent1"/>
                </a:solidFill>
              </a:rPr>
              <a:t> L’ Autorité Publique rémunère intégralement le partenaire privé</a:t>
            </a:r>
          </a:p>
          <a:p>
            <a:pPr marL="358775" lvl="2" indent="-358775" eaLnBrk="1" hangingPunct="1">
              <a:lnSpc>
                <a:spcPct val="70000"/>
              </a:lnSpc>
              <a:buFont typeface="Wingdings" pitchFamily="-112" charset="2"/>
              <a:buNone/>
            </a:pPr>
            <a:endParaRPr lang="fr-FR" altLang="fr-FR" sz="1500" dirty="0" smtClean="0">
              <a:solidFill>
                <a:schemeClr val="accent1"/>
              </a:solidFill>
            </a:endParaRPr>
          </a:p>
          <a:p>
            <a:pPr marL="358775" lvl="2" indent="-358775" eaLnBrk="1" hangingPunct="1">
              <a:lnSpc>
                <a:spcPct val="70000"/>
              </a:lnSpc>
              <a:buFont typeface="Wingdings" pitchFamily="-112" charset="2"/>
              <a:buNone/>
            </a:pPr>
            <a:endParaRPr lang="fr-FR" altLang="fr-FR" sz="1500" dirty="0" smtClean="0">
              <a:solidFill>
                <a:schemeClr val="accent1"/>
              </a:solidFill>
            </a:endParaRPr>
          </a:p>
          <a:p>
            <a:pPr marL="358775" lvl="2" indent="-358775" eaLnBrk="1" hangingPunct="1">
              <a:lnSpc>
                <a:spcPct val="70000"/>
              </a:lnSpc>
              <a:buFont typeface="Wingdings" pitchFamily="-112" charset="2"/>
              <a:buNone/>
            </a:pPr>
            <a:r>
              <a:rPr lang="fr-FR" altLang="fr-FR" sz="1500" dirty="0" smtClean="0">
                <a:solidFill>
                  <a:schemeClr val="accent1"/>
                </a:solidFill>
              </a:rPr>
              <a:t>	</a:t>
            </a:r>
            <a:r>
              <a:rPr lang="fr-FR" altLang="fr-FR" sz="1500" u="sng" dirty="0" smtClean="0">
                <a:solidFill>
                  <a:schemeClr val="accent1"/>
                </a:solidFill>
              </a:rPr>
              <a:t>Commentaires: </a:t>
            </a:r>
          </a:p>
          <a:p>
            <a:pPr marL="358775" lvl="2" indent="-358775" eaLnBrk="1" hangingPunct="1">
              <a:lnSpc>
                <a:spcPct val="70000"/>
              </a:lnSpc>
              <a:buFont typeface="Wingdings" pitchFamily="-112" charset="2"/>
              <a:buNone/>
            </a:pPr>
            <a:endParaRPr lang="fr-FR" altLang="fr-FR" sz="1500" dirty="0" smtClean="0">
              <a:solidFill>
                <a:schemeClr val="accent1"/>
              </a:solidFill>
            </a:endParaRPr>
          </a:p>
          <a:p>
            <a:pPr marL="358775" lvl="2" indent="-358775" eaLnBrk="1" hangingPunct="1">
              <a:lnSpc>
                <a:spcPct val="70000"/>
              </a:lnSpc>
              <a:buFont typeface="Wingdings" pitchFamily="-112" charset="2"/>
              <a:buNone/>
            </a:pPr>
            <a:r>
              <a:rPr lang="fr-FR" altLang="fr-FR" sz="1500" dirty="0" smtClean="0">
                <a:solidFill>
                  <a:schemeClr val="accent1"/>
                </a:solidFill>
              </a:rPr>
              <a:t>	-  Ce schéma se prête facilement à une structuration juridique de type </a:t>
            </a:r>
            <a:r>
              <a:rPr lang="fr-FR" altLang="fr-FR" sz="1500" b="1" dirty="0" smtClean="0">
                <a:solidFill>
                  <a:schemeClr val="accent1"/>
                </a:solidFill>
              </a:rPr>
              <a:t>financement de projet </a:t>
            </a:r>
            <a:r>
              <a:rPr lang="fr-FR" altLang="fr-FR" sz="1500" dirty="0" smtClean="0">
                <a:solidFill>
                  <a:schemeClr val="accent1"/>
                </a:solidFill>
              </a:rPr>
              <a:t>(mais transaction complexe et assez rigide) </a:t>
            </a:r>
          </a:p>
          <a:p>
            <a:pPr marL="358775" lvl="2" indent="-358775" eaLnBrk="1" hangingPunct="1">
              <a:lnSpc>
                <a:spcPct val="70000"/>
              </a:lnSpc>
              <a:buFont typeface="Wingdings" pitchFamily="-112" charset="2"/>
              <a:buNone/>
            </a:pPr>
            <a:endParaRPr lang="fr-FR" altLang="fr-FR" sz="1500" dirty="0" smtClean="0">
              <a:solidFill>
                <a:schemeClr val="accent1"/>
              </a:solidFill>
            </a:endParaRPr>
          </a:p>
          <a:p>
            <a:pPr marL="358775" lvl="2" indent="-358775" eaLnBrk="1" hangingPunct="1">
              <a:lnSpc>
                <a:spcPct val="70000"/>
              </a:lnSpc>
              <a:buFont typeface="Wingdings" pitchFamily="-112" charset="2"/>
              <a:buNone/>
            </a:pPr>
            <a:r>
              <a:rPr lang="fr-FR" altLang="fr-FR" sz="1500" dirty="0" smtClean="0">
                <a:solidFill>
                  <a:schemeClr val="accent1"/>
                </a:solidFill>
              </a:rPr>
              <a:t>	- </a:t>
            </a:r>
            <a:r>
              <a:rPr lang="fr-FR" altLang="fr-FR" sz="1500" b="1" dirty="0" smtClean="0">
                <a:solidFill>
                  <a:schemeClr val="accent1"/>
                </a:solidFill>
              </a:rPr>
              <a:t>L’impact sur l’endettement public présent ou futur est égal au coût de l’investissement (additionné d’un élément de profit et de frais financiers)</a:t>
            </a:r>
          </a:p>
          <a:p>
            <a:pPr marL="358775" lvl="2" indent="-358775" eaLnBrk="1" hangingPunct="1">
              <a:lnSpc>
                <a:spcPct val="70000"/>
              </a:lnSpc>
              <a:buFont typeface="Wingdings" pitchFamily="-112" charset="2"/>
              <a:buNone/>
            </a:pPr>
            <a:endParaRPr lang="fr-FR" altLang="fr-FR" sz="1500" dirty="0" smtClean="0">
              <a:solidFill>
                <a:schemeClr val="accent1"/>
              </a:solidFill>
            </a:endParaRPr>
          </a:p>
          <a:p>
            <a:pPr marL="358775" lvl="2" indent="-358775" eaLnBrk="1" hangingPunct="1">
              <a:lnSpc>
                <a:spcPct val="70000"/>
              </a:lnSpc>
              <a:buFont typeface="Wingdings" pitchFamily="-112" charset="2"/>
              <a:buNone/>
            </a:pPr>
            <a:endParaRPr lang="fr-FR" altLang="fr-FR" sz="1500" dirty="0" smtClean="0">
              <a:solidFill>
                <a:schemeClr val="tx2"/>
              </a:solidFill>
            </a:endParaRPr>
          </a:p>
          <a:p>
            <a:pPr marL="358775" lvl="2" indent="-358775" eaLnBrk="1" hangingPunct="1">
              <a:lnSpc>
                <a:spcPct val="70000"/>
              </a:lnSpc>
              <a:buFont typeface="Wingdings" pitchFamily="-112" charset="2"/>
              <a:buNone/>
            </a:pPr>
            <a:endParaRPr lang="fr-FR" altLang="fr-FR" sz="1500" dirty="0" smtClean="0">
              <a:solidFill>
                <a:schemeClr val="tx2"/>
              </a:solidFill>
            </a:endParaRPr>
          </a:p>
        </p:txBody>
      </p:sp>
    </p:spTree>
    <p:extLst>
      <p:ext uri="{BB962C8B-B14F-4D97-AF65-F5344CB8AC3E}">
        <p14:creationId xmlns:p14="http://schemas.microsoft.com/office/powerpoint/2010/main" xmlns="" val="3606372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715200" cy="1210146"/>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ctr" eaLnBrk="1" hangingPunct="1">
              <a:defRPr/>
            </a:pPr>
            <a:r>
              <a:rPr lang="fr-FR" sz="2600" dirty="0" smtClean="0">
                <a:solidFill>
                  <a:schemeClr val="tx2"/>
                </a:solidFill>
                <a:latin typeface="Lucida Sans" pitchFamily="-112" charset="0"/>
              </a:rPr>
              <a:t>Définition générale des PPP correspondant aux besoins des pays en infrastructures essentielles de Service public</a:t>
            </a:r>
            <a:endParaRPr lang="fr-FR" sz="1600" i="1" dirty="0" smtClean="0">
              <a:solidFill>
                <a:schemeClr val="tx2"/>
              </a:solidFill>
              <a:latin typeface="Lucida Sans" pitchFamily="-112" charset="0"/>
            </a:endParaRPr>
          </a:p>
        </p:txBody>
      </p:sp>
      <p:sp>
        <p:nvSpPr>
          <p:cNvPr id="6149" name="Espace réservé du contenu 2"/>
          <p:cNvSpPr>
            <a:spLocks noGrp="1"/>
          </p:cNvSpPr>
          <p:nvPr>
            <p:ph idx="1"/>
          </p:nvPr>
        </p:nvSpPr>
        <p:spPr>
          <a:xfrm>
            <a:off x="468313" y="1341438"/>
            <a:ext cx="7599362" cy="4895850"/>
          </a:xfrm>
        </p:spPr>
        <p:txBody>
          <a:bodyPr/>
          <a:lstStyle/>
          <a:p>
            <a:pPr algn="just">
              <a:spcBef>
                <a:spcPct val="0"/>
              </a:spcBef>
              <a:buFont typeface="Wingdings" pitchFamily="2" charset="2"/>
              <a:buNone/>
              <a:defRPr/>
            </a:pPr>
            <a:endParaRPr lang="en-US" sz="2000" dirty="0" smtClean="0">
              <a:solidFill>
                <a:schemeClr val="accent1"/>
              </a:solidFill>
              <a:ea typeface="Times New Roman" pitchFamily="18" charset="0"/>
              <a:cs typeface="Cambria" pitchFamily="18" charset="0"/>
            </a:endParaRPr>
          </a:p>
          <a:p>
            <a:pPr algn="just">
              <a:spcBef>
                <a:spcPct val="0"/>
              </a:spcBef>
              <a:defRPr/>
            </a:pPr>
            <a:r>
              <a:rPr lang="en-US" sz="1800" b="1" dirty="0" smtClean="0">
                <a:solidFill>
                  <a:schemeClr val="accent1"/>
                </a:solidFill>
                <a:ea typeface="Times New Roman" pitchFamily="18" charset="0"/>
                <a:cs typeface="Cambria" pitchFamily="18" charset="0"/>
              </a:rPr>
              <a:t>Proposition </a:t>
            </a:r>
            <a:r>
              <a:rPr lang="en-US" sz="1800" b="1" dirty="0">
                <a:solidFill>
                  <a:schemeClr val="accent1"/>
                </a:solidFill>
                <a:ea typeface="Times New Roman" pitchFamily="18" charset="0"/>
                <a:cs typeface="Cambria" pitchFamily="18" charset="0"/>
              </a:rPr>
              <a:t>de </a:t>
            </a:r>
            <a:r>
              <a:rPr lang="en-US" sz="1800" b="1" dirty="0" err="1">
                <a:solidFill>
                  <a:schemeClr val="accent1"/>
                </a:solidFill>
                <a:ea typeface="Times New Roman" pitchFamily="18" charset="0"/>
                <a:cs typeface="Cambria" pitchFamily="18" charset="0"/>
              </a:rPr>
              <a:t>définition</a:t>
            </a:r>
            <a:r>
              <a:rPr lang="en-US" sz="1800" b="1" dirty="0">
                <a:solidFill>
                  <a:schemeClr val="accent1"/>
                </a:solidFill>
                <a:ea typeface="Times New Roman" pitchFamily="18" charset="0"/>
                <a:cs typeface="Cambria" pitchFamily="18" charset="0"/>
              </a:rPr>
              <a:t> (</a:t>
            </a:r>
            <a:r>
              <a:rPr lang="en-US" sz="1800" b="1" dirty="0" err="1">
                <a:solidFill>
                  <a:schemeClr val="accent1"/>
                </a:solidFill>
                <a:ea typeface="Times New Roman" pitchFamily="18" charset="0"/>
                <a:cs typeface="Cambria" pitchFamily="18" charset="0"/>
              </a:rPr>
              <a:t>synthèse</a:t>
            </a:r>
            <a:r>
              <a:rPr lang="en-US" sz="1800" b="1" dirty="0">
                <a:solidFill>
                  <a:schemeClr val="accent1"/>
                </a:solidFill>
                <a:ea typeface="Times New Roman" pitchFamily="18" charset="0"/>
                <a:cs typeface="Cambria" pitchFamily="18" charset="0"/>
              </a:rPr>
              <a:t> </a:t>
            </a:r>
            <a:r>
              <a:rPr lang="en-US" sz="1800" b="1" dirty="0" smtClean="0">
                <a:solidFill>
                  <a:schemeClr val="accent1"/>
                </a:solidFill>
                <a:ea typeface="Times New Roman" pitchFamily="18" charset="0"/>
                <a:cs typeface="Cambria" pitchFamily="18" charset="0"/>
              </a:rPr>
              <a:t>de divers </a:t>
            </a:r>
            <a:r>
              <a:rPr lang="en-US" sz="1800" b="1" dirty="0" err="1" smtClean="0">
                <a:solidFill>
                  <a:schemeClr val="accent1"/>
                </a:solidFill>
                <a:ea typeface="Times New Roman" pitchFamily="18" charset="0"/>
                <a:cs typeface="Cambria" pitchFamily="18" charset="0"/>
              </a:rPr>
              <a:t>groupes</a:t>
            </a:r>
            <a:r>
              <a:rPr lang="en-US" sz="1800" b="1" dirty="0" smtClean="0">
                <a:solidFill>
                  <a:schemeClr val="accent1"/>
                </a:solidFill>
                <a:ea typeface="Times New Roman" pitchFamily="18" charset="0"/>
                <a:cs typeface="Cambria" pitchFamily="18" charset="0"/>
              </a:rPr>
              <a:t> </a:t>
            </a:r>
            <a:r>
              <a:rPr lang="en-US" sz="1800" b="1" dirty="0" err="1" smtClean="0">
                <a:solidFill>
                  <a:schemeClr val="accent1"/>
                </a:solidFill>
                <a:ea typeface="Times New Roman" pitchFamily="18" charset="0"/>
                <a:cs typeface="Cambria" pitchFamily="18" charset="0"/>
              </a:rPr>
              <a:t>d’experts</a:t>
            </a:r>
            <a:r>
              <a:rPr lang="en-US" sz="1800" b="1" dirty="0" smtClean="0">
                <a:solidFill>
                  <a:schemeClr val="accent1"/>
                </a:solidFill>
                <a:ea typeface="Times New Roman" pitchFamily="18" charset="0"/>
                <a:cs typeface="Cambria" pitchFamily="18" charset="0"/>
              </a:rPr>
              <a:t> et base du travail </a:t>
            </a:r>
            <a:r>
              <a:rPr lang="en-US" sz="1800" b="1" dirty="0" err="1" smtClean="0">
                <a:solidFill>
                  <a:schemeClr val="accent1"/>
                </a:solidFill>
                <a:ea typeface="Times New Roman" pitchFamily="18" charset="0"/>
                <a:cs typeface="Cambria" pitchFamily="18" charset="0"/>
              </a:rPr>
              <a:t>actuel</a:t>
            </a:r>
            <a:r>
              <a:rPr lang="en-US" sz="1800" b="1" dirty="0" smtClean="0">
                <a:solidFill>
                  <a:schemeClr val="accent1"/>
                </a:solidFill>
                <a:ea typeface="Times New Roman" pitchFamily="18" charset="0"/>
                <a:cs typeface="Cambria" pitchFamily="18" charset="0"/>
              </a:rPr>
              <a:t> CNUDCI en </a:t>
            </a:r>
            <a:r>
              <a:rPr lang="en-US" sz="1800" b="1" dirty="0" err="1" smtClean="0">
                <a:solidFill>
                  <a:schemeClr val="accent1"/>
                </a:solidFill>
                <a:ea typeface="Times New Roman" pitchFamily="18" charset="0"/>
                <a:cs typeface="Cambria" pitchFamily="18" charset="0"/>
              </a:rPr>
              <a:t>vue</a:t>
            </a:r>
            <a:r>
              <a:rPr lang="en-US" sz="1800" b="1" dirty="0" smtClean="0">
                <a:solidFill>
                  <a:schemeClr val="accent1"/>
                </a:solidFill>
                <a:ea typeface="Times New Roman" pitchFamily="18" charset="0"/>
                <a:cs typeface="Cambria" pitchFamily="18" charset="0"/>
              </a:rPr>
              <a:t> </a:t>
            </a:r>
            <a:r>
              <a:rPr lang="en-US" sz="1800" b="1" dirty="0" err="1" smtClean="0">
                <a:solidFill>
                  <a:schemeClr val="accent1"/>
                </a:solidFill>
                <a:ea typeface="Times New Roman" pitchFamily="18" charset="0"/>
                <a:cs typeface="Cambria" pitchFamily="18" charset="0"/>
              </a:rPr>
              <a:t>d’une</a:t>
            </a:r>
            <a:r>
              <a:rPr lang="en-US" sz="1800" b="1" dirty="0" smtClean="0">
                <a:solidFill>
                  <a:schemeClr val="accent1"/>
                </a:solidFill>
                <a:ea typeface="Times New Roman" pitchFamily="18" charset="0"/>
                <a:cs typeface="Cambria" pitchFamily="18" charset="0"/>
              </a:rPr>
              <a:t> </a:t>
            </a:r>
            <a:r>
              <a:rPr lang="en-US" sz="1800" b="1" dirty="0" err="1" smtClean="0">
                <a:solidFill>
                  <a:schemeClr val="accent1"/>
                </a:solidFill>
                <a:ea typeface="Times New Roman" pitchFamily="18" charset="0"/>
                <a:cs typeface="Cambria" pitchFamily="18" charset="0"/>
              </a:rPr>
              <a:t>loi</a:t>
            </a:r>
            <a:r>
              <a:rPr lang="en-US" sz="1800" b="1" dirty="0" smtClean="0">
                <a:solidFill>
                  <a:schemeClr val="accent1"/>
                </a:solidFill>
                <a:ea typeface="Times New Roman" pitchFamily="18" charset="0"/>
                <a:cs typeface="Cambria" pitchFamily="18" charset="0"/>
              </a:rPr>
              <a:t>-type): </a:t>
            </a:r>
            <a:endParaRPr lang="en-US" sz="1800" b="1" dirty="0">
              <a:solidFill>
                <a:schemeClr val="accent1"/>
              </a:solidFill>
              <a:ea typeface="Times New Roman" pitchFamily="18" charset="0"/>
              <a:cs typeface="Cambria" pitchFamily="18" charset="0"/>
            </a:endParaRPr>
          </a:p>
          <a:p>
            <a:pPr algn="just">
              <a:spcBef>
                <a:spcPct val="0"/>
              </a:spcBef>
              <a:defRPr/>
            </a:pPr>
            <a:endParaRPr lang="en-US" sz="1600" dirty="0">
              <a:solidFill>
                <a:schemeClr val="accent1"/>
              </a:solidFill>
              <a:cs typeface="Arial" pitchFamily="34" charset="0"/>
            </a:endParaRPr>
          </a:p>
          <a:p>
            <a:pPr marL="114300" lvl="2" indent="0" algn="just" eaLnBrk="1" hangingPunct="1">
              <a:lnSpc>
                <a:spcPct val="90000"/>
              </a:lnSpc>
              <a:buClr>
                <a:schemeClr val="accent1"/>
              </a:buClr>
              <a:buFont typeface="Wingdings" pitchFamily="2" charset="2"/>
              <a:buNone/>
              <a:defRPr/>
            </a:pPr>
            <a:r>
              <a:rPr lang="fr-FR" sz="1800" dirty="0" smtClean="0">
                <a:solidFill>
                  <a:schemeClr val="accent1"/>
                </a:solidFill>
                <a:ea typeface="ＭＳ Ｐゴシック" pitchFamily="-108" charset="-128"/>
                <a:cs typeface="ＭＳ Ｐゴシック" pitchFamily="-108" charset="-128"/>
              </a:rPr>
              <a:t>« Une </a:t>
            </a:r>
            <a:r>
              <a:rPr lang="fr-FR" sz="1800" b="1" dirty="0" smtClean="0">
                <a:solidFill>
                  <a:schemeClr val="accent1"/>
                </a:solidFill>
                <a:ea typeface="ＭＳ Ｐゴシック" pitchFamily="-108" charset="-128"/>
                <a:cs typeface="ＭＳ Ｐゴシック" pitchFamily="-108" charset="-128"/>
              </a:rPr>
              <a:t>infrastructure physique </a:t>
            </a:r>
            <a:r>
              <a:rPr lang="fr-FR" sz="1800" dirty="0" smtClean="0">
                <a:solidFill>
                  <a:schemeClr val="accent1"/>
                </a:solidFill>
                <a:ea typeface="ＭＳ Ｐゴシック" pitchFamily="-108" charset="-128"/>
                <a:cs typeface="ＭＳ Ｐゴシック" pitchFamily="-108" charset="-128"/>
              </a:rPr>
              <a:t>qui est le </a:t>
            </a:r>
            <a:r>
              <a:rPr lang="fr-FR" sz="1800" b="1" dirty="0" smtClean="0">
                <a:solidFill>
                  <a:schemeClr val="accent1"/>
                </a:solidFill>
                <a:ea typeface="ＭＳ Ｐゴシック" pitchFamily="-108" charset="-128"/>
                <a:cs typeface="ＭＳ Ｐゴシック" pitchFamily="-108" charset="-128"/>
              </a:rPr>
              <a:t>support d’un service au public </a:t>
            </a:r>
            <a:r>
              <a:rPr lang="fr-FR" sz="1800" dirty="0" smtClean="0">
                <a:solidFill>
                  <a:schemeClr val="accent1"/>
                </a:solidFill>
                <a:ea typeface="ＭＳ Ｐゴシック" pitchFamily="-108" charset="-128"/>
                <a:cs typeface="ＭＳ Ｐゴシック" pitchFamily="-108" charset="-128"/>
              </a:rPr>
              <a:t>est </a:t>
            </a:r>
            <a:r>
              <a:rPr lang="fr-FR" sz="1800" b="1" dirty="0" smtClean="0">
                <a:solidFill>
                  <a:schemeClr val="accent1"/>
                </a:solidFill>
                <a:ea typeface="ＭＳ Ｐゴシック" pitchFamily="-108" charset="-128"/>
                <a:cs typeface="ＭＳ Ｐゴシック" pitchFamily="-108" charset="-128"/>
              </a:rPr>
              <a:t>conçue, financée, construite </a:t>
            </a:r>
            <a:r>
              <a:rPr lang="fr-FR" sz="1800" dirty="0" smtClean="0">
                <a:solidFill>
                  <a:schemeClr val="accent1"/>
                </a:solidFill>
                <a:ea typeface="ＭＳ Ｐゴシック" pitchFamily="-108" charset="-128"/>
                <a:cs typeface="ＭＳ Ｐゴシック" pitchFamily="-108" charset="-128"/>
              </a:rPr>
              <a:t>ou </a:t>
            </a:r>
            <a:r>
              <a:rPr lang="fr-FR" sz="1800" b="1" dirty="0" smtClean="0">
                <a:solidFill>
                  <a:schemeClr val="accent1"/>
                </a:solidFill>
                <a:ea typeface="ＭＳ Ｐゴシック" pitchFamily="-108" charset="-128"/>
                <a:cs typeface="ＭＳ Ｐゴシック" pitchFamily="-108" charset="-128"/>
              </a:rPr>
              <a:t>réhabilitée et exploitée</a:t>
            </a:r>
            <a:r>
              <a:rPr lang="fr-FR" sz="1800" dirty="0" smtClean="0">
                <a:solidFill>
                  <a:schemeClr val="accent1"/>
                </a:solidFill>
                <a:ea typeface="ＭＳ Ｐゴシック" pitchFamily="-108" charset="-128"/>
                <a:cs typeface="ＭＳ Ｐゴシック" pitchFamily="-108" charset="-128"/>
              </a:rPr>
              <a:t> </a:t>
            </a:r>
            <a:r>
              <a:rPr lang="fr-FR" sz="1800" b="1" dirty="0" smtClean="0">
                <a:solidFill>
                  <a:schemeClr val="accent1"/>
                </a:solidFill>
                <a:ea typeface="ＭＳ Ｐゴシック" pitchFamily="-108" charset="-128"/>
                <a:cs typeface="ＭＳ Ｐゴシック" pitchFamily="-108" charset="-128"/>
              </a:rPr>
              <a:t>par une société commerciale</a:t>
            </a:r>
            <a:r>
              <a:rPr lang="fr-FR" sz="1800" dirty="0" smtClean="0">
                <a:solidFill>
                  <a:schemeClr val="accent1"/>
                </a:solidFill>
                <a:ea typeface="ＭＳ Ｐゴシック" pitchFamily="-108" charset="-128"/>
                <a:cs typeface="ＭＳ Ｐゴシック" pitchFamily="-108" charset="-128"/>
              </a:rPr>
              <a:t> sélectionnée dans des conditions de pleine concurrence et réalisant le Projet, conformément aux dispositions d’un </a:t>
            </a:r>
            <a:r>
              <a:rPr lang="fr-FR" sz="1800" b="1" dirty="0" smtClean="0">
                <a:solidFill>
                  <a:schemeClr val="accent1"/>
                </a:solidFill>
                <a:ea typeface="ＭＳ Ｐゴシック" pitchFamily="-108" charset="-128"/>
                <a:cs typeface="ＭＳ Ｐゴシック" pitchFamily="-108" charset="-128"/>
              </a:rPr>
              <a:t>contrat conclu avec l’autorité publique en charge de la délivrance du service.</a:t>
            </a:r>
          </a:p>
          <a:p>
            <a:pPr marL="114300" lvl="2" indent="0" algn="just" eaLnBrk="1" hangingPunct="1">
              <a:lnSpc>
                <a:spcPct val="90000"/>
              </a:lnSpc>
              <a:buClr>
                <a:schemeClr val="accent1"/>
              </a:buClr>
              <a:buFont typeface="Wingdings" pitchFamily="2" charset="2"/>
              <a:buNone/>
              <a:defRPr/>
            </a:pPr>
            <a:r>
              <a:rPr lang="fr-FR" sz="1800" dirty="0" smtClean="0">
                <a:solidFill>
                  <a:schemeClr val="accent1"/>
                </a:solidFill>
                <a:ea typeface="ＭＳ Ｐゴシック" pitchFamily="-108" charset="-128"/>
                <a:cs typeface="ＭＳ Ｐゴシック" pitchFamily="-108" charset="-128"/>
              </a:rPr>
              <a:t>Ce contrat est fondé sur des </a:t>
            </a:r>
            <a:r>
              <a:rPr lang="fr-FR" sz="1800" b="1" dirty="0" smtClean="0">
                <a:solidFill>
                  <a:schemeClr val="accent1"/>
                </a:solidFill>
                <a:ea typeface="ＭＳ Ｐゴシック" pitchFamily="-108" charset="-128"/>
                <a:cs typeface="ＭＳ Ｐゴシック" pitchFamily="-108" charset="-128"/>
              </a:rPr>
              <a:t>obligations de résultats </a:t>
            </a:r>
            <a:r>
              <a:rPr lang="fr-FR" sz="1800" dirty="0" smtClean="0">
                <a:solidFill>
                  <a:schemeClr val="accent1"/>
                </a:solidFill>
                <a:ea typeface="ＭＳ Ｐゴシック" pitchFamily="-108" charset="-128"/>
                <a:cs typeface="ＭＳ Ｐゴシック" pitchFamily="-108" charset="-128"/>
              </a:rPr>
              <a:t>engendrant une </a:t>
            </a:r>
            <a:r>
              <a:rPr lang="fr-FR" sz="1800" b="1" dirty="0" smtClean="0">
                <a:solidFill>
                  <a:schemeClr val="accent1"/>
                </a:solidFill>
                <a:ea typeface="ＭＳ Ｐゴシック" pitchFamily="-108" charset="-128"/>
                <a:cs typeface="ＭＳ Ｐゴシック" pitchFamily="-108" charset="-128"/>
              </a:rPr>
              <a:t>rémunération</a:t>
            </a:r>
            <a:r>
              <a:rPr lang="fr-FR" sz="1800" dirty="0" smtClean="0">
                <a:solidFill>
                  <a:schemeClr val="accent1"/>
                </a:solidFill>
                <a:ea typeface="ＭＳ Ｐゴシック" pitchFamily="-108" charset="-128"/>
                <a:cs typeface="ＭＳ Ｐゴシック" pitchFamily="-108" charset="-128"/>
              </a:rPr>
              <a:t> de la société </a:t>
            </a:r>
            <a:r>
              <a:rPr lang="fr-FR" sz="1800" b="1" dirty="0" smtClean="0">
                <a:solidFill>
                  <a:schemeClr val="accent1"/>
                </a:solidFill>
                <a:ea typeface="ＭＳ Ｐゴシック" pitchFamily="-108" charset="-128"/>
                <a:cs typeface="ＭＳ Ｐゴシック" pitchFamily="-108" charset="-128"/>
              </a:rPr>
              <a:t>par l’autorité publique ou par l’usager </a:t>
            </a:r>
            <a:r>
              <a:rPr lang="fr-FR" sz="1800" dirty="0" smtClean="0">
                <a:solidFill>
                  <a:schemeClr val="accent1"/>
                </a:solidFill>
                <a:ea typeface="ＭＳ Ｐゴシック" pitchFamily="-108" charset="-128"/>
                <a:cs typeface="ＭＳ Ｐゴシック" pitchFamily="-108" charset="-128"/>
              </a:rPr>
              <a:t>(ou une conjugaison des deux) pour une </a:t>
            </a:r>
            <a:r>
              <a:rPr lang="fr-FR" sz="1800" b="1" dirty="0" smtClean="0">
                <a:solidFill>
                  <a:schemeClr val="accent1"/>
                </a:solidFill>
                <a:ea typeface="ＭＳ Ｐゴシック" pitchFamily="-108" charset="-128"/>
                <a:cs typeface="ＭＳ Ｐゴシック" pitchFamily="-108" charset="-128"/>
              </a:rPr>
              <a:t>durée</a:t>
            </a:r>
            <a:r>
              <a:rPr lang="fr-FR" sz="1800" dirty="0" smtClean="0">
                <a:solidFill>
                  <a:schemeClr val="accent1"/>
                </a:solidFill>
                <a:ea typeface="ＭＳ Ｐゴシック" pitchFamily="-108" charset="-128"/>
                <a:cs typeface="ＭＳ Ｐゴシック" pitchFamily="-108" charset="-128"/>
              </a:rPr>
              <a:t> calculée de façon telle que la société puisse </a:t>
            </a:r>
            <a:r>
              <a:rPr lang="fr-FR" sz="1800" b="1" dirty="0" smtClean="0">
                <a:solidFill>
                  <a:schemeClr val="accent1"/>
                </a:solidFill>
                <a:ea typeface="ＭＳ Ｐゴシック" pitchFamily="-108" charset="-128"/>
                <a:cs typeface="ＭＳ Ｐゴシック" pitchFamily="-108" charset="-128"/>
              </a:rPr>
              <a:t>amortir l’ensemble de ses coûts et réaliser un bénéfice raisonnable.</a:t>
            </a:r>
          </a:p>
          <a:p>
            <a:pPr marL="114300" lvl="2" indent="0" algn="just" eaLnBrk="1" hangingPunct="1">
              <a:lnSpc>
                <a:spcPct val="90000"/>
              </a:lnSpc>
              <a:buClr>
                <a:schemeClr val="accent1"/>
              </a:buClr>
              <a:buFont typeface="Wingdings" pitchFamily="2" charset="2"/>
              <a:buNone/>
              <a:defRPr/>
            </a:pPr>
            <a:r>
              <a:rPr lang="fr-FR" sz="1800" b="1" dirty="0" smtClean="0">
                <a:solidFill>
                  <a:schemeClr val="accent1"/>
                </a:solidFill>
                <a:ea typeface="ＭＳ Ｐゴシック" pitchFamily="-108" charset="-128"/>
                <a:cs typeface="ＭＳ Ｐゴシック" pitchFamily="-108" charset="-128"/>
              </a:rPr>
              <a:t>A l’arrivée du terme, l’infrastructure est transférée en bon état d’exploitation à l’autorité publique</a:t>
            </a:r>
            <a:r>
              <a:rPr lang="fr-FR" sz="1800" dirty="0" smtClean="0">
                <a:solidFill>
                  <a:schemeClr val="accent1"/>
                </a:solidFill>
                <a:ea typeface="ＭＳ Ｐゴシック" pitchFamily="-108" charset="-128"/>
                <a:cs typeface="ＭＳ Ｐゴシック" pitchFamily="-108" charset="-128"/>
              </a:rPr>
              <a:t>, généralement sans rémunération sauf ci celle-ci  été convenue dès l’origine entre les parties </a:t>
            </a:r>
            <a:r>
              <a:rPr lang="fr-FR" sz="1800" dirty="0" smtClean="0">
                <a:solidFill>
                  <a:schemeClr val="accent1">
                    <a:lumMod val="75000"/>
                  </a:schemeClr>
                </a:solidFill>
                <a:ea typeface="ＭＳ Ｐゴシック" pitchFamily="-108" charset="-128"/>
                <a:cs typeface="ＭＳ Ｐゴシック" pitchFamily="-108" charset="-128"/>
              </a:rPr>
              <a:t>».</a:t>
            </a:r>
            <a:endParaRPr lang="en-US" sz="1800" dirty="0" smtClean="0">
              <a:solidFill>
                <a:schemeClr val="accent1">
                  <a:lumMod val="75000"/>
                </a:schemeClr>
              </a:solidFill>
              <a:ea typeface="ＭＳ Ｐゴシック" pitchFamily="-108" charset="-128"/>
              <a:cs typeface="ＭＳ Ｐゴシック" pitchFamily="-108" charset="-128"/>
            </a:endParaRPr>
          </a:p>
          <a:p>
            <a:pPr marL="947738" lvl="4" indent="-285750" eaLnBrk="1" hangingPunct="1">
              <a:buClr>
                <a:schemeClr val="accent1"/>
              </a:buClr>
              <a:buFont typeface="Wingdings" pitchFamily="-112" charset="2"/>
              <a:buChar char="ü"/>
              <a:defRPr/>
            </a:pPr>
            <a:endParaRPr lang="en-US" sz="1000" dirty="0" smtClean="0">
              <a:solidFill>
                <a:schemeClr val="accent1"/>
              </a:solidFill>
              <a:ea typeface="ＭＳ Ｐゴシック" pitchFamily="-112" charset="-128"/>
            </a:endParaRPr>
          </a:p>
          <a:p>
            <a:pPr marL="947738" lvl="4" indent="-285750" eaLnBrk="1" hangingPunct="1">
              <a:buClr>
                <a:schemeClr val="accent1"/>
              </a:buClr>
              <a:buFont typeface="Arial" charset="0"/>
              <a:buNone/>
              <a:defRPr/>
            </a:pPr>
            <a:endParaRPr lang="en-US" sz="1500" dirty="0" smtClean="0">
              <a:solidFill>
                <a:schemeClr val="accent1"/>
              </a:solidFill>
              <a:ea typeface="ＭＳ Ｐゴシック" pitchFamily="-112" charset="-128"/>
            </a:endParaRPr>
          </a:p>
          <a:p>
            <a:pPr marL="114300" lvl="2" indent="0" eaLnBrk="1" hangingPunct="1">
              <a:buClr>
                <a:schemeClr val="accent1"/>
              </a:buClr>
              <a:buFont typeface="Wingdings" pitchFamily="-112" charset="2"/>
              <a:buChar char="§"/>
              <a:defRPr/>
            </a:pPr>
            <a:endParaRPr lang="en-US" sz="2500" dirty="0" smtClean="0">
              <a:solidFill>
                <a:schemeClr val="accent1"/>
              </a:solidFill>
              <a:ea typeface="ＭＳ Ｐゴシック" pitchFamily="-112" charset="-128"/>
            </a:endParaRPr>
          </a:p>
          <a:p>
            <a:pPr marL="114300" lvl="2" indent="0" eaLnBrk="1" hangingPunct="1">
              <a:buFont typeface="Wingdings" pitchFamily="-112" charset="2"/>
              <a:buNone/>
              <a:defRPr/>
            </a:pPr>
            <a:endParaRPr lang="en-US" sz="800" dirty="0" smtClean="0">
              <a:solidFill>
                <a:schemeClr val="tx2"/>
              </a:solidFill>
              <a:ea typeface="ＭＳ Ｐゴシック" pitchFamily="-112" charset="-128"/>
            </a:endParaRPr>
          </a:p>
          <a:p>
            <a:pPr eaLnBrk="1" hangingPunct="1">
              <a:buFont typeface="Wingdings" pitchFamily="-112" charset="2"/>
              <a:buChar char="§"/>
              <a:defRPr/>
            </a:pPr>
            <a:endParaRPr lang="fr-FR" dirty="0" smtClean="0">
              <a:ea typeface="ＭＳ Ｐゴシック" pitchFamily="-112" charset="-128"/>
            </a:endParaRPr>
          </a:p>
        </p:txBody>
      </p:sp>
      <p:sp>
        <p:nvSpPr>
          <p:cNvPr id="7174" name="Espace réservé du pied de page 3"/>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BE" altLang="fr-FR" smtClean="0">
                <a:solidFill>
                  <a:schemeClr val="bg2"/>
                </a:solidFill>
                <a:latin typeface="Book Antiqua" pitchFamily="-112" charset="0"/>
              </a:rPr>
              <a:t>Frilet  -  Société  d'Avocats</a:t>
            </a:r>
          </a:p>
        </p:txBody>
      </p:sp>
      <p:sp>
        <p:nvSpPr>
          <p:cNvPr id="7175" name="Espace réservé du numéro de diapositive 4"/>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A6D51F1C-9C28-4799-9134-BF43E8BAFDB2}" type="slidenum">
              <a:rPr lang="fr-BE" altLang="fr-FR" smtClean="0">
                <a:solidFill>
                  <a:srgbClr val="FFFFFF"/>
                </a:solidFill>
                <a:latin typeface="Book Antiqua" pitchFamily="-112" charset="0"/>
              </a:rPr>
              <a:pPr eaLnBrk="1" hangingPunct="1"/>
              <a:t>13</a:t>
            </a:fld>
            <a:endParaRPr lang="fr-BE" altLang="fr-FR" smtClean="0">
              <a:solidFill>
                <a:srgbClr val="FFFFFF"/>
              </a:solidFill>
              <a:latin typeface="Book Antiqua" pitchFamily="-112" charset="0"/>
            </a:endParaRPr>
          </a:p>
        </p:txBody>
      </p:sp>
    </p:spTree>
    <p:extLst>
      <p:ext uri="{BB962C8B-B14F-4D97-AF65-F5344CB8AC3E}">
        <p14:creationId xmlns:p14="http://schemas.microsoft.com/office/powerpoint/2010/main" xmlns="" val="11863126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Espace réservé du pied de page 3"/>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fr-BE" smtClean="0"/>
              <a:t>Frilet  -  Société d'Avocats</a:t>
            </a:r>
          </a:p>
        </p:txBody>
      </p:sp>
      <p:sp>
        <p:nvSpPr>
          <p:cNvPr id="1029" name="Espace réservé du numéro de diapositive 1"/>
          <p:cNvSpPr>
            <a:spLocks noGrp="1"/>
          </p:cNvSpPr>
          <p:nvPr>
            <p:ph type="sldNum" sz="quarter" idx="10"/>
          </p:nvPr>
        </p:nvSpPr>
        <p:spPr bwMode="auto">
          <a:ln>
            <a:round/>
            <a:headEnd/>
            <a:tailEnd/>
          </a:ln>
        </p:spPr>
        <p:txBody>
          <a:bodyPr wrap="square" numCol="1" anchorCtr="0" compatLnSpc="1">
            <a:prstTxWarp prst="textNoShape">
              <a:avLst/>
            </a:prstTxWarp>
          </a:bodyPr>
          <a:lstStyle/>
          <a:p>
            <a:pPr fontAlgn="base">
              <a:spcBef>
                <a:spcPct val="0"/>
              </a:spcBef>
              <a:spcAft>
                <a:spcPct val="0"/>
              </a:spcAft>
              <a:defRPr/>
            </a:pPr>
            <a:fld id="{A87FE36B-2536-442E-B003-C812D2825DB9}" type="slidenum">
              <a:rPr lang="fr-BE" smtClean="0"/>
              <a:pPr fontAlgn="base">
                <a:spcBef>
                  <a:spcPct val="0"/>
                </a:spcBef>
                <a:spcAft>
                  <a:spcPct val="0"/>
                </a:spcAft>
                <a:defRPr/>
              </a:pPr>
              <a:t>14</a:t>
            </a:fld>
            <a:endParaRPr lang="fr-BE" smtClean="0"/>
          </a:p>
        </p:txBody>
      </p:sp>
      <p:sp>
        <p:nvSpPr>
          <p:cNvPr id="8" name="Titre 1"/>
          <p:cNvSpPr txBox="1">
            <a:spLocks/>
          </p:cNvSpPr>
          <p:nvPr/>
        </p:nvSpPr>
        <p:spPr>
          <a:xfrm>
            <a:off x="467544" y="260648"/>
            <a:ext cx="7620000" cy="994122"/>
          </a:xfrm>
          <a:prstGeom prst="rect">
            <a:avLst/>
          </a:prstGeom>
          <a:solidFill>
            <a:schemeClr val="accent1">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pPr algn="ctr" fontAlgn="auto">
              <a:spcAft>
                <a:spcPts val="0"/>
              </a:spcAft>
              <a:defRPr/>
            </a:pPr>
            <a:r>
              <a:rPr lang="en-US" sz="2600" dirty="0" err="1" smtClean="0"/>
              <a:t>Nombre</a:t>
            </a:r>
            <a:r>
              <a:rPr lang="en-US" sz="2600" dirty="0" smtClean="0"/>
              <a:t> et </a:t>
            </a:r>
            <a:r>
              <a:rPr lang="en-US" sz="2600" dirty="0" err="1" smtClean="0"/>
              <a:t>valeur</a:t>
            </a:r>
            <a:r>
              <a:rPr lang="en-US" sz="2600" dirty="0" smtClean="0"/>
              <a:t> des </a:t>
            </a:r>
            <a:r>
              <a:rPr lang="en-US" sz="2600" dirty="0" err="1" smtClean="0"/>
              <a:t>projets</a:t>
            </a:r>
            <a:r>
              <a:rPr lang="en-US" sz="2600" dirty="0" smtClean="0"/>
              <a:t> pour </a:t>
            </a:r>
            <a:r>
              <a:rPr lang="en-US" sz="2600" dirty="0" err="1" smtClean="0"/>
              <a:t>chacune</a:t>
            </a:r>
            <a:r>
              <a:rPr lang="en-US" sz="2600" dirty="0" smtClean="0"/>
              <a:t> des </a:t>
            </a:r>
            <a:r>
              <a:rPr lang="en-US" sz="2600" dirty="0" err="1" smtClean="0"/>
              <a:t>grandes</a:t>
            </a:r>
            <a:r>
              <a:rPr lang="en-US" sz="2600" dirty="0" smtClean="0"/>
              <a:t> </a:t>
            </a:r>
            <a:r>
              <a:rPr lang="en-US" sz="2600" dirty="0" err="1" smtClean="0"/>
              <a:t>familles</a:t>
            </a:r>
            <a:r>
              <a:rPr lang="en-US" sz="2600" dirty="0" smtClean="0"/>
              <a:t> à travers le monde</a:t>
            </a:r>
            <a:endParaRPr lang="en-US" sz="2600" i="1" dirty="0"/>
          </a:p>
        </p:txBody>
      </p:sp>
      <p:sp>
        <p:nvSpPr>
          <p:cNvPr id="1033"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fr-FR">
              <a:latin typeface="Book Antiqua" pitchFamily="-112" charset="0"/>
            </a:endParaRPr>
          </a:p>
        </p:txBody>
      </p:sp>
      <p:graphicFrame>
        <p:nvGraphicFramePr>
          <p:cNvPr id="1026" name="Object 17"/>
          <p:cNvGraphicFramePr>
            <a:graphicFrameLocks/>
          </p:cNvGraphicFramePr>
          <p:nvPr/>
        </p:nvGraphicFramePr>
        <p:xfrm>
          <a:off x="1258888" y="1412875"/>
          <a:ext cx="5381625" cy="2446338"/>
        </p:xfrm>
        <a:graphic>
          <a:graphicData uri="http://schemas.openxmlformats.org/presentationml/2006/ole">
            <p:oleObj spid="_x0000_s3090" name="Graphique" r:id="rId3" imgW="5362575" imgH="3057525" progId="Excel.Sheet.8">
              <p:embed/>
            </p:oleObj>
          </a:graphicData>
        </a:graphic>
      </p:graphicFrame>
      <p:sp>
        <p:nvSpPr>
          <p:cNvPr id="1034"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fr-FR">
              <a:latin typeface="Book Antiqua" pitchFamily="-112" charset="0"/>
            </a:endParaRPr>
          </a:p>
        </p:txBody>
      </p:sp>
      <p:graphicFrame>
        <p:nvGraphicFramePr>
          <p:cNvPr id="1027" name="Object 18"/>
          <p:cNvGraphicFramePr>
            <a:graphicFrameLocks/>
          </p:cNvGraphicFramePr>
          <p:nvPr/>
        </p:nvGraphicFramePr>
        <p:xfrm>
          <a:off x="1258888" y="4005263"/>
          <a:ext cx="5362575" cy="2446337"/>
        </p:xfrm>
        <a:graphic>
          <a:graphicData uri="http://schemas.openxmlformats.org/presentationml/2006/ole">
            <p:oleObj spid="_x0000_s3091" name="Graphique" r:id="rId4" imgW="5353050" imgH="3057525" progId="Excel.Sheet.8">
              <p:embed/>
            </p:oleObj>
          </a:graphicData>
        </a:graphic>
      </p:graphicFrame>
    </p:spTree>
    <p:extLst>
      <p:ext uri="{BB962C8B-B14F-4D97-AF65-F5344CB8AC3E}">
        <p14:creationId xmlns:p14="http://schemas.microsoft.com/office/powerpoint/2010/main" xmlns="" val="10521551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u contenu 2"/>
          <p:cNvSpPr>
            <a:spLocks noGrp="1"/>
          </p:cNvSpPr>
          <p:nvPr>
            <p:ph idx="1"/>
          </p:nvPr>
        </p:nvSpPr>
        <p:spPr>
          <a:xfrm>
            <a:off x="395288" y="1556792"/>
            <a:ext cx="7620000" cy="5112568"/>
          </a:xfrm>
        </p:spPr>
        <p:txBody>
          <a:bodyPr/>
          <a:lstStyle/>
          <a:p>
            <a:pPr indent="-324000">
              <a:spcBef>
                <a:spcPts val="300"/>
              </a:spcBef>
              <a:buFont typeface="Wingdings" pitchFamily="-112" charset="2"/>
              <a:buNone/>
            </a:pPr>
            <a:r>
              <a:rPr lang="fr-FR" altLang="fr-FR" sz="1400" b="1" i="1" dirty="0" smtClean="0">
                <a:solidFill>
                  <a:schemeClr val="accent1"/>
                </a:solidFill>
                <a:ea typeface="Times New Roman" pitchFamily="18" charset="0"/>
                <a:cs typeface="Cambria" pitchFamily="18" charset="0"/>
              </a:rPr>
              <a:t>Concessions </a:t>
            </a:r>
            <a:r>
              <a:rPr lang="fr-FR" altLang="fr-FR" sz="1400" b="1" i="1" dirty="0" smtClean="0">
                <a:solidFill>
                  <a:schemeClr val="accent1"/>
                </a:solidFill>
                <a:ea typeface="Times New Roman" pitchFamily="18" charset="0"/>
                <a:cs typeface="Cambria" pitchFamily="18" charset="0"/>
              </a:rPr>
              <a:t>et assimilés: </a:t>
            </a:r>
          </a:p>
          <a:p>
            <a:pPr indent="-324000">
              <a:spcBef>
                <a:spcPts val="300"/>
              </a:spcBef>
              <a:buFont typeface="Wingdings" pitchFamily="-112" charset="2"/>
              <a:buNone/>
            </a:pPr>
            <a:endParaRPr lang="fr-FR" altLang="fr-FR" sz="1400" b="1" i="1" dirty="0" smtClean="0">
              <a:solidFill>
                <a:schemeClr val="accent1"/>
              </a:solidFill>
              <a:ea typeface="Times New Roman" pitchFamily="18" charset="0"/>
              <a:cs typeface="Cambria" pitchFamily="18" charset="0"/>
            </a:endParaRPr>
          </a:p>
          <a:p>
            <a:pPr indent="-324000">
              <a:spcBef>
                <a:spcPts val="300"/>
              </a:spcBef>
              <a:buFont typeface="Wingdings" pitchFamily="-112" charset="2"/>
              <a:buChar char="Ø"/>
            </a:pPr>
            <a:r>
              <a:rPr lang="fr-FR" altLang="fr-FR" sz="1400" dirty="0" smtClean="0">
                <a:solidFill>
                  <a:schemeClr val="accent1"/>
                </a:solidFill>
                <a:ea typeface="Times New Roman" pitchFamily="18" charset="0"/>
                <a:cs typeface="Cambria" pitchFamily="18" charset="0"/>
              </a:rPr>
              <a:t>Projets complexes et innovants pour la plupart des administrations et des sociétés du secteur privé</a:t>
            </a:r>
          </a:p>
          <a:p>
            <a:pPr indent="-324000">
              <a:spcBef>
                <a:spcPts val="300"/>
              </a:spcBef>
              <a:buFont typeface="Wingdings" pitchFamily="-112" charset="2"/>
              <a:buNone/>
            </a:pPr>
            <a:endParaRPr lang="fr-FR" altLang="fr-FR" sz="1400" dirty="0" smtClean="0">
              <a:solidFill>
                <a:schemeClr val="accent1"/>
              </a:solidFill>
              <a:ea typeface="Times New Roman" pitchFamily="18" charset="0"/>
              <a:cs typeface="Cambria" pitchFamily="18" charset="0"/>
            </a:endParaRPr>
          </a:p>
          <a:p>
            <a:pPr indent="-324000">
              <a:spcBef>
                <a:spcPts val="300"/>
              </a:spcBef>
              <a:buFont typeface="Wingdings" pitchFamily="-112" charset="2"/>
              <a:buChar char="Ø"/>
            </a:pPr>
            <a:r>
              <a:rPr lang="fr-FR" altLang="fr-FR" sz="1400" dirty="0" smtClean="0">
                <a:solidFill>
                  <a:schemeClr val="accent1"/>
                </a:solidFill>
                <a:ea typeface="Times New Roman" pitchFamily="18" charset="0"/>
                <a:cs typeface="Cambria" pitchFamily="18" charset="0"/>
              </a:rPr>
              <a:t>Nécessité absolue dans la plupart des pays car aucun impact ou impact minimum sur les budgets et la dette publique présente et à venir</a:t>
            </a:r>
          </a:p>
          <a:p>
            <a:pPr indent="-324000">
              <a:spcBef>
                <a:spcPts val="300"/>
              </a:spcBef>
              <a:buFont typeface="Wingdings" pitchFamily="-112" charset="2"/>
              <a:buNone/>
            </a:pPr>
            <a:endParaRPr lang="fr-FR" altLang="fr-FR" sz="1400" dirty="0" smtClean="0">
              <a:solidFill>
                <a:schemeClr val="accent1"/>
              </a:solidFill>
              <a:ea typeface="Times New Roman" pitchFamily="18" charset="0"/>
              <a:cs typeface="Cambria" pitchFamily="18" charset="0"/>
            </a:endParaRPr>
          </a:p>
          <a:p>
            <a:pPr indent="-324000">
              <a:spcBef>
                <a:spcPts val="300"/>
              </a:spcBef>
              <a:buFont typeface="Wingdings" pitchFamily="-112" charset="2"/>
              <a:buChar char="Ø"/>
            </a:pPr>
            <a:r>
              <a:rPr lang="fr-FR" altLang="fr-FR" sz="1400" dirty="0" smtClean="0">
                <a:solidFill>
                  <a:schemeClr val="accent1"/>
                </a:solidFill>
                <a:ea typeface="Times New Roman" pitchFamily="18" charset="0"/>
                <a:cs typeface="Cambria" pitchFamily="18" charset="0"/>
              </a:rPr>
              <a:t>Avenir prometteur pour raisons budgétaires et gouvernance une fois que les bonnes pratiques et leur mise en œuvre dans un cadre sécuritaire sur le long terme sont appliqués</a:t>
            </a:r>
          </a:p>
          <a:p>
            <a:pPr indent="-324000">
              <a:spcBef>
                <a:spcPts val="300"/>
              </a:spcBef>
              <a:buFont typeface="Wingdings" pitchFamily="-112" charset="2"/>
              <a:buNone/>
            </a:pPr>
            <a:endParaRPr lang="fr-FR" altLang="fr-FR" sz="1400" dirty="0" smtClean="0">
              <a:solidFill>
                <a:schemeClr val="accent1"/>
              </a:solidFill>
              <a:ea typeface="Times New Roman" pitchFamily="18" charset="0"/>
              <a:cs typeface="Cambria" pitchFamily="18" charset="0"/>
            </a:endParaRPr>
          </a:p>
          <a:p>
            <a:pPr indent="-324000">
              <a:spcBef>
                <a:spcPts val="300"/>
              </a:spcBef>
              <a:buFont typeface="Wingdings" pitchFamily="-112" charset="2"/>
              <a:buNone/>
            </a:pPr>
            <a:r>
              <a:rPr lang="fr-FR" altLang="fr-FR" sz="1400" b="1" i="1" dirty="0" smtClean="0">
                <a:solidFill>
                  <a:schemeClr val="accent1"/>
                </a:solidFill>
                <a:ea typeface="Times New Roman" pitchFamily="18" charset="0"/>
                <a:cs typeface="Cambria" pitchFamily="18" charset="0"/>
              </a:rPr>
              <a:t>PFI et contrats de partenariat:</a:t>
            </a:r>
          </a:p>
          <a:p>
            <a:pPr indent="-324000">
              <a:spcBef>
                <a:spcPts val="300"/>
              </a:spcBef>
              <a:buFont typeface="Wingdings" pitchFamily="-112" charset="2"/>
              <a:buNone/>
            </a:pPr>
            <a:endParaRPr lang="fr-FR" altLang="fr-FR" sz="1400" b="1" i="1" dirty="0" smtClean="0">
              <a:solidFill>
                <a:schemeClr val="accent1"/>
              </a:solidFill>
              <a:ea typeface="Times New Roman" pitchFamily="18" charset="0"/>
              <a:cs typeface="Cambria" pitchFamily="18" charset="0"/>
            </a:endParaRPr>
          </a:p>
          <a:p>
            <a:pPr indent="-324000">
              <a:spcBef>
                <a:spcPts val="300"/>
              </a:spcBef>
              <a:buFont typeface="Wingdings" pitchFamily="-112" charset="2"/>
              <a:buChar char="Ø"/>
            </a:pPr>
            <a:r>
              <a:rPr lang="fr-FR" altLang="fr-FR" sz="1400" dirty="0" smtClean="0">
                <a:solidFill>
                  <a:schemeClr val="accent1"/>
                </a:solidFill>
                <a:ea typeface="Times New Roman" pitchFamily="18" charset="0"/>
                <a:cs typeface="Cambria" pitchFamily="18" charset="0"/>
              </a:rPr>
              <a:t>Moins complexes et moins innovants juridiquement car plus proches des marchés </a:t>
            </a:r>
            <a:r>
              <a:rPr lang="fr-FR" altLang="fr-FR" sz="1400" dirty="0" smtClean="0">
                <a:solidFill>
                  <a:schemeClr val="accent1"/>
                </a:solidFill>
                <a:ea typeface="Times New Roman" pitchFamily="18" charset="0"/>
                <a:cs typeface="Cambria" pitchFamily="18" charset="0"/>
              </a:rPr>
              <a:t>publics</a:t>
            </a:r>
          </a:p>
          <a:p>
            <a:pPr indent="-324000">
              <a:spcBef>
                <a:spcPts val="300"/>
              </a:spcBef>
              <a:buFont typeface="Wingdings" pitchFamily="-112" charset="2"/>
              <a:buChar char="Ø"/>
            </a:pPr>
            <a:endParaRPr lang="fr-FR" altLang="fr-FR" sz="1400" dirty="0" smtClean="0">
              <a:solidFill>
                <a:schemeClr val="accent1"/>
              </a:solidFill>
              <a:ea typeface="Times New Roman" pitchFamily="18" charset="0"/>
              <a:cs typeface="Cambria" pitchFamily="18" charset="0"/>
            </a:endParaRPr>
          </a:p>
          <a:p>
            <a:pPr indent="-324000">
              <a:spcBef>
                <a:spcPts val="300"/>
              </a:spcBef>
              <a:buFont typeface="Wingdings" pitchFamily="-112" charset="2"/>
              <a:buChar char="Ø"/>
            </a:pPr>
            <a:r>
              <a:rPr lang="fr-FR" altLang="fr-FR" sz="1400" dirty="0" smtClean="0">
                <a:solidFill>
                  <a:schemeClr val="accent1"/>
                </a:solidFill>
                <a:ea typeface="Times New Roman" pitchFamily="18" charset="0"/>
                <a:cs typeface="Cambria" pitchFamily="18" charset="0"/>
              </a:rPr>
              <a:t>Avenir limité du fait des contraintes budgétaires et des limites des garanties </a:t>
            </a:r>
            <a:r>
              <a:rPr lang="fr-FR" altLang="fr-FR" sz="1400" dirty="0" smtClean="0">
                <a:solidFill>
                  <a:schemeClr val="accent1"/>
                </a:solidFill>
                <a:ea typeface="Times New Roman" pitchFamily="18" charset="0"/>
                <a:cs typeface="Cambria" pitchFamily="18" charset="0"/>
              </a:rPr>
              <a:t>souveraines</a:t>
            </a:r>
          </a:p>
          <a:p>
            <a:pPr indent="-324000">
              <a:spcBef>
                <a:spcPts val="300"/>
              </a:spcBef>
              <a:buNone/>
            </a:pPr>
            <a:endParaRPr lang="fr-FR" altLang="fr-FR" sz="1400" dirty="0" smtClean="0">
              <a:solidFill>
                <a:schemeClr val="accent1"/>
              </a:solidFill>
              <a:ea typeface="Times New Roman" pitchFamily="18" charset="0"/>
              <a:cs typeface="Cambria" pitchFamily="18" charset="0"/>
            </a:endParaRPr>
          </a:p>
          <a:p>
            <a:pPr indent="-324000">
              <a:spcBef>
                <a:spcPts val="300"/>
              </a:spcBef>
              <a:buFont typeface="Wingdings" pitchFamily="-112" charset="2"/>
              <a:buChar char="Ø"/>
            </a:pPr>
            <a:r>
              <a:rPr lang="fr-FR" altLang="fr-FR" sz="1400" dirty="0" smtClean="0">
                <a:solidFill>
                  <a:schemeClr val="accent1"/>
                </a:solidFill>
                <a:ea typeface="Times New Roman" pitchFamily="18" charset="0"/>
                <a:cs typeface="Cambria" pitchFamily="18" charset="0"/>
              </a:rPr>
              <a:t>Controverses et réévaluations pour le PFI en Grande Bretagne</a:t>
            </a:r>
          </a:p>
          <a:p>
            <a:pPr>
              <a:buFont typeface="Wingdings" pitchFamily="-112" charset="2"/>
              <a:buNone/>
            </a:pPr>
            <a:endParaRPr lang="fr-FR" altLang="fr-FR" sz="1400" dirty="0" smtClean="0">
              <a:solidFill>
                <a:schemeClr val="accent1"/>
              </a:solidFill>
              <a:ea typeface="Times New Roman" pitchFamily="18" charset="0"/>
              <a:cs typeface="Cambria" pitchFamily="18" charset="0"/>
            </a:endParaRPr>
          </a:p>
          <a:p>
            <a:pPr>
              <a:buFont typeface="Wingdings" pitchFamily="-112" charset="2"/>
              <a:buNone/>
            </a:pPr>
            <a:r>
              <a:rPr lang="fr-FR" altLang="fr-FR" sz="1400" dirty="0" smtClean="0">
                <a:solidFill>
                  <a:schemeClr val="accent1"/>
                </a:solidFill>
                <a:ea typeface="Times New Roman" pitchFamily="18" charset="0"/>
                <a:cs typeface="Cambria" pitchFamily="18" charset="0"/>
                <a:sym typeface="Wingdings" pitchFamily="-112" charset="2"/>
              </a:rPr>
              <a:t>		</a:t>
            </a:r>
            <a:endParaRPr lang="fr-FR" altLang="fr-FR" sz="1400" dirty="0" smtClean="0">
              <a:solidFill>
                <a:schemeClr val="accent1"/>
              </a:solidFill>
              <a:ea typeface="Times New Roman" pitchFamily="18" charset="0"/>
              <a:cs typeface="Cambria" pitchFamily="18" charset="0"/>
            </a:endParaRPr>
          </a:p>
          <a:p>
            <a:pPr>
              <a:buFont typeface="Wingdings" pitchFamily="-112" charset="2"/>
              <a:buChar char="§"/>
            </a:pPr>
            <a:endParaRPr lang="fr-FR" altLang="fr-FR" sz="1400" dirty="0" smtClean="0">
              <a:ea typeface="Times New Roman" pitchFamily="18" charset="0"/>
              <a:cs typeface="Cambria" pitchFamily="18" charset="0"/>
            </a:endParaRPr>
          </a:p>
        </p:txBody>
      </p:sp>
      <p:sp>
        <p:nvSpPr>
          <p:cNvPr id="10243" name="Espace réservé du numéro de diapositive 3"/>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67B2428D-8817-4EEE-8940-ADF1F7D353EF}" type="slidenum">
              <a:rPr lang="fr-BE" altLang="fr-FR" smtClean="0">
                <a:solidFill>
                  <a:srgbClr val="FFFFFF"/>
                </a:solidFill>
                <a:latin typeface="Book Antiqua" pitchFamily="-112" charset="0"/>
              </a:rPr>
              <a:pPr eaLnBrk="1" hangingPunct="1"/>
              <a:t>15</a:t>
            </a:fld>
            <a:endParaRPr lang="fr-BE" altLang="fr-FR" smtClean="0">
              <a:solidFill>
                <a:srgbClr val="FFFFFF"/>
              </a:solidFill>
              <a:latin typeface="Book Antiqua" pitchFamily="-112" charset="0"/>
            </a:endParaRPr>
          </a:p>
        </p:txBody>
      </p:sp>
      <p:sp>
        <p:nvSpPr>
          <p:cNvPr id="10244" name="Espace réservé du pied de page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BE" altLang="fr-FR" smtClean="0">
                <a:solidFill>
                  <a:schemeClr val="bg2"/>
                </a:solidFill>
                <a:latin typeface="Book Antiqua" pitchFamily="-112" charset="0"/>
              </a:rPr>
              <a:t>Frilet  -  Société d'Avocats</a:t>
            </a:r>
          </a:p>
        </p:txBody>
      </p:sp>
      <p:sp>
        <p:nvSpPr>
          <p:cNvPr id="6" name="Titre 1"/>
          <p:cNvSpPr>
            <a:spLocks noGrp="1"/>
          </p:cNvSpPr>
          <p:nvPr>
            <p:ph type="title"/>
          </p:nvPr>
        </p:nvSpPr>
        <p:spPr>
          <a:xfrm>
            <a:off x="467544" y="260648"/>
            <a:ext cx="7632848" cy="1224136"/>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ctr" eaLnBrk="1" hangingPunct="1">
              <a:defRPr/>
            </a:pPr>
            <a:r>
              <a:rPr lang="fr-FR" sz="2600" dirty="0" smtClean="0">
                <a:solidFill>
                  <a:schemeClr val="tx2"/>
                </a:solidFill>
                <a:latin typeface="Lucida Sans" pitchFamily="-112" charset="0"/>
              </a:rPr>
              <a:t>Les 2 familles: Bilan et perspectives</a:t>
            </a:r>
            <a:br>
              <a:rPr lang="fr-FR" sz="2600" dirty="0" smtClean="0">
                <a:solidFill>
                  <a:schemeClr val="tx2"/>
                </a:solidFill>
                <a:latin typeface="Lucida Sans" pitchFamily="-112" charset="0"/>
              </a:rPr>
            </a:br>
            <a:r>
              <a:rPr lang="fr-FR" sz="2600" dirty="0" smtClean="0">
                <a:solidFill>
                  <a:schemeClr val="tx2"/>
                </a:solidFill>
                <a:latin typeface="Lucida Sans" pitchFamily="-112" charset="0"/>
              </a:rPr>
              <a:t>au regard des pays en développement et émergents</a:t>
            </a:r>
            <a:endParaRPr lang="fr-FR" sz="2600" i="1" dirty="0" smtClean="0">
              <a:solidFill>
                <a:schemeClr val="tx2"/>
              </a:solidFill>
              <a:latin typeface="Lucida Sans" pitchFamily="-112"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20000" cy="1138138"/>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1" fontAlgn="auto" hangingPunct="1">
              <a:spcAft>
                <a:spcPts val="0"/>
              </a:spcAft>
              <a:defRPr/>
            </a:pPr>
            <a:r>
              <a:rPr lang="fr-FR" sz="2800" dirty="0" smtClean="0"/>
              <a:t>Exemples : Quelle famille de PPP pour quel projet? </a:t>
            </a:r>
            <a:endParaRPr lang="fr-FR" sz="2800" dirty="0"/>
          </a:p>
        </p:txBody>
      </p:sp>
      <p:sp>
        <p:nvSpPr>
          <p:cNvPr id="3" name="Espace réservé du contenu 2"/>
          <p:cNvSpPr>
            <a:spLocks noGrp="1"/>
          </p:cNvSpPr>
          <p:nvPr>
            <p:ph idx="1"/>
          </p:nvPr>
        </p:nvSpPr>
        <p:spPr>
          <a:xfrm>
            <a:off x="457200" y="1600200"/>
            <a:ext cx="7758113" cy="4800600"/>
          </a:xfrm>
        </p:spPr>
        <p:txBody>
          <a:bodyPr rtlCol="0">
            <a:noAutofit/>
          </a:bodyPr>
          <a:lstStyle/>
          <a:p>
            <a:pPr marL="400050" lvl="2" indent="-285750" eaLnBrk="1" fontAlgn="auto" hangingPunct="1">
              <a:spcAft>
                <a:spcPts val="0"/>
              </a:spcAft>
              <a:buClr>
                <a:schemeClr val="accent1"/>
              </a:buClr>
              <a:buFont typeface="Arial" panose="020B0604020202020204" pitchFamily="34" charset="0"/>
              <a:buChar char="•"/>
              <a:defRPr/>
            </a:pPr>
            <a:r>
              <a:rPr lang="fr-FR" sz="1600" b="1" dirty="0" smtClean="0">
                <a:solidFill>
                  <a:schemeClr val="accent1"/>
                </a:solidFill>
              </a:rPr>
              <a:t>Prison, Hôpital </a:t>
            </a:r>
          </a:p>
          <a:p>
            <a:pPr marL="87313" lvl="2" indent="0" eaLnBrk="1" fontAlgn="auto" hangingPunct="1">
              <a:spcAft>
                <a:spcPts val="0"/>
              </a:spcAft>
              <a:buClr>
                <a:schemeClr val="accent1"/>
              </a:buClr>
              <a:buFont typeface="Wingdings" pitchFamily="2" charset="2"/>
              <a:buNone/>
              <a:defRPr/>
            </a:pPr>
            <a:r>
              <a:rPr lang="fr-FR" sz="1600" dirty="0" smtClean="0">
                <a:solidFill>
                  <a:schemeClr val="accent1"/>
                </a:solidFill>
              </a:rPr>
              <a:t>Nouvelle infrastructure publique ne délivrant pas directement un service aux usagers et pour laquelle l’Autorité Publique a la capacité ou le désir de s’endetter pour rémunérer le service sur le long terme</a:t>
            </a:r>
          </a:p>
          <a:p>
            <a:pPr marL="87313" lvl="2" indent="0" eaLnBrk="1" fontAlgn="auto" hangingPunct="1">
              <a:spcAft>
                <a:spcPts val="0"/>
              </a:spcAft>
              <a:buClr>
                <a:schemeClr val="accent1"/>
              </a:buClr>
              <a:buFont typeface="Wingdings" pitchFamily="2" charset="2"/>
              <a:buNone/>
              <a:defRPr/>
            </a:pPr>
            <a:endParaRPr lang="en-US" sz="800" dirty="0" smtClean="0">
              <a:solidFill>
                <a:schemeClr val="accent1"/>
              </a:solidFill>
            </a:endParaRPr>
          </a:p>
          <a:p>
            <a:pPr marL="114300" lvl="2" indent="0" eaLnBrk="1" fontAlgn="auto" hangingPunct="1">
              <a:spcAft>
                <a:spcPts val="0"/>
              </a:spcAft>
              <a:buClr>
                <a:schemeClr val="accent1"/>
              </a:buClr>
              <a:buFont typeface="Wingdings" pitchFamily="2" charset="2"/>
              <a:buChar char="Ø"/>
              <a:defRPr/>
            </a:pPr>
            <a:r>
              <a:rPr lang="en-US" sz="1600" dirty="0" smtClean="0">
                <a:solidFill>
                  <a:schemeClr val="accent1"/>
                </a:solidFill>
              </a:rPr>
              <a:t>  </a:t>
            </a:r>
            <a:r>
              <a:rPr lang="en-US" sz="1600" b="1" dirty="0" err="1" smtClean="0">
                <a:solidFill>
                  <a:schemeClr val="accent1"/>
                </a:solidFill>
              </a:rPr>
              <a:t>Famille</a:t>
            </a:r>
            <a:r>
              <a:rPr lang="en-US" sz="1600" b="1" dirty="0" smtClean="0">
                <a:solidFill>
                  <a:schemeClr val="accent1"/>
                </a:solidFill>
              </a:rPr>
              <a:t> PPP type “PFI-CP” </a:t>
            </a:r>
            <a:r>
              <a:rPr lang="en-US" sz="1600" dirty="0" smtClean="0">
                <a:solidFill>
                  <a:schemeClr val="accent1"/>
                </a:solidFill>
              </a:rPr>
              <a:t>(après justification de </a:t>
            </a:r>
            <a:r>
              <a:rPr lang="en-US" sz="1600" dirty="0" err="1" smtClean="0">
                <a:solidFill>
                  <a:schemeClr val="accent1"/>
                </a:solidFill>
              </a:rPr>
              <a:t>l’avantage</a:t>
            </a:r>
            <a:r>
              <a:rPr lang="en-US" sz="1600" dirty="0" smtClean="0">
                <a:solidFill>
                  <a:schemeClr val="accent1"/>
                </a:solidFill>
              </a:rPr>
              <a:t> du PPP par rapport à un </a:t>
            </a:r>
            <a:r>
              <a:rPr lang="en-US" sz="1600" dirty="0" err="1" smtClean="0">
                <a:solidFill>
                  <a:schemeClr val="accent1"/>
                </a:solidFill>
              </a:rPr>
              <a:t>marché</a:t>
            </a:r>
            <a:r>
              <a:rPr lang="en-US" sz="1600" dirty="0" smtClean="0">
                <a:solidFill>
                  <a:schemeClr val="accent1"/>
                </a:solidFill>
              </a:rPr>
              <a:t> public global à prix </a:t>
            </a:r>
            <a:r>
              <a:rPr lang="en-US" sz="1600" dirty="0" err="1" smtClean="0">
                <a:solidFill>
                  <a:schemeClr val="accent1"/>
                </a:solidFill>
              </a:rPr>
              <a:t>forfaitaire</a:t>
            </a:r>
            <a:r>
              <a:rPr lang="en-US" sz="1600" dirty="0" smtClean="0">
                <a:solidFill>
                  <a:schemeClr val="accent1"/>
                </a:solidFill>
              </a:rPr>
              <a:t>, type “Design and Build” </a:t>
            </a:r>
            <a:r>
              <a:rPr lang="en-US" sz="1600" dirty="0" err="1" smtClean="0">
                <a:solidFill>
                  <a:schemeClr val="accent1"/>
                </a:solidFill>
              </a:rPr>
              <a:t>ou</a:t>
            </a:r>
            <a:r>
              <a:rPr lang="en-US" sz="1600" dirty="0" smtClean="0">
                <a:solidFill>
                  <a:schemeClr val="accent1"/>
                </a:solidFill>
              </a:rPr>
              <a:t> </a:t>
            </a:r>
            <a:r>
              <a:rPr lang="en-US" sz="1600" dirty="0" err="1" smtClean="0">
                <a:solidFill>
                  <a:schemeClr val="accent1"/>
                </a:solidFill>
              </a:rPr>
              <a:t>clé</a:t>
            </a:r>
            <a:r>
              <a:rPr lang="en-US" sz="1600" dirty="0" smtClean="0">
                <a:solidFill>
                  <a:schemeClr val="accent1"/>
                </a:solidFill>
              </a:rPr>
              <a:t> en main))</a:t>
            </a:r>
          </a:p>
          <a:p>
            <a:pPr eaLnBrk="1" fontAlgn="auto" hangingPunct="1">
              <a:spcAft>
                <a:spcPts val="0"/>
              </a:spcAft>
              <a:buFont typeface="Wingdings" pitchFamily="2" charset="2"/>
              <a:buNone/>
              <a:defRPr/>
            </a:pPr>
            <a:endParaRPr lang="fr-FR" sz="800" dirty="0" smtClean="0">
              <a:solidFill>
                <a:schemeClr val="accent1"/>
              </a:solidFill>
            </a:endParaRPr>
          </a:p>
          <a:p>
            <a:pPr eaLnBrk="1" fontAlgn="auto" hangingPunct="1">
              <a:spcAft>
                <a:spcPts val="0"/>
              </a:spcAft>
              <a:buFont typeface="Wingdings" pitchFamily="2" charset="2"/>
              <a:buNone/>
              <a:defRPr/>
            </a:pPr>
            <a:endParaRPr lang="fr-FR" sz="800" dirty="0" smtClean="0">
              <a:solidFill>
                <a:schemeClr val="accent1"/>
              </a:solidFill>
            </a:endParaRPr>
          </a:p>
          <a:p>
            <a:pPr eaLnBrk="1" fontAlgn="auto" hangingPunct="1">
              <a:spcAft>
                <a:spcPts val="0"/>
              </a:spcAft>
              <a:buFont typeface="Wingdings" pitchFamily="2" charset="2"/>
              <a:buNone/>
              <a:defRPr/>
            </a:pPr>
            <a:endParaRPr lang="fr-FR" sz="800" dirty="0" smtClean="0">
              <a:solidFill>
                <a:schemeClr val="accent1"/>
              </a:solidFill>
            </a:endParaRPr>
          </a:p>
          <a:p>
            <a:pPr eaLnBrk="1" fontAlgn="auto" hangingPunct="1">
              <a:spcAft>
                <a:spcPts val="0"/>
              </a:spcAft>
              <a:buFont typeface="Arial" panose="020B0604020202020204" pitchFamily="34" charset="0"/>
              <a:buChar char="•"/>
              <a:defRPr/>
            </a:pPr>
            <a:r>
              <a:rPr lang="fr-FR" sz="1600" b="1" dirty="0" smtClean="0">
                <a:solidFill>
                  <a:schemeClr val="accent1"/>
                </a:solidFill>
              </a:rPr>
              <a:t>Autoroute, tramway, </a:t>
            </a:r>
            <a:r>
              <a:rPr lang="fr-FR" sz="1600" i="1" dirty="0" smtClean="0">
                <a:solidFill>
                  <a:schemeClr val="accent1"/>
                </a:solidFill>
              </a:rPr>
              <a:t> </a:t>
            </a:r>
            <a:r>
              <a:rPr lang="fr-FR" sz="1600" b="1" dirty="0" smtClean="0">
                <a:solidFill>
                  <a:schemeClr val="accent1"/>
                </a:solidFill>
              </a:rPr>
              <a:t>aéroport, chemin de fer, stade, port, service urbain, etc. </a:t>
            </a:r>
          </a:p>
          <a:p>
            <a:pPr marL="174625" indent="0" eaLnBrk="1" fontAlgn="auto" hangingPunct="1">
              <a:spcAft>
                <a:spcPts val="0"/>
              </a:spcAft>
              <a:buFont typeface="Wingdings" pitchFamily="2" charset="2"/>
              <a:buNone/>
              <a:defRPr/>
            </a:pPr>
            <a:r>
              <a:rPr lang="fr-FR" sz="1600" dirty="0" smtClean="0">
                <a:solidFill>
                  <a:schemeClr val="accent1"/>
                </a:solidFill>
              </a:rPr>
              <a:t>Nouvelle infrastructure à construire (ou à réhabiliter) qui est le support d’un service public payé par les usagers et pour laquelle l’autorité publique n’a pas de capacité ou de désir de s’endetter pour investir ou exploiter au-delà de la moitié du coût de l’investissement. </a:t>
            </a:r>
          </a:p>
          <a:p>
            <a:pPr marL="174625" indent="-60325" eaLnBrk="1" fontAlgn="auto" hangingPunct="1">
              <a:spcAft>
                <a:spcPts val="0"/>
              </a:spcAft>
              <a:buFont typeface="Wingdings" pitchFamily="2" charset="2"/>
              <a:buNone/>
              <a:defRPr/>
            </a:pPr>
            <a:endParaRPr lang="fr-FR" sz="1600" dirty="0" smtClean="0">
              <a:solidFill>
                <a:schemeClr val="accent1"/>
              </a:solidFill>
            </a:endParaRPr>
          </a:p>
          <a:p>
            <a:pPr marL="446088" indent="-331788" eaLnBrk="1" fontAlgn="auto" hangingPunct="1">
              <a:spcAft>
                <a:spcPts val="0"/>
              </a:spcAft>
              <a:buFont typeface="Wingdings" pitchFamily="2" charset="2"/>
              <a:buChar char="Ø"/>
              <a:defRPr/>
            </a:pPr>
            <a:r>
              <a:rPr lang="fr-FR" sz="1600" b="1" dirty="0" smtClean="0">
                <a:solidFill>
                  <a:schemeClr val="accent1"/>
                </a:solidFill>
              </a:rPr>
              <a:t>Famille PPP de type « Concession et Affermage »</a:t>
            </a:r>
          </a:p>
          <a:p>
            <a:pPr eaLnBrk="1" fontAlgn="auto" hangingPunct="1">
              <a:spcAft>
                <a:spcPts val="0"/>
              </a:spcAft>
              <a:buFont typeface="Wingdings" pitchFamily="2" charset="2"/>
              <a:buNone/>
              <a:defRPr/>
            </a:pPr>
            <a:endParaRPr lang="fr-FR" sz="900" b="1" dirty="0" smtClean="0">
              <a:solidFill>
                <a:schemeClr val="accent1"/>
              </a:solidFill>
            </a:endParaRPr>
          </a:p>
        </p:txBody>
      </p:sp>
      <p:sp>
        <p:nvSpPr>
          <p:cNvPr id="5126" name="Espace réservé du pied de page 3"/>
          <p:cNvSpPr>
            <a:spLocks noGrp="1"/>
          </p:cNvSpPr>
          <p:nvPr>
            <p:ph type="ftr" sz="quarter" idx="11"/>
          </p:nvPr>
        </p:nvSpPr>
        <p:spPr bwMode="auto">
          <a:xfrm rot="16200000">
            <a:off x="7562056" y="4023519"/>
            <a:ext cx="2417763" cy="365125"/>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fr-BE" dirty="0" err="1" smtClean="0"/>
              <a:t>Frilet</a:t>
            </a:r>
            <a:r>
              <a:rPr lang="fr-BE" dirty="0" smtClean="0"/>
              <a:t>  -  Société d'Avocats</a:t>
            </a:r>
          </a:p>
        </p:txBody>
      </p:sp>
      <p:sp>
        <p:nvSpPr>
          <p:cNvPr id="5127" name="Espace réservé du numéro de diapositive 4"/>
          <p:cNvSpPr>
            <a:spLocks noGrp="1"/>
          </p:cNvSpPr>
          <p:nvPr>
            <p:ph type="sldNum" sz="quarter" idx="10"/>
          </p:nvPr>
        </p:nvSpPr>
        <p:spPr bwMode="auto">
          <a:ln>
            <a:round/>
            <a:headEnd/>
            <a:tailEnd/>
          </a:ln>
        </p:spPr>
        <p:txBody>
          <a:bodyPr wrap="square" numCol="1" anchorCtr="0" compatLnSpc="1">
            <a:prstTxWarp prst="textNoShape">
              <a:avLst/>
            </a:prstTxWarp>
          </a:bodyPr>
          <a:lstStyle/>
          <a:p>
            <a:pPr fontAlgn="base">
              <a:spcBef>
                <a:spcPct val="0"/>
              </a:spcBef>
              <a:spcAft>
                <a:spcPct val="0"/>
              </a:spcAft>
              <a:defRPr/>
            </a:pPr>
            <a:fld id="{98A14377-F5B3-4BA3-9C29-460421B66D7D}" type="slidenum">
              <a:rPr lang="fr-BE" smtClean="0"/>
              <a:pPr fontAlgn="base">
                <a:spcBef>
                  <a:spcPct val="0"/>
                </a:spcBef>
                <a:spcAft>
                  <a:spcPct val="0"/>
                </a:spcAft>
                <a:defRPr/>
              </a:pPr>
              <a:t>16</a:t>
            </a:fld>
            <a:endParaRPr lang="fr-BE" smtClean="0"/>
          </a:p>
        </p:txBody>
      </p:sp>
    </p:spTree>
    <p:extLst>
      <p:ext uri="{BB962C8B-B14F-4D97-AF65-F5344CB8AC3E}">
        <p14:creationId xmlns:p14="http://schemas.microsoft.com/office/powerpoint/2010/main" xmlns="" val="9983846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numéro de diapositive 3"/>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1F4E2280-F397-4905-9CF3-1A6D012F06E1}" type="slidenum">
              <a:rPr lang="fr-BE" altLang="fr-FR" smtClean="0">
                <a:solidFill>
                  <a:srgbClr val="FFFFFF"/>
                </a:solidFill>
                <a:latin typeface="Book Antiqua" pitchFamily="-112" charset="0"/>
              </a:rPr>
              <a:pPr eaLnBrk="1" hangingPunct="1"/>
              <a:t>17</a:t>
            </a:fld>
            <a:endParaRPr lang="fr-BE" altLang="fr-FR" smtClean="0">
              <a:solidFill>
                <a:srgbClr val="FFFFFF"/>
              </a:solidFill>
              <a:latin typeface="Book Antiqua" pitchFamily="-112" charset="0"/>
            </a:endParaRPr>
          </a:p>
        </p:txBody>
      </p:sp>
      <p:cxnSp>
        <p:nvCxnSpPr>
          <p:cNvPr id="6" name="Connecteur droit avec flèche 5"/>
          <p:cNvCxnSpPr>
            <a:stCxn id="11" idx="0"/>
          </p:cNvCxnSpPr>
          <p:nvPr/>
        </p:nvCxnSpPr>
        <p:spPr>
          <a:xfrm flipV="1">
            <a:off x="4300538" y="3602038"/>
            <a:ext cx="0" cy="763587"/>
          </a:xfrm>
          <a:prstGeom prst="straightConnector1">
            <a:avLst/>
          </a:prstGeom>
          <a:ln w="12700">
            <a:solidFill>
              <a:schemeClr val="bg2">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1268" name="Espace réservé du pied de page 3"/>
          <p:cNvSpPr txBox="1">
            <a:spLocks/>
          </p:cNvSpPr>
          <p:nvPr/>
        </p:nvSpPr>
        <p:spPr bwMode="auto">
          <a:xfrm rot="-5400000">
            <a:off x="7587456" y="4048919"/>
            <a:ext cx="2366963"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r" eaLnBrk="1" hangingPunct="1"/>
            <a:r>
              <a:rPr lang="fr-BE" altLang="fr-FR" sz="1200">
                <a:solidFill>
                  <a:schemeClr val="bg2"/>
                </a:solidFill>
                <a:latin typeface="Book Antiqua" pitchFamily="-112" charset="0"/>
              </a:rPr>
              <a:t>Frilet  -  Société  d'Avocats</a:t>
            </a:r>
          </a:p>
        </p:txBody>
      </p:sp>
      <p:sp>
        <p:nvSpPr>
          <p:cNvPr id="11269" name="Espace réservé du numéro de diapositive 4"/>
          <p:cNvSpPr>
            <a:spLocks/>
          </p:cNvSpPr>
          <p:nvPr/>
        </p:nvSpPr>
        <p:spPr bwMode="auto">
          <a:xfrm>
            <a:off x="8531225" y="5648325"/>
            <a:ext cx="549275" cy="396875"/>
          </a:xfrm>
          <a:prstGeom prst="bracketPair">
            <a:avLst>
              <a:gd name="adj" fmla="val 17949"/>
            </a:avLst>
          </a:prstGeom>
          <a:noFill/>
          <a:ln w="19050">
            <a:solidFill>
              <a:srgbClr val="FFFFFF"/>
            </a:solidFill>
            <a:round/>
            <a:headEnd/>
            <a:tailEnd/>
          </a:ln>
          <a:extLst>
            <a:ext uri="{909E8E84-426E-40DD-AFC4-6F175D3DCCD1}">
              <a14:hiddenFill xmlns:a14="http://schemas.microsoft.com/office/drawing/2010/main" xmlns="">
                <a:solidFill>
                  <a:srgbClr val="FFFFFF"/>
                </a:solidFill>
              </a14:hiddenFill>
            </a:ext>
          </a:extLst>
        </p:spPr>
        <p:txBody>
          <a:bodyPr lIns="0" tIns="0" rIns="0" bIns="0" anchor="ct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ctr" eaLnBrk="1" hangingPunct="1"/>
            <a:fld id="{73058EFC-4634-42AC-B392-F6F27E1341B2}" type="slidenum">
              <a:rPr lang="fr-BE" altLang="fr-FR">
                <a:solidFill>
                  <a:srgbClr val="FFFFFF"/>
                </a:solidFill>
                <a:latin typeface="Book Antiqua" pitchFamily="-112" charset="0"/>
              </a:rPr>
              <a:pPr algn="ctr" eaLnBrk="1" hangingPunct="1"/>
              <a:t>17</a:t>
            </a:fld>
            <a:endParaRPr lang="fr-BE" altLang="fr-FR">
              <a:solidFill>
                <a:srgbClr val="FFFFFF"/>
              </a:solidFill>
              <a:latin typeface="Book Antiqua" pitchFamily="-112" charset="0"/>
            </a:endParaRPr>
          </a:p>
        </p:txBody>
      </p:sp>
      <p:sp>
        <p:nvSpPr>
          <p:cNvPr id="9" name="Titre 1"/>
          <p:cNvSpPr>
            <a:spLocks noGrp="1"/>
          </p:cNvSpPr>
          <p:nvPr>
            <p:ph type="title"/>
          </p:nvPr>
        </p:nvSpPr>
        <p:spPr>
          <a:xfrm>
            <a:off x="539552" y="332656"/>
            <a:ext cx="7620000" cy="778098"/>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ctr">
              <a:defRPr/>
            </a:pPr>
            <a:r>
              <a:rPr lang="en-US" sz="2200" dirty="0">
                <a:latin typeface="+mj-lt"/>
              </a:rPr>
              <a:t>La </a:t>
            </a:r>
            <a:r>
              <a:rPr lang="en-US" sz="2200" dirty="0" err="1">
                <a:latin typeface="+mj-lt"/>
              </a:rPr>
              <a:t>pratique</a:t>
            </a:r>
            <a:r>
              <a:rPr lang="en-US" sz="2200" dirty="0">
                <a:latin typeface="+mj-lt"/>
              </a:rPr>
              <a:t> des PPP </a:t>
            </a:r>
            <a:r>
              <a:rPr lang="en-US" sz="2200" dirty="0" err="1">
                <a:latin typeface="+mj-lt"/>
              </a:rPr>
              <a:t>dans</a:t>
            </a:r>
            <a:r>
              <a:rPr lang="en-US" sz="2200" dirty="0">
                <a:latin typeface="+mj-lt"/>
              </a:rPr>
              <a:t> les pays en </a:t>
            </a:r>
            <a:r>
              <a:rPr lang="en-US" sz="2200" dirty="0" err="1">
                <a:latin typeface="+mj-lt"/>
              </a:rPr>
              <a:t>développement</a:t>
            </a:r>
            <a:r>
              <a:rPr lang="en-US" sz="2200" dirty="0">
                <a:latin typeface="+mj-lt"/>
              </a:rPr>
              <a:t/>
            </a:r>
            <a:br>
              <a:rPr lang="en-US" sz="2200" dirty="0">
                <a:latin typeface="+mj-lt"/>
              </a:rPr>
            </a:br>
            <a:r>
              <a:rPr lang="en-US" sz="2200" dirty="0">
                <a:latin typeface="+mj-lt"/>
              </a:rPr>
              <a:t>La structuration des PPP – </a:t>
            </a:r>
            <a:r>
              <a:rPr lang="en-US" sz="2200" dirty="0" err="1">
                <a:latin typeface="+mj-lt"/>
              </a:rPr>
              <a:t>Schéma</a:t>
            </a:r>
            <a:r>
              <a:rPr lang="en-US" sz="2200" dirty="0">
                <a:latin typeface="+mj-lt"/>
              </a:rPr>
              <a:t> de </a:t>
            </a:r>
            <a:r>
              <a:rPr lang="en-US" sz="2200" dirty="0" smtClean="0">
                <a:latin typeface="+mj-lt"/>
              </a:rPr>
              <a:t>montage financier et </a:t>
            </a:r>
            <a:r>
              <a:rPr lang="en-US" sz="2200" dirty="0" err="1" smtClean="0">
                <a:latin typeface="+mj-lt"/>
              </a:rPr>
              <a:t>contractuel</a:t>
            </a:r>
            <a:r>
              <a:rPr lang="en-US" sz="2200" dirty="0" smtClean="0">
                <a:latin typeface="+mj-lt"/>
              </a:rPr>
              <a:t> (1)</a:t>
            </a:r>
            <a:endParaRPr lang="en-US" sz="2200" dirty="0">
              <a:latin typeface="+mj-lt"/>
            </a:endParaRPr>
          </a:p>
        </p:txBody>
      </p:sp>
      <p:sp>
        <p:nvSpPr>
          <p:cNvPr id="10" name="ZoneTexte 9"/>
          <p:cNvSpPr txBox="1"/>
          <p:nvPr/>
        </p:nvSpPr>
        <p:spPr>
          <a:xfrm>
            <a:off x="684213" y="1268413"/>
            <a:ext cx="7343775" cy="4939814"/>
          </a:xfrm>
          <a:prstGeom prst="rect">
            <a:avLst/>
          </a:prstGeom>
          <a:noFill/>
        </p:spPr>
        <p:txBody>
          <a:bodyPr>
            <a:spAutoFit/>
          </a:bodyPr>
          <a:lstStyle/>
          <a:p>
            <a:pPr marL="400050" indent="-400050" algn="just">
              <a:buFont typeface="+mj-lt"/>
              <a:buAutoNum type="romanUcPeriod"/>
              <a:defRPr/>
            </a:pPr>
            <a:r>
              <a:rPr lang="en-US" b="1" dirty="0">
                <a:solidFill>
                  <a:schemeClr val="accent1"/>
                </a:solidFill>
                <a:latin typeface="+mn-lt"/>
                <a:ea typeface="Times New Roman" pitchFamily="18" charset="0"/>
                <a:cs typeface="Cambria" pitchFamily="18" charset="0"/>
              </a:rPr>
              <a:t>Situations </a:t>
            </a:r>
            <a:r>
              <a:rPr lang="en-US" b="1" dirty="0" err="1" smtClean="0">
                <a:solidFill>
                  <a:schemeClr val="accent1"/>
                </a:solidFill>
                <a:latin typeface="+mn-lt"/>
                <a:ea typeface="Times New Roman" pitchFamily="18" charset="0"/>
                <a:cs typeface="Cambria" pitchFamily="18" charset="0"/>
              </a:rPr>
              <a:t>classiques</a:t>
            </a:r>
            <a:r>
              <a:rPr lang="en-US" b="1" dirty="0" smtClean="0">
                <a:solidFill>
                  <a:schemeClr val="accent1"/>
                </a:solidFill>
                <a:latin typeface="+mn-lt"/>
                <a:ea typeface="Times New Roman" pitchFamily="18" charset="0"/>
                <a:cs typeface="Cambria" pitchFamily="18" charset="0"/>
              </a:rPr>
              <a:t> </a:t>
            </a:r>
            <a:r>
              <a:rPr lang="en-US" b="1" dirty="0">
                <a:solidFill>
                  <a:schemeClr val="accent1"/>
                </a:solidFill>
                <a:latin typeface="+mn-lt"/>
                <a:ea typeface="Times New Roman" pitchFamily="18" charset="0"/>
                <a:cs typeface="Cambria" pitchFamily="18" charset="0"/>
              </a:rPr>
              <a:t>: </a:t>
            </a:r>
            <a:r>
              <a:rPr lang="en-US" b="1" dirty="0" smtClean="0">
                <a:solidFill>
                  <a:schemeClr val="accent1"/>
                </a:solidFill>
                <a:latin typeface="+mn-lt"/>
                <a:ea typeface="Times New Roman" pitchFamily="18" charset="0"/>
                <a:cs typeface="Cambria" pitchFamily="18" charset="0"/>
              </a:rPr>
              <a:t>Concessions et </a:t>
            </a:r>
            <a:r>
              <a:rPr lang="en-US" b="1" dirty="0" err="1" smtClean="0">
                <a:solidFill>
                  <a:schemeClr val="accent1"/>
                </a:solidFill>
                <a:latin typeface="+mn-lt"/>
                <a:ea typeface="Times New Roman" pitchFamily="18" charset="0"/>
                <a:cs typeface="Cambria" pitchFamily="18" charset="0"/>
              </a:rPr>
              <a:t>Assimilés</a:t>
            </a:r>
            <a:endParaRPr lang="en-US" b="1" dirty="0">
              <a:solidFill>
                <a:schemeClr val="accent1"/>
              </a:solidFill>
              <a:latin typeface="+mn-lt"/>
              <a:ea typeface="Times New Roman" pitchFamily="18" charset="0"/>
              <a:cs typeface="Cambria" pitchFamily="18" charset="0"/>
            </a:endParaRPr>
          </a:p>
          <a:p>
            <a:pPr marL="1257300" lvl="2" indent="-342900" algn="just">
              <a:buFont typeface="Wingdings" pitchFamily="2" charset="2"/>
              <a:buChar char="ü"/>
              <a:defRPr/>
            </a:pPr>
            <a:r>
              <a:rPr lang="fr-FR" sz="1600" dirty="0">
                <a:solidFill>
                  <a:srgbClr val="002060"/>
                </a:solidFill>
                <a:latin typeface="+mn-lt"/>
                <a:ea typeface="Times New Roman" pitchFamily="18" charset="0"/>
                <a:cs typeface="Cambria" pitchFamily="18" charset="0"/>
              </a:rPr>
              <a:t>S</a:t>
            </a:r>
            <a:r>
              <a:rPr lang="fr-FR" sz="1600" dirty="0" smtClean="0">
                <a:solidFill>
                  <a:srgbClr val="002060"/>
                </a:solidFill>
                <a:latin typeface="+mn-lt"/>
                <a:ea typeface="Times New Roman" pitchFamily="18" charset="0"/>
                <a:cs typeface="Cambria" pitchFamily="18" charset="0"/>
              </a:rPr>
              <a:t>tructuration </a:t>
            </a:r>
            <a:r>
              <a:rPr lang="fr-FR" sz="1600" dirty="0">
                <a:solidFill>
                  <a:srgbClr val="002060"/>
                </a:solidFill>
                <a:latin typeface="+mn-lt"/>
                <a:ea typeface="Times New Roman" pitchFamily="18" charset="0"/>
                <a:cs typeface="Cambria" pitchFamily="18" charset="0"/>
              </a:rPr>
              <a:t>contractuelle </a:t>
            </a:r>
            <a:r>
              <a:rPr lang="fr-FR" sz="1600" dirty="0" smtClean="0">
                <a:solidFill>
                  <a:srgbClr val="002060"/>
                </a:solidFill>
                <a:latin typeface="+mn-lt"/>
                <a:ea typeface="Times New Roman" pitchFamily="18" charset="0"/>
                <a:cs typeface="Cambria" pitchFamily="18" charset="0"/>
              </a:rPr>
              <a:t>relativement </a:t>
            </a:r>
            <a:r>
              <a:rPr lang="fr-FR" sz="1600" dirty="0">
                <a:solidFill>
                  <a:srgbClr val="002060"/>
                </a:solidFill>
                <a:latin typeface="+mn-lt"/>
                <a:ea typeface="Times New Roman" pitchFamily="18" charset="0"/>
                <a:cs typeface="Cambria" pitchFamily="18" charset="0"/>
              </a:rPr>
              <a:t>simple.</a:t>
            </a:r>
          </a:p>
          <a:p>
            <a:pPr marL="1257300" lvl="2" indent="-342900" algn="just">
              <a:buFont typeface="Wingdings" pitchFamily="2" charset="2"/>
              <a:buChar char="ü"/>
              <a:defRPr/>
            </a:pPr>
            <a:r>
              <a:rPr lang="fr-FR" sz="1600" dirty="0">
                <a:solidFill>
                  <a:srgbClr val="002060"/>
                </a:solidFill>
                <a:latin typeface="+mn-lt"/>
                <a:ea typeface="Times New Roman" pitchFamily="18" charset="0"/>
                <a:cs typeface="Cambria" pitchFamily="18" charset="0"/>
              </a:rPr>
              <a:t>L’essentiel des enjeux juridiques </a:t>
            </a:r>
            <a:r>
              <a:rPr lang="fr-FR" sz="1600" dirty="0" smtClean="0">
                <a:solidFill>
                  <a:srgbClr val="002060"/>
                </a:solidFill>
                <a:latin typeface="+mn-lt"/>
                <a:ea typeface="Times New Roman" pitchFamily="18" charset="0"/>
                <a:cs typeface="Cambria" pitchFamily="18" charset="0"/>
              </a:rPr>
              <a:t>sont </a:t>
            </a:r>
            <a:r>
              <a:rPr lang="fr-FR" sz="1600" dirty="0">
                <a:solidFill>
                  <a:srgbClr val="002060"/>
                </a:solidFill>
                <a:latin typeface="+mn-lt"/>
                <a:ea typeface="Times New Roman" pitchFamily="18" charset="0"/>
                <a:cs typeface="Cambria" pitchFamily="18" charset="0"/>
              </a:rPr>
              <a:t>traités dans le contrat de concession. </a:t>
            </a:r>
          </a:p>
          <a:p>
            <a:pPr algn="just">
              <a:defRPr/>
            </a:pPr>
            <a:endParaRPr lang="en-US" sz="500" dirty="0">
              <a:solidFill>
                <a:schemeClr val="accent1"/>
              </a:solidFill>
              <a:latin typeface="+mn-lt"/>
              <a:ea typeface="Times New Roman" pitchFamily="18" charset="0"/>
              <a:cs typeface="Cambria" pitchFamily="18" charset="0"/>
            </a:endParaRPr>
          </a:p>
          <a:p>
            <a:pPr algn="just">
              <a:defRPr/>
            </a:pPr>
            <a:endParaRPr lang="en-US" sz="2000" dirty="0">
              <a:solidFill>
                <a:schemeClr val="accent1"/>
              </a:solidFill>
              <a:latin typeface="+mn-lt"/>
              <a:ea typeface="Times New Roman" pitchFamily="18" charset="0"/>
              <a:cs typeface="Cambria" pitchFamily="18" charset="0"/>
            </a:endParaRPr>
          </a:p>
          <a:p>
            <a:pPr algn="just">
              <a:defRPr/>
            </a:pPr>
            <a:endParaRPr lang="en-US" sz="2000" dirty="0">
              <a:solidFill>
                <a:schemeClr val="accent1"/>
              </a:solidFill>
              <a:latin typeface="+mn-lt"/>
              <a:ea typeface="Times New Roman" pitchFamily="18" charset="0"/>
              <a:cs typeface="Cambria" pitchFamily="18" charset="0"/>
            </a:endParaRPr>
          </a:p>
          <a:p>
            <a:pPr algn="just">
              <a:defRPr/>
            </a:pPr>
            <a:endParaRPr lang="en-US" sz="2000" dirty="0">
              <a:solidFill>
                <a:schemeClr val="accent1"/>
              </a:solidFill>
              <a:latin typeface="+mn-lt"/>
              <a:ea typeface="Times New Roman" pitchFamily="18" charset="0"/>
              <a:cs typeface="Cambria" pitchFamily="18" charset="0"/>
            </a:endParaRPr>
          </a:p>
          <a:p>
            <a:pPr algn="just">
              <a:defRPr/>
            </a:pPr>
            <a:endParaRPr lang="en-US" sz="2000" dirty="0">
              <a:solidFill>
                <a:schemeClr val="accent1"/>
              </a:solidFill>
              <a:latin typeface="+mn-lt"/>
              <a:ea typeface="Times New Roman" pitchFamily="18" charset="0"/>
              <a:cs typeface="Cambria" pitchFamily="18" charset="0"/>
            </a:endParaRPr>
          </a:p>
          <a:p>
            <a:pPr algn="just">
              <a:defRPr/>
            </a:pPr>
            <a:endParaRPr lang="en-US" sz="2000" dirty="0">
              <a:solidFill>
                <a:schemeClr val="accent1"/>
              </a:solidFill>
              <a:latin typeface="+mn-lt"/>
              <a:ea typeface="Times New Roman" pitchFamily="18" charset="0"/>
              <a:cs typeface="Cambria" pitchFamily="18" charset="0"/>
            </a:endParaRPr>
          </a:p>
          <a:p>
            <a:pPr algn="just">
              <a:defRPr/>
            </a:pPr>
            <a:endParaRPr lang="en-US" dirty="0">
              <a:cs typeface="+mn-cs"/>
            </a:endParaRPr>
          </a:p>
          <a:p>
            <a:pPr algn="just">
              <a:defRPr/>
            </a:pPr>
            <a:endParaRPr lang="en-US" dirty="0">
              <a:cs typeface="+mn-cs"/>
            </a:endParaRPr>
          </a:p>
          <a:p>
            <a:pPr algn="just">
              <a:defRPr/>
            </a:pPr>
            <a:endParaRPr lang="en-US" dirty="0">
              <a:cs typeface="+mn-cs"/>
            </a:endParaRPr>
          </a:p>
          <a:p>
            <a:pPr algn="just">
              <a:defRPr/>
            </a:pPr>
            <a:endParaRPr lang="en-US" dirty="0">
              <a:cs typeface="+mn-cs"/>
            </a:endParaRPr>
          </a:p>
          <a:p>
            <a:pPr algn="just">
              <a:defRPr/>
            </a:pPr>
            <a:endParaRPr lang="en-US" dirty="0">
              <a:cs typeface="+mn-cs"/>
            </a:endParaRPr>
          </a:p>
          <a:p>
            <a:pPr algn="just">
              <a:defRPr/>
            </a:pPr>
            <a:endParaRPr lang="en-US" dirty="0">
              <a:cs typeface="+mn-cs"/>
            </a:endParaRPr>
          </a:p>
          <a:p>
            <a:pPr algn="just">
              <a:defRPr/>
            </a:pPr>
            <a:endParaRPr lang="en-US" dirty="0">
              <a:cs typeface="+mn-cs"/>
            </a:endParaRPr>
          </a:p>
          <a:p>
            <a:pPr algn="just">
              <a:defRPr/>
            </a:pPr>
            <a:endParaRPr lang="en-US" dirty="0">
              <a:cs typeface="+mn-cs"/>
            </a:endParaRPr>
          </a:p>
        </p:txBody>
      </p:sp>
      <p:sp>
        <p:nvSpPr>
          <p:cNvPr id="11" name="Ellipse 10"/>
          <p:cNvSpPr/>
          <p:nvPr/>
        </p:nvSpPr>
        <p:spPr>
          <a:xfrm>
            <a:off x="3687763" y="4365625"/>
            <a:ext cx="1223962" cy="1223963"/>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t>SPV</a:t>
            </a:r>
          </a:p>
          <a:p>
            <a:pPr algn="ctr">
              <a:defRPr/>
            </a:pPr>
            <a:r>
              <a:rPr lang="fr-FR" sz="1400" b="1" dirty="0"/>
              <a:t>Société ad hoc de droit local</a:t>
            </a:r>
          </a:p>
        </p:txBody>
      </p:sp>
      <p:sp>
        <p:nvSpPr>
          <p:cNvPr id="12" name="Rectangle à coins arrondis 11"/>
          <p:cNvSpPr/>
          <p:nvPr/>
        </p:nvSpPr>
        <p:spPr>
          <a:xfrm>
            <a:off x="3363913" y="3133725"/>
            <a:ext cx="1873250" cy="43180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dirty="0">
                <a:solidFill>
                  <a:srgbClr val="006600"/>
                </a:solidFill>
              </a:rPr>
              <a:t>Autorité publique</a:t>
            </a:r>
          </a:p>
        </p:txBody>
      </p:sp>
      <p:sp>
        <p:nvSpPr>
          <p:cNvPr id="13" name="Rectangle à coins arrondis 12"/>
          <p:cNvSpPr/>
          <p:nvPr/>
        </p:nvSpPr>
        <p:spPr>
          <a:xfrm>
            <a:off x="6443663" y="3141663"/>
            <a:ext cx="1223962" cy="50323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dirty="0">
                <a:solidFill>
                  <a:schemeClr val="accent5">
                    <a:lumMod val="75000"/>
                  </a:schemeClr>
                </a:solidFill>
              </a:rPr>
              <a:t>usagers</a:t>
            </a:r>
          </a:p>
        </p:txBody>
      </p:sp>
      <p:sp>
        <p:nvSpPr>
          <p:cNvPr id="14" name="Rectangle à coins arrondis 13"/>
          <p:cNvSpPr/>
          <p:nvPr/>
        </p:nvSpPr>
        <p:spPr>
          <a:xfrm>
            <a:off x="1095375" y="3098800"/>
            <a:ext cx="1389063" cy="503238"/>
          </a:xfrm>
          <a:prstGeom prst="round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dirty="0"/>
              <a:t>subvention</a:t>
            </a:r>
          </a:p>
        </p:txBody>
      </p:sp>
      <p:sp>
        <p:nvSpPr>
          <p:cNvPr id="15" name="ZoneTexte 14"/>
          <p:cNvSpPr txBox="1"/>
          <p:nvPr/>
        </p:nvSpPr>
        <p:spPr>
          <a:xfrm>
            <a:off x="2581275" y="3692525"/>
            <a:ext cx="3436938" cy="307975"/>
          </a:xfrm>
          <a:prstGeom prst="rect">
            <a:avLst/>
          </a:prstGeom>
          <a:noFill/>
        </p:spPr>
        <p:txBody>
          <a:bodyPr>
            <a:spAutoFit/>
          </a:bodyPr>
          <a:lstStyle/>
          <a:p>
            <a:pPr algn="ctr">
              <a:defRPr/>
            </a:pPr>
            <a:r>
              <a:rPr lang="fr-FR" sz="1400" b="1" dirty="0">
                <a:solidFill>
                  <a:schemeClr val="bg2">
                    <a:lumMod val="50000"/>
                  </a:schemeClr>
                </a:solidFill>
                <a:latin typeface="+mn-lt"/>
                <a:cs typeface="+mn-cs"/>
              </a:rPr>
              <a:t>Contrat de concession de service public</a:t>
            </a:r>
          </a:p>
        </p:txBody>
      </p:sp>
      <p:cxnSp>
        <p:nvCxnSpPr>
          <p:cNvPr id="16" name="Connecteur droit avec flèche 15"/>
          <p:cNvCxnSpPr>
            <a:stCxn id="14" idx="2"/>
            <a:endCxn id="11" idx="1"/>
          </p:cNvCxnSpPr>
          <p:nvPr/>
        </p:nvCxnSpPr>
        <p:spPr>
          <a:xfrm>
            <a:off x="1789113" y="3602038"/>
            <a:ext cx="2078037" cy="942975"/>
          </a:xfrm>
          <a:prstGeom prst="straightConnector1">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a:stCxn id="13" idx="2"/>
            <a:endCxn id="11" idx="7"/>
          </p:cNvCxnSpPr>
          <p:nvPr/>
        </p:nvCxnSpPr>
        <p:spPr>
          <a:xfrm flipH="1">
            <a:off x="4733925" y="3644900"/>
            <a:ext cx="2322513" cy="900113"/>
          </a:xfrm>
          <a:prstGeom prst="straightConnector1">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6799263" y="3675063"/>
            <a:ext cx="1800225" cy="523875"/>
          </a:xfrm>
          <a:prstGeom prst="rect">
            <a:avLst/>
          </a:prstGeom>
          <a:noFill/>
        </p:spPr>
        <p:txBody>
          <a:bodyPr>
            <a:spAutoFit/>
          </a:bodyPr>
          <a:lstStyle/>
          <a:p>
            <a:pPr>
              <a:defRPr/>
            </a:pPr>
            <a:r>
              <a:rPr lang="fr-FR" sz="1400" b="1" dirty="0">
                <a:solidFill>
                  <a:schemeClr val="accent5"/>
                </a:solidFill>
                <a:latin typeface="+mn-lt"/>
                <a:cs typeface="+mn-cs"/>
              </a:rPr>
              <a:t>Flux financiers exploitation</a:t>
            </a:r>
          </a:p>
        </p:txBody>
      </p:sp>
      <p:sp>
        <p:nvSpPr>
          <p:cNvPr id="19" name="ZoneTexte 18"/>
          <p:cNvSpPr txBox="1"/>
          <p:nvPr/>
        </p:nvSpPr>
        <p:spPr>
          <a:xfrm>
            <a:off x="781050" y="3675063"/>
            <a:ext cx="1800225" cy="307975"/>
          </a:xfrm>
          <a:prstGeom prst="rect">
            <a:avLst/>
          </a:prstGeom>
          <a:noFill/>
        </p:spPr>
        <p:txBody>
          <a:bodyPr>
            <a:spAutoFit/>
          </a:bodyPr>
          <a:lstStyle/>
          <a:p>
            <a:pPr>
              <a:defRPr/>
            </a:pPr>
            <a:r>
              <a:rPr lang="fr-FR" sz="1400" b="1" dirty="0">
                <a:solidFill>
                  <a:schemeClr val="accent5"/>
                </a:solidFill>
                <a:latin typeface="+mn-lt"/>
                <a:cs typeface="+mn-cs"/>
              </a:rPr>
              <a:t>Investissement </a:t>
            </a:r>
          </a:p>
        </p:txBody>
      </p:sp>
      <p:sp>
        <p:nvSpPr>
          <p:cNvPr id="20" name="ZoneTexte 19"/>
          <p:cNvSpPr txBox="1"/>
          <p:nvPr/>
        </p:nvSpPr>
        <p:spPr>
          <a:xfrm>
            <a:off x="5895975" y="4449763"/>
            <a:ext cx="2132013" cy="893762"/>
          </a:xfrm>
          <a:prstGeom prst="rect">
            <a:avLst/>
          </a:prstGeom>
          <a:noFill/>
          <a:ln>
            <a:solidFill>
              <a:schemeClr val="accent6">
                <a:lumMod val="40000"/>
                <a:lumOff val="60000"/>
              </a:schemeClr>
            </a:solidFill>
          </a:ln>
        </p:spPr>
        <p:txBody>
          <a:bodyPr>
            <a:spAutoFit/>
          </a:bodyPr>
          <a:lstStyle/>
          <a:p>
            <a:pPr>
              <a:defRPr/>
            </a:pPr>
            <a:r>
              <a:rPr lang="fr-FR" sz="1600" b="1" dirty="0">
                <a:solidFill>
                  <a:schemeClr val="accent6">
                    <a:lumMod val="75000"/>
                  </a:schemeClr>
                </a:solidFill>
                <a:latin typeface="+mn-lt"/>
                <a:cs typeface="+mn-cs"/>
              </a:rPr>
              <a:t>Actionnariat:</a:t>
            </a:r>
          </a:p>
          <a:p>
            <a:pPr marL="285750" indent="-285750">
              <a:buFontTx/>
              <a:buChar char="-"/>
              <a:defRPr/>
            </a:pPr>
            <a:r>
              <a:rPr lang="fr-FR" sz="1200" dirty="0">
                <a:solidFill>
                  <a:schemeClr val="accent6">
                    <a:lumMod val="75000"/>
                  </a:schemeClr>
                </a:solidFill>
                <a:latin typeface="+mn-lt"/>
                <a:cs typeface="+mn-cs"/>
              </a:rPr>
              <a:t>Investisseur-exploitant</a:t>
            </a:r>
          </a:p>
          <a:p>
            <a:pPr marL="285750" indent="-285750">
              <a:buFontTx/>
              <a:buChar char="-"/>
              <a:defRPr/>
            </a:pPr>
            <a:r>
              <a:rPr lang="fr-FR" sz="1200" dirty="0">
                <a:solidFill>
                  <a:schemeClr val="accent6">
                    <a:lumMod val="75000"/>
                  </a:schemeClr>
                </a:solidFill>
                <a:latin typeface="+mn-lt"/>
                <a:cs typeface="+mn-cs"/>
              </a:rPr>
              <a:t>Autorité publique?</a:t>
            </a:r>
          </a:p>
          <a:p>
            <a:pPr marL="285750" indent="-285750">
              <a:buFontTx/>
              <a:buChar char="-"/>
              <a:defRPr/>
            </a:pPr>
            <a:r>
              <a:rPr lang="fr-FR" sz="1200" dirty="0">
                <a:solidFill>
                  <a:schemeClr val="accent6">
                    <a:lumMod val="75000"/>
                  </a:schemeClr>
                </a:solidFill>
                <a:latin typeface="+mn-lt"/>
                <a:cs typeface="+mn-cs"/>
              </a:rPr>
              <a:t>Autres </a:t>
            </a:r>
            <a:endParaRPr lang="fr-FR" dirty="0">
              <a:cs typeface="+mn-cs"/>
            </a:endParaRPr>
          </a:p>
        </p:txBody>
      </p:sp>
      <p:cxnSp>
        <p:nvCxnSpPr>
          <p:cNvPr id="21" name="Connecteur droit avec flèche 20"/>
          <p:cNvCxnSpPr/>
          <p:nvPr/>
        </p:nvCxnSpPr>
        <p:spPr>
          <a:xfrm flipH="1">
            <a:off x="4911725" y="4803775"/>
            <a:ext cx="982663" cy="0"/>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2" name="ZoneTexte 21"/>
          <p:cNvSpPr txBox="1"/>
          <p:nvPr/>
        </p:nvSpPr>
        <p:spPr>
          <a:xfrm>
            <a:off x="865188" y="4449763"/>
            <a:ext cx="1944687" cy="1139825"/>
          </a:xfrm>
          <a:prstGeom prst="rect">
            <a:avLst/>
          </a:prstGeom>
          <a:noFill/>
          <a:ln>
            <a:solidFill>
              <a:schemeClr val="tx2">
                <a:lumMod val="40000"/>
                <a:lumOff val="60000"/>
              </a:schemeClr>
            </a:solidFill>
          </a:ln>
        </p:spPr>
        <p:txBody>
          <a:bodyPr>
            <a:spAutoFit/>
          </a:bodyPr>
          <a:lstStyle/>
          <a:p>
            <a:pPr>
              <a:defRPr/>
            </a:pPr>
            <a:r>
              <a:rPr lang="fr-FR" sz="1600" b="1" dirty="0">
                <a:solidFill>
                  <a:srgbClr val="7030A0"/>
                </a:solidFill>
                <a:latin typeface="+mn-lt"/>
                <a:cs typeface="+mn-cs"/>
              </a:rPr>
              <a:t>Financement extérieur</a:t>
            </a:r>
          </a:p>
          <a:p>
            <a:pPr marL="285750" indent="-285750">
              <a:buFontTx/>
              <a:buChar char="-"/>
              <a:defRPr/>
            </a:pPr>
            <a:r>
              <a:rPr lang="fr-FR" sz="1200" dirty="0">
                <a:solidFill>
                  <a:srgbClr val="7030A0"/>
                </a:solidFill>
                <a:latin typeface="+mn-lt"/>
                <a:cs typeface="+mn-cs"/>
              </a:rPr>
              <a:t>Prêts </a:t>
            </a:r>
          </a:p>
          <a:p>
            <a:pPr marL="285750" indent="-285750">
              <a:buFontTx/>
              <a:buChar char="-"/>
              <a:defRPr/>
            </a:pPr>
            <a:r>
              <a:rPr lang="fr-FR" sz="1200" dirty="0">
                <a:solidFill>
                  <a:srgbClr val="7030A0"/>
                </a:solidFill>
                <a:latin typeface="+mn-lt"/>
                <a:cs typeface="+mn-cs"/>
              </a:rPr>
              <a:t>Obligations </a:t>
            </a:r>
          </a:p>
          <a:p>
            <a:pPr marL="285750" indent="-285750">
              <a:buFontTx/>
              <a:buChar char="-"/>
              <a:defRPr/>
            </a:pPr>
            <a:r>
              <a:rPr lang="fr-FR" sz="1200" dirty="0">
                <a:solidFill>
                  <a:srgbClr val="7030A0"/>
                </a:solidFill>
                <a:latin typeface="+mn-lt"/>
                <a:cs typeface="+mn-cs"/>
              </a:rPr>
              <a:t>Autres </a:t>
            </a:r>
            <a:endParaRPr lang="fr-FR" dirty="0">
              <a:solidFill>
                <a:srgbClr val="7030A0"/>
              </a:solidFill>
              <a:cs typeface="+mn-cs"/>
            </a:endParaRPr>
          </a:p>
        </p:txBody>
      </p:sp>
      <p:sp>
        <p:nvSpPr>
          <p:cNvPr id="23" name="Rectangle à coins arrondis 22"/>
          <p:cNvSpPr/>
          <p:nvPr/>
        </p:nvSpPr>
        <p:spPr>
          <a:xfrm>
            <a:off x="1403350" y="5876925"/>
            <a:ext cx="1425575" cy="4318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dirty="0">
                <a:solidFill>
                  <a:schemeClr val="tx1"/>
                </a:solidFill>
              </a:rPr>
              <a:t>Fournisseurs</a:t>
            </a:r>
          </a:p>
        </p:txBody>
      </p:sp>
      <p:sp>
        <p:nvSpPr>
          <p:cNvPr id="24" name="Rectangle à coins arrondis 23"/>
          <p:cNvSpPr/>
          <p:nvPr/>
        </p:nvSpPr>
        <p:spPr>
          <a:xfrm>
            <a:off x="5894388" y="5876925"/>
            <a:ext cx="1593850" cy="4318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dirty="0">
                <a:solidFill>
                  <a:schemeClr val="tx1"/>
                </a:solidFill>
              </a:rPr>
              <a:t>Constructeur</a:t>
            </a:r>
          </a:p>
        </p:txBody>
      </p:sp>
      <p:sp>
        <p:nvSpPr>
          <p:cNvPr id="25" name="Rectangle à coins arrondis 24"/>
          <p:cNvSpPr/>
          <p:nvPr/>
        </p:nvSpPr>
        <p:spPr>
          <a:xfrm>
            <a:off x="3521075" y="5897563"/>
            <a:ext cx="1423988" cy="433387"/>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dirty="0">
                <a:solidFill>
                  <a:schemeClr val="tx1"/>
                </a:solidFill>
              </a:rPr>
              <a:t>Autres</a:t>
            </a:r>
          </a:p>
        </p:txBody>
      </p:sp>
      <p:cxnSp>
        <p:nvCxnSpPr>
          <p:cNvPr id="26" name="Connecteur droit avec flèche 25"/>
          <p:cNvCxnSpPr>
            <a:stCxn id="11" idx="4"/>
          </p:cNvCxnSpPr>
          <p:nvPr/>
        </p:nvCxnSpPr>
        <p:spPr>
          <a:xfrm>
            <a:off x="4300538" y="5589588"/>
            <a:ext cx="0" cy="287337"/>
          </a:xfrm>
          <a:prstGeom prst="straightConnector1">
            <a:avLst/>
          </a:prstGeom>
          <a:ln>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a:stCxn id="11" idx="5"/>
            <a:endCxn id="24" idx="1"/>
          </p:cNvCxnSpPr>
          <p:nvPr/>
        </p:nvCxnSpPr>
        <p:spPr>
          <a:xfrm>
            <a:off x="4733925" y="5410200"/>
            <a:ext cx="1160463" cy="682625"/>
          </a:xfrm>
          <a:prstGeom prst="straightConnector1">
            <a:avLst/>
          </a:prstGeom>
          <a:ln>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a:stCxn id="11" idx="3"/>
            <a:endCxn id="23" idx="3"/>
          </p:cNvCxnSpPr>
          <p:nvPr/>
        </p:nvCxnSpPr>
        <p:spPr>
          <a:xfrm flipH="1">
            <a:off x="2828925" y="5410200"/>
            <a:ext cx="1038225" cy="682625"/>
          </a:xfrm>
          <a:prstGeom prst="straightConnector1">
            <a:avLst/>
          </a:prstGeom>
          <a:ln>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28"/>
          <p:cNvCxnSpPr/>
          <p:nvPr/>
        </p:nvCxnSpPr>
        <p:spPr>
          <a:xfrm flipV="1">
            <a:off x="6867525" y="4133850"/>
            <a:ext cx="0" cy="301625"/>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flipH="1">
            <a:off x="1838325" y="4133850"/>
            <a:ext cx="5029200"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a:endCxn id="22" idx="0"/>
          </p:cNvCxnSpPr>
          <p:nvPr/>
        </p:nvCxnSpPr>
        <p:spPr>
          <a:xfrm>
            <a:off x="1838325" y="4133850"/>
            <a:ext cx="0" cy="315913"/>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32" name="ZoneTexte 31"/>
          <p:cNvSpPr txBox="1"/>
          <p:nvPr/>
        </p:nvSpPr>
        <p:spPr>
          <a:xfrm>
            <a:off x="1990725" y="4127500"/>
            <a:ext cx="1501775" cy="307975"/>
          </a:xfrm>
          <a:prstGeom prst="rect">
            <a:avLst/>
          </a:prstGeom>
          <a:noFill/>
        </p:spPr>
        <p:txBody>
          <a:bodyPr>
            <a:spAutoFit/>
          </a:bodyPr>
          <a:lstStyle/>
          <a:p>
            <a:pPr>
              <a:defRPr/>
            </a:pPr>
            <a:r>
              <a:rPr lang="fr-FR" sz="1400" b="1" dirty="0">
                <a:solidFill>
                  <a:schemeClr val="accent6"/>
                </a:solidFill>
                <a:latin typeface="+mn-lt"/>
                <a:cs typeface="+mn-cs"/>
              </a:rPr>
              <a:t>Garanties</a:t>
            </a:r>
          </a:p>
        </p:txBody>
      </p:sp>
      <p:cxnSp>
        <p:nvCxnSpPr>
          <p:cNvPr id="33" name="Connecteur droit avec flèche 32"/>
          <p:cNvCxnSpPr/>
          <p:nvPr/>
        </p:nvCxnSpPr>
        <p:spPr>
          <a:xfrm>
            <a:off x="6867525" y="5343525"/>
            <a:ext cx="3175" cy="533400"/>
          </a:xfrm>
          <a:prstGeom prst="straightConnector1">
            <a:avLst/>
          </a:prstGeom>
          <a:ln w="19050">
            <a:solidFill>
              <a:schemeClr val="accent6">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a:off x="2828925" y="4803775"/>
            <a:ext cx="858838" cy="0"/>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u pied de page 3"/>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BE" altLang="fr-FR" smtClean="0">
                <a:solidFill>
                  <a:schemeClr val="bg2"/>
                </a:solidFill>
                <a:latin typeface="Book Antiqua" pitchFamily="-112" charset="0"/>
              </a:rPr>
              <a:t>Frilet  -  Société  d'Avocats</a:t>
            </a:r>
          </a:p>
        </p:txBody>
      </p:sp>
      <p:sp>
        <p:nvSpPr>
          <p:cNvPr id="12291" name="Espace réservé du numéro de diapositive 4"/>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F4AEA346-7562-4F8D-A3C9-46BEFEDCEEEB}" type="slidenum">
              <a:rPr lang="fr-BE" altLang="fr-FR" smtClean="0">
                <a:solidFill>
                  <a:srgbClr val="FFFFFF"/>
                </a:solidFill>
                <a:latin typeface="Book Antiqua" pitchFamily="-112" charset="0"/>
              </a:rPr>
              <a:pPr eaLnBrk="1" hangingPunct="1"/>
              <a:t>18</a:t>
            </a:fld>
            <a:endParaRPr lang="fr-BE" altLang="fr-FR" smtClean="0">
              <a:solidFill>
                <a:srgbClr val="FFFFFF"/>
              </a:solidFill>
              <a:latin typeface="Book Antiqua" pitchFamily="-112" charset="0"/>
            </a:endParaRPr>
          </a:p>
        </p:txBody>
      </p:sp>
      <p:sp>
        <p:nvSpPr>
          <p:cNvPr id="2" name="Titre 1"/>
          <p:cNvSpPr>
            <a:spLocks noGrp="1"/>
          </p:cNvSpPr>
          <p:nvPr>
            <p:ph type="title"/>
          </p:nvPr>
        </p:nvSpPr>
        <p:spPr>
          <a:xfrm>
            <a:off x="539552" y="332656"/>
            <a:ext cx="7620000" cy="778098"/>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ctr">
              <a:defRPr/>
            </a:pPr>
            <a:r>
              <a:rPr lang="en-US" sz="2200" dirty="0">
                <a:latin typeface="+mj-lt"/>
              </a:rPr>
              <a:t>La </a:t>
            </a:r>
            <a:r>
              <a:rPr lang="en-US" sz="2200" dirty="0" err="1">
                <a:latin typeface="+mj-lt"/>
              </a:rPr>
              <a:t>pratique</a:t>
            </a:r>
            <a:r>
              <a:rPr lang="en-US" sz="2200" dirty="0">
                <a:latin typeface="+mj-lt"/>
              </a:rPr>
              <a:t> des PPP </a:t>
            </a:r>
            <a:r>
              <a:rPr lang="en-US" sz="2200" dirty="0" err="1">
                <a:latin typeface="+mj-lt"/>
              </a:rPr>
              <a:t>dans</a:t>
            </a:r>
            <a:r>
              <a:rPr lang="en-US" sz="2200" dirty="0">
                <a:latin typeface="+mj-lt"/>
              </a:rPr>
              <a:t> les pays en </a:t>
            </a:r>
            <a:r>
              <a:rPr lang="en-US" sz="2200" dirty="0" err="1">
                <a:latin typeface="+mj-lt"/>
              </a:rPr>
              <a:t>développement</a:t>
            </a:r>
            <a:r>
              <a:rPr lang="en-US" sz="2200" dirty="0">
                <a:latin typeface="+mj-lt"/>
              </a:rPr>
              <a:t/>
            </a:r>
            <a:br>
              <a:rPr lang="en-US" sz="2200" dirty="0">
                <a:latin typeface="+mj-lt"/>
              </a:rPr>
            </a:br>
            <a:r>
              <a:rPr lang="en-US" sz="2200" dirty="0">
                <a:latin typeface="+mj-lt"/>
              </a:rPr>
              <a:t>La structuration des PPP – </a:t>
            </a:r>
            <a:r>
              <a:rPr lang="en-US" sz="2200" dirty="0" err="1">
                <a:latin typeface="+mj-lt"/>
              </a:rPr>
              <a:t>Schéma</a:t>
            </a:r>
            <a:r>
              <a:rPr lang="en-US" sz="2200" dirty="0">
                <a:latin typeface="+mj-lt"/>
              </a:rPr>
              <a:t> de </a:t>
            </a:r>
            <a:r>
              <a:rPr lang="en-US" sz="2200" dirty="0" smtClean="0">
                <a:latin typeface="+mj-lt"/>
              </a:rPr>
              <a:t>montage financier et </a:t>
            </a:r>
            <a:r>
              <a:rPr lang="en-US" sz="2200" dirty="0" err="1" smtClean="0">
                <a:latin typeface="+mj-lt"/>
              </a:rPr>
              <a:t>contractuel</a:t>
            </a:r>
            <a:r>
              <a:rPr lang="en-US" sz="2200" dirty="0" smtClean="0">
                <a:latin typeface="+mj-lt"/>
              </a:rPr>
              <a:t> (2)</a:t>
            </a:r>
            <a:endParaRPr lang="en-US" sz="2200" dirty="0">
              <a:latin typeface="+mj-lt"/>
            </a:endParaRPr>
          </a:p>
        </p:txBody>
      </p:sp>
      <p:sp>
        <p:nvSpPr>
          <p:cNvPr id="4" name="ZoneTexte 3"/>
          <p:cNvSpPr txBox="1"/>
          <p:nvPr/>
        </p:nvSpPr>
        <p:spPr>
          <a:xfrm>
            <a:off x="555625" y="1420813"/>
            <a:ext cx="7632700" cy="2369880"/>
          </a:xfrm>
          <a:prstGeom prst="rect">
            <a:avLst/>
          </a:prstGeom>
          <a:noFill/>
        </p:spPr>
        <p:txBody>
          <a:bodyPr>
            <a:spAutoFit/>
          </a:bodyPr>
          <a:lstStyle/>
          <a:p>
            <a:pPr algn="just">
              <a:defRPr/>
            </a:pPr>
            <a:endParaRPr lang="en-US" sz="1000" dirty="0">
              <a:solidFill>
                <a:schemeClr val="accent1"/>
              </a:solidFill>
              <a:latin typeface="+mn-lt"/>
              <a:ea typeface="Times New Roman" pitchFamily="18" charset="0"/>
              <a:cs typeface="Cambria" pitchFamily="18" charset="0"/>
            </a:endParaRPr>
          </a:p>
          <a:p>
            <a:pPr algn="just">
              <a:defRPr/>
            </a:pPr>
            <a:r>
              <a:rPr lang="en-US" b="1" dirty="0">
                <a:solidFill>
                  <a:schemeClr val="accent1"/>
                </a:solidFill>
                <a:latin typeface="+mn-lt"/>
                <a:ea typeface="Times New Roman" pitchFamily="18" charset="0"/>
                <a:cs typeface="Cambria" pitchFamily="18" charset="0"/>
              </a:rPr>
              <a:t>II.   Situations </a:t>
            </a:r>
            <a:r>
              <a:rPr lang="en-US" b="1" dirty="0" err="1" smtClean="0">
                <a:solidFill>
                  <a:schemeClr val="accent1"/>
                </a:solidFill>
                <a:latin typeface="+mn-lt"/>
                <a:ea typeface="Times New Roman" pitchFamily="18" charset="0"/>
                <a:cs typeface="Cambria" pitchFamily="18" charset="0"/>
              </a:rPr>
              <a:t>récentes</a:t>
            </a:r>
            <a:r>
              <a:rPr lang="en-US" b="1" dirty="0" smtClean="0">
                <a:solidFill>
                  <a:schemeClr val="accent1"/>
                </a:solidFill>
                <a:latin typeface="+mn-lt"/>
                <a:ea typeface="Times New Roman" pitchFamily="18" charset="0"/>
                <a:cs typeface="Cambria" pitchFamily="18" charset="0"/>
              </a:rPr>
              <a:t> PFI/CP </a:t>
            </a:r>
            <a:r>
              <a:rPr lang="en-US" b="1" dirty="0">
                <a:solidFill>
                  <a:schemeClr val="accent1"/>
                </a:solidFill>
                <a:latin typeface="+mn-lt"/>
                <a:ea typeface="Times New Roman" pitchFamily="18" charset="0"/>
                <a:cs typeface="Cambria" pitchFamily="18" charset="0"/>
              </a:rPr>
              <a:t>: </a:t>
            </a:r>
          </a:p>
          <a:p>
            <a:pPr algn="just">
              <a:defRPr/>
            </a:pPr>
            <a:endParaRPr lang="en-US" sz="1000" b="1" dirty="0">
              <a:solidFill>
                <a:schemeClr val="accent1"/>
              </a:solidFill>
              <a:latin typeface="+mn-lt"/>
              <a:ea typeface="Times New Roman" pitchFamily="18" charset="0"/>
              <a:cs typeface="Cambria" pitchFamily="18" charset="0"/>
            </a:endParaRPr>
          </a:p>
          <a:p>
            <a:pPr algn="just">
              <a:defRPr/>
            </a:pPr>
            <a:r>
              <a:rPr lang="fr-FR" dirty="0">
                <a:solidFill>
                  <a:schemeClr val="bg2">
                    <a:lumMod val="25000"/>
                  </a:schemeClr>
                </a:solidFill>
                <a:latin typeface="+mn-lt"/>
                <a:ea typeface="Times New Roman" pitchFamily="18" charset="0"/>
                <a:cs typeface="Cambria" pitchFamily="18" charset="0"/>
              </a:rPr>
              <a:t>Schéma type lié au développement de l’ingénierie financement structuré</a:t>
            </a:r>
          </a:p>
          <a:p>
            <a:pPr algn="just">
              <a:defRPr/>
            </a:pPr>
            <a:endParaRPr lang="en-US" sz="2000" dirty="0">
              <a:solidFill>
                <a:schemeClr val="accent1"/>
              </a:solidFill>
              <a:latin typeface="+mn-lt"/>
              <a:ea typeface="Times New Roman" pitchFamily="18" charset="0"/>
              <a:cs typeface="Cambria" pitchFamily="18" charset="0"/>
            </a:endParaRPr>
          </a:p>
          <a:p>
            <a:pPr algn="just">
              <a:defRPr/>
            </a:pPr>
            <a:endParaRPr lang="en-US" dirty="0">
              <a:cs typeface="+mn-cs"/>
            </a:endParaRPr>
          </a:p>
          <a:p>
            <a:pPr algn="just">
              <a:defRPr/>
            </a:pPr>
            <a:endParaRPr lang="en-US" dirty="0">
              <a:cs typeface="+mn-cs"/>
            </a:endParaRPr>
          </a:p>
          <a:p>
            <a:pPr algn="just">
              <a:defRPr/>
            </a:pPr>
            <a:endParaRPr lang="en-US" dirty="0">
              <a:cs typeface="+mn-cs"/>
            </a:endParaRPr>
          </a:p>
          <a:p>
            <a:pPr algn="just">
              <a:defRPr/>
            </a:pPr>
            <a:endParaRPr lang="en-US" dirty="0">
              <a:cs typeface="+mn-cs"/>
            </a:endParaRPr>
          </a:p>
        </p:txBody>
      </p:sp>
      <p:sp>
        <p:nvSpPr>
          <p:cNvPr id="6" name="Rectangle à coins arrondis 5"/>
          <p:cNvSpPr/>
          <p:nvPr/>
        </p:nvSpPr>
        <p:spPr>
          <a:xfrm>
            <a:off x="3363913" y="3133725"/>
            <a:ext cx="1873250" cy="43180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dirty="0">
                <a:solidFill>
                  <a:srgbClr val="006600"/>
                </a:solidFill>
              </a:rPr>
              <a:t>Autorité publique</a:t>
            </a:r>
          </a:p>
        </p:txBody>
      </p:sp>
      <p:sp>
        <p:nvSpPr>
          <p:cNvPr id="7" name="Ellipse 6"/>
          <p:cNvSpPr/>
          <p:nvPr/>
        </p:nvSpPr>
        <p:spPr>
          <a:xfrm>
            <a:off x="3687763" y="4365625"/>
            <a:ext cx="1223962" cy="1223963"/>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t>SPV</a:t>
            </a:r>
          </a:p>
          <a:p>
            <a:pPr algn="ctr">
              <a:defRPr/>
            </a:pPr>
            <a:r>
              <a:rPr lang="fr-FR" sz="1600" b="1" dirty="0"/>
              <a:t>Société ad hoc</a:t>
            </a:r>
          </a:p>
        </p:txBody>
      </p:sp>
      <p:sp>
        <p:nvSpPr>
          <p:cNvPr id="8" name="ZoneTexte 7"/>
          <p:cNvSpPr txBox="1"/>
          <p:nvPr/>
        </p:nvSpPr>
        <p:spPr>
          <a:xfrm>
            <a:off x="6048375" y="4056063"/>
            <a:ext cx="1943100" cy="1260475"/>
          </a:xfrm>
          <a:prstGeom prst="rect">
            <a:avLst/>
          </a:prstGeom>
          <a:noFill/>
          <a:ln>
            <a:solidFill>
              <a:schemeClr val="accent6">
                <a:lumMod val="40000"/>
                <a:lumOff val="60000"/>
              </a:schemeClr>
            </a:solidFill>
          </a:ln>
        </p:spPr>
        <p:txBody>
          <a:bodyPr>
            <a:spAutoFit/>
          </a:bodyPr>
          <a:lstStyle/>
          <a:p>
            <a:pPr>
              <a:defRPr/>
            </a:pPr>
            <a:r>
              <a:rPr lang="fr-FR" sz="1600" b="1" dirty="0">
                <a:solidFill>
                  <a:schemeClr val="accent6">
                    <a:lumMod val="75000"/>
                  </a:schemeClr>
                </a:solidFill>
                <a:latin typeface="+mn-lt"/>
                <a:cs typeface="+mn-cs"/>
              </a:rPr>
              <a:t>Actionnariat:</a:t>
            </a:r>
          </a:p>
          <a:p>
            <a:pPr marL="285750" indent="-285750">
              <a:buFontTx/>
              <a:buChar char="-"/>
              <a:defRPr/>
            </a:pPr>
            <a:r>
              <a:rPr lang="fr-FR" sz="1200" dirty="0">
                <a:solidFill>
                  <a:schemeClr val="accent6">
                    <a:lumMod val="75000"/>
                  </a:schemeClr>
                </a:solidFill>
                <a:latin typeface="+mn-lt"/>
                <a:cs typeface="+mn-cs"/>
              </a:rPr>
              <a:t>Constructeur</a:t>
            </a:r>
          </a:p>
          <a:p>
            <a:pPr marL="285750" indent="-285750">
              <a:buFontTx/>
              <a:buChar char="-"/>
              <a:defRPr/>
            </a:pPr>
            <a:r>
              <a:rPr lang="fr-FR" sz="1200" dirty="0">
                <a:solidFill>
                  <a:schemeClr val="accent6">
                    <a:lumMod val="75000"/>
                  </a:schemeClr>
                </a:solidFill>
                <a:latin typeface="+mn-lt"/>
                <a:cs typeface="+mn-cs"/>
              </a:rPr>
              <a:t>Exploitant </a:t>
            </a:r>
          </a:p>
          <a:p>
            <a:pPr marL="285750" indent="-285750">
              <a:buFontTx/>
              <a:buChar char="-"/>
              <a:defRPr/>
            </a:pPr>
            <a:r>
              <a:rPr lang="fr-FR" sz="1200" dirty="0">
                <a:solidFill>
                  <a:schemeClr val="accent6">
                    <a:lumMod val="75000"/>
                  </a:schemeClr>
                </a:solidFill>
                <a:latin typeface="+mn-lt"/>
                <a:cs typeface="+mn-cs"/>
              </a:rPr>
              <a:t>Banques</a:t>
            </a:r>
          </a:p>
          <a:p>
            <a:pPr marL="285750" indent="-285750">
              <a:buFontTx/>
              <a:buChar char="-"/>
              <a:defRPr/>
            </a:pPr>
            <a:r>
              <a:rPr lang="fr-FR" sz="1200" dirty="0">
                <a:solidFill>
                  <a:schemeClr val="accent6">
                    <a:lumMod val="75000"/>
                  </a:schemeClr>
                </a:solidFill>
                <a:latin typeface="+mn-lt"/>
                <a:cs typeface="+mn-cs"/>
              </a:rPr>
              <a:t>Autorité publique?</a:t>
            </a:r>
          </a:p>
          <a:p>
            <a:pPr marL="285750" indent="-285750">
              <a:buFontTx/>
              <a:buChar char="-"/>
              <a:defRPr/>
            </a:pPr>
            <a:r>
              <a:rPr lang="fr-FR" sz="1200" dirty="0">
                <a:solidFill>
                  <a:schemeClr val="accent6">
                    <a:lumMod val="75000"/>
                  </a:schemeClr>
                </a:solidFill>
                <a:latin typeface="+mn-lt"/>
                <a:cs typeface="+mn-cs"/>
              </a:rPr>
              <a:t>Autres </a:t>
            </a:r>
            <a:endParaRPr lang="fr-FR" dirty="0">
              <a:cs typeface="+mn-cs"/>
            </a:endParaRPr>
          </a:p>
        </p:txBody>
      </p:sp>
      <p:sp>
        <p:nvSpPr>
          <p:cNvPr id="9" name="ZoneTexte 8"/>
          <p:cNvSpPr txBox="1"/>
          <p:nvPr/>
        </p:nvSpPr>
        <p:spPr>
          <a:xfrm>
            <a:off x="884238" y="4408488"/>
            <a:ext cx="1944687" cy="1138237"/>
          </a:xfrm>
          <a:prstGeom prst="rect">
            <a:avLst/>
          </a:prstGeom>
          <a:noFill/>
          <a:ln>
            <a:solidFill>
              <a:schemeClr val="tx2">
                <a:lumMod val="40000"/>
                <a:lumOff val="60000"/>
              </a:schemeClr>
            </a:solidFill>
          </a:ln>
        </p:spPr>
        <p:txBody>
          <a:bodyPr>
            <a:spAutoFit/>
          </a:bodyPr>
          <a:lstStyle/>
          <a:p>
            <a:pPr>
              <a:defRPr/>
            </a:pPr>
            <a:r>
              <a:rPr lang="fr-FR" sz="1600" b="1" dirty="0">
                <a:solidFill>
                  <a:srgbClr val="7030A0"/>
                </a:solidFill>
                <a:latin typeface="+mn-lt"/>
                <a:cs typeface="+mn-cs"/>
              </a:rPr>
              <a:t>Financement extérieur: </a:t>
            </a:r>
          </a:p>
          <a:p>
            <a:pPr marL="285750" indent="-285750">
              <a:buFontTx/>
              <a:buChar char="-"/>
              <a:defRPr/>
            </a:pPr>
            <a:r>
              <a:rPr lang="fr-FR" sz="1200" dirty="0">
                <a:solidFill>
                  <a:srgbClr val="7030A0"/>
                </a:solidFill>
                <a:latin typeface="+mn-lt"/>
                <a:cs typeface="+mn-cs"/>
              </a:rPr>
              <a:t>Prêts </a:t>
            </a:r>
          </a:p>
          <a:p>
            <a:pPr marL="285750" indent="-285750">
              <a:buFontTx/>
              <a:buChar char="-"/>
              <a:defRPr/>
            </a:pPr>
            <a:r>
              <a:rPr lang="fr-FR" sz="1200" dirty="0">
                <a:solidFill>
                  <a:srgbClr val="7030A0"/>
                </a:solidFill>
                <a:latin typeface="+mn-lt"/>
                <a:cs typeface="+mn-cs"/>
              </a:rPr>
              <a:t>Obligations </a:t>
            </a:r>
          </a:p>
          <a:p>
            <a:pPr marL="285750" indent="-285750">
              <a:buFontTx/>
              <a:buChar char="-"/>
              <a:defRPr/>
            </a:pPr>
            <a:r>
              <a:rPr lang="fr-FR" sz="1200" dirty="0">
                <a:solidFill>
                  <a:srgbClr val="7030A0"/>
                </a:solidFill>
                <a:latin typeface="+mn-lt"/>
                <a:cs typeface="+mn-cs"/>
              </a:rPr>
              <a:t>Autres </a:t>
            </a:r>
            <a:endParaRPr lang="fr-FR" dirty="0">
              <a:solidFill>
                <a:srgbClr val="7030A0"/>
              </a:solidFill>
              <a:cs typeface="+mn-cs"/>
            </a:endParaRPr>
          </a:p>
        </p:txBody>
      </p:sp>
      <p:sp>
        <p:nvSpPr>
          <p:cNvPr id="10" name="Rectangle à coins arrondis 9"/>
          <p:cNvSpPr/>
          <p:nvPr/>
        </p:nvSpPr>
        <p:spPr>
          <a:xfrm>
            <a:off x="1403350" y="5876925"/>
            <a:ext cx="1425575" cy="4318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dirty="0">
                <a:solidFill>
                  <a:schemeClr val="tx1"/>
                </a:solidFill>
              </a:rPr>
              <a:t>Fournisseurs</a:t>
            </a:r>
          </a:p>
        </p:txBody>
      </p:sp>
      <p:sp>
        <p:nvSpPr>
          <p:cNvPr id="11" name="Rectangle à coins arrondis 10"/>
          <p:cNvSpPr/>
          <p:nvPr/>
        </p:nvSpPr>
        <p:spPr>
          <a:xfrm>
            <a:off x="3521075" y="5897563"/>
            <a:ext cx="1423988" cy="433387"/>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dirty="0">
                <a:solidFill>
                  <a:schemeClr val="tx1"/>
                </a:solidFill>
              </a:rPr>
              <a:t>Exploitant</a:t>
            </a:r>
          </a:p>
        </p:txBody>
      </p:sp>
      <p:sp>
        <p:nvSpPr>
          <p:cNvPr id="12" name="Rectangle à coins arrondis 11"/>
          <p:cNvSpPr/>
          <p:nvPr/>
        </p:nvSpPr>
        <p:spPr>
          <a:xfrm>
            <a:off x="5724525" y="5897563"/>
            <a:ext cx="1593850" cy="43338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dirty="0">
                <a:solidFill>
                  <a:schemeClr val="tx1"/>
                </a:solidFill>
              </a:rPr>
              <a:t>Constructeur</a:t>
            </a:r>
          </a:p>
        </p:txBody>
      </p:sp>
      <p:cxnSp>
        <p:nvCxnSpPr>
          <p:cNvPr id="5" name="Connecteur droit avec flèche 4"/>
          <p:cNvCxnSpPr/>
          <p:nvPr/>
        </p:nvCxnSpPr>
        <p:spPr>
          <a:xfrm>
            <a:off x="2828925" y="4989513"/>
            <a:ext cx="858838" cy="0"/>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4300538" y="5589588"/>
            <a:ext cx="0" cy="287337"/>
          </a:xfrm>
          <a:prstGeom prst="straightConnector1">
            <a:avLst/>
          </a:prstGeom>
          <a:ln>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a:endCxn id="12" idx="1"/>
          </p:cNvCxnSpPr>
          <p:nvPr/>
        </p:nvCxnSpPr>
        <p:spPr>
          <a:xfrm>
            <a:off x="4733925" y="5410200"/>
            <a:ext cx="990600" cy="704850"/>
          </a:xfrm>
          <a:prstGeom prst="straightConnector1">
            <a:avLst/>
          </a:prstGeom>
          <a:ln>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flipH="1">
            <a:off x="2828925" y="5410200"/>
            <a:ext cx="1038225" cy="682625"/>
          </a:xfrm>
          <a:prstGeom prst="straightConnector1">
            <a:avLst/>
          </a:prstGeom>
          <a:ln>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a:off x="2581275" y="3692525"/>
            <a:ext cx="3436938" cy="307975"/>
          </a:xfrm>
          <a:prstGeom prst="rect">
            <a:avLst/>
          </a:prstGeom>
          <a:noFill/>
        </p:spPr>
        <p:txBody>
          <a:bodyPr>
            <a:spAutoFit/>
          </a:bodyPr>
          <a:lstStyle/>
          <a:p>
            <a:pPr algn="ctr">
              <a:defRPr/>
            </a:pPr>
            <a:r>
              <a:rPr lang="fr-FR" sz="1400" b="1" dirty="0">
                <a:solidFill>
                  <a:schemeClr val="accent3">
                    <a:lumMod val="50000"/>
                  </a:schemeClr>
                </a:solidFill>
                <a:latin typeface="+mn-lt"/>
                <a:cs typeface="+mn-cs"/>
              </a:rPr>
              <a:t>Contrat de Partenariat</a:t>
            </a:r>
          </a:p>
        </p:txBody>
      </p:sp>
      <p:cxnSp>
        <p:nvCxnSpPr>
          <p:cNvPr id="15" name="Connecteur droit avec flèche 14"/>
          <p:cNvCxnSpPr>
            <a:stCxn id="7" idx="0"/>
          </p:cNvCxnSpPr>
          <p:nvPr/>
        </p:nvCxnSpPr>
        <p:spPr>
          <a:xfrm flipV="1">
            <a:off x="4300538" y="3565525"/>
            <a:ext cx="0" cy="800100"/>
          </a:xfrm>
          <a:prstGeom prst="straightConnector1">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a:stCxn id="6" idx="1"/>
            <a:endCxn id="9" idx="0"/>
          </p:cNvCxnSpPr>
          <p:nvPr/>
        </p:nvCxnSpPr>
        <p:spPr>
          <a:xfrm flipH="1">
            <a:off x="1855788" y="3349625"/>
            <a:ext cx="1508125" cy="1058863"/>
          </a:xfrm>
          <a:prstGeom prst="straightConnector1">
            <a:avLst/>
          </a:prstGeom>
          <a:ln w="12700">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p:nvPr/>
        </p:nvCxnSpPr>
        <p:spPr>
          <a:xfrm>
            <a:off x="2581275" y="3878263"/>
            <a:ext cx="1285875" cy="698500"/>
          </a:xfrm>
          <a:prstGeom prst="straightConnector1">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sp>
        <p:nvSpPr>
          <p:cNvPr id="37" name="ZoneTexte 36"/>
          <p:cNvSpPr txBox="1"/>
          <p:nvPr/>
        </p:nvSpPr>
        <p:spPr>
          <a:xfrm>
            <a:off x="1403350" y="3562350"/>
            <a:ext cx="1800225" cy="522288"/>
          </a:xfrm>
          <a:prstGeom prst="rect">
            <a:avLst/>
          </a:prstGeom>
          <a:noFill/>
        </p:spPr>
        <p:txBody>
          <a:bodyPr>
            <a:spAutoFit/>
          </a:bodyPr>
          <a:lstStyle/>
          <a:p>
            <a:pPr>
              <a:defRPr/>
            </a:pPr>
            <a:r>
              <a:rPr lang="fr-FR" sz="1400" b="1" dirty="0">
                <a:solidFill>
                  <a:schemeClr val="accent5"/>
                </a:solidFill>
                <a:latin typeface="+mn-lt"/>
                <a:cs typeface="+mn-cs"/>
              </a:rPr>
              <a:t>Flux financiers</a:t>
            </a:r>
          </a:p>
          <a:p>
            <a:pPr>
              <a:defRPr/>
            </a:pPr>
            <a:r>
              <a:rPr lang="fr-FR" sz="1400" b="1" dirty="0">
                <a:solidFill>
                  <a:schemeClr val="accent5"/>
                </a:solidFill>
                <a:latin typeface="+mn-lt"/>
                <a:cs typeface="+mn-cs"/>
              </a:rPr>
              <a:t>exploitation </a:t>
            </a:r>
          </a:p>
        </p:txBody>
      </p:sp>
      <p:cxnSp>
        <p:nvCxnSpPr>
          <p:cNvPr id="38" name="Connecteur droit avec flèche 37"/>
          <p:cNvCxnSpPr/>
          <p:nvPr/>
        </p:nvCxnSpPr>
        <p:spPr>
          <a:xfrm flipH="1">
            <a:off x="4911725" y="4991100"/>
            <a:ext cx="1106488" cy="0"/>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201" name="Connecteur droit 8200"/>
          <p:cNvCxnSpPr/>
          <p:nvPr/>
        </p:nvCxnSpPr>
        <p:spPr>
          <a:xfrm flipH="1">
            <a:off x="3224213" y="4224338"/>
            <a:ext cx="2824162" cy="0"/>
          </a:xfrm>
          <a:prstGeom prst="line">
            <a:avLst/>
          </a:prstGeom>
          <a:ln w="1905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8205" name="Connecteur droit avec flèche 8204"/>
          <p:cNvCxnSpPr/>
          <p:nvPr/>
        </p:nvCxnSpPr>
        <p:spPr>
          <a:xfrm>
            <a:off x="3224213" y="4227513"/>
            <a:ext cx="0" cy="749300"/>
          </a:xfrm>
          <a:prstGeom prst="straightConnector1">
            <a:avLst/>
          </a:prstGeom>
          <a:ln w="19050">
            <a:solidFill>
              <a:schemeClr val="accent6"/>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48" name="ZoneTexte 47"/>
          <p:cNvSpPr txBox="1"/>
          <p:nvPr/>
        </p:nvSpPr>
        <p:spPr>
          <a:xfrm>
            <a:off x="4733925" y="4224338"/>
            <a:ext cx="1500188" cy="307975"/>
          </a:xfrm>
          <a:prstGeom prst="rect">
            <a:avLst/>
          </a:prstGeom>
          <a:noFill/>
        </p:spPr>
        <p:txBody>
          <a:bodyPr>
            <a:spAutoFit/>
          </a:bodyPr>
          <a:lstStyle/>
          <a:p>
            <a:pPr>
              <a:defRPr/>
            </a:pPr>
            <a:r>
              <a:rPr lang="fr-FR" sz="1400" b="1" dirty="0">
                <a:solidFill>
                  <a:schemeClr val="accent6"/>
                </a:solidFill>
                <a:latin typeface="+mn-lt"/>
                <a:cs typeface="+mn-cs"/>
              </a:rPr>
              <a:t>Recours limité</a:t>
            </a:r>
          </a:p>
        </p:txBody>
      </p:sp>
      <p:cxnSp>
        <p:nvCxnSpPr>
          <p:cNvPr id="8211" name="Connecteur droit avec flèche 8210"/>
          <p:cNvCxnSpPr>
            <a:endCxn id="12" idx="0"/>
          </p:cNvCxnSpPr>
          <p:nvPr/>
        </p:nvCxnSpPr>
        <p:spPr>
          <a:xfrm>
            <a:off x="6521450" y="5316538"/>
            <a:ext cx="0" cy="581025"/>
          </a:xfrm>
          <a:prstGeom prst="straightConnector1">
            <a:avLst/>
          </a:prstGeom>
          <a:ln w="19050">
            <a:solidFill>
              <a:schemeClr val="accent6"/>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218" name="Connecteur droit avec flèche 8217"/>
          <p:cNvCxnSpPr>
            <a:stCxn id="12" idx="1"/>
          </p:cNvCxnSpPr>
          <p:nvPr/>
        </p:nvCxnSpPr>
        <p:spPr>
          <a:xfrm flipH="1" flipV="1">
            <a:off x="4945063" y="6092825"/>
            <a:ext cx="779462" cy="22225"/>
          </a:xfrm>
          <a:prstGeom prst="straightConnector1">
            <a:avLst/>
          </a:prstGeom>
          <a:ln w="19050">
            <a:solidFill>
              <a:schemeClr val="accent6"/>
            </a:solidFill>
            <a:prstDash val="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u contenu 2"/>
          <p:cNvSpPr>
            <a:spLocks noGrp="1"/>
          </p:cNvSpPr>
          <p:nvPr>
            <p:ph idx="1"/>
          </p:nvPr>
        </p:nvSpPr>
        <p:spPr/>
        <p:txBody>
          <a:bodyPr/>
          <a:lstStyle/>
          <a:p>
            <a:pPr>
              <a:buFont typeface="Wingdings" pitchFamily="-112" charset="2"/>
              <a:buChar char="§"/>
            </a:pPr>
            <a:r>
              <a:rPr lang="fr-FR" altLang="fr-FR" sz="1600" b="1" dirty="0" smtClean="0">
                <a:solidFill>
                  <a:schemeClr val="accent1"/>
                </a:solidFill>
                <a:ea typeface="Times New Roman" pitchFamily="18" charset="0"/>
                <a:cs typeface="Cambria" pitchFamily="18" charset="0"/>
              </a:rPr>
              <a:t>Quels sont les principaux enjeux propres aux concessions et autres PPP?</a:t>
            </a:r>
          </a:p>
          <a:p>
            <a:pPr>
              <a:buFont typeface="Wingdings" pitchFamily="-112" charset="2"/>
              <a:buNone/>
            </a:pPr>
            <a:endParaRPr lang="fr-FR" altLang="fr-FR" sz="1600" dirty="0" smtClean="0">
              <a:solidFill>
                <a:schemeClr val="accent1"/>
              </a:solidFill>
              <a:ea typeface="Times New Roman" pitchFamily="18" charset="0"/>
              <a:cs typeface="Cambria" pitchFamily="18" charset="0"/>
            </a:endParaRPr>
          </a:p>
          <a:p>
            <a:pPr>
              <a:buFont typeface="Wingdings" panose="05000000000000000000" pitchFamily="2" charset="2"/>
              <a:buChar char="ü"/>
            </a:pPr>
            <a:r>
              <a:rPr lang="fr-FR" altLang="fr-FR" sz="1600" dirty="0" smtClean="0">
                <a:solidFill>
                  <a:schemeClr val="accent1"/>
                </a:solidFill>
                <a:ea typeface="Times New Roman" pitchFamily="18" charset="0"/>
                <a:cs typeface="Cambria" pitchFamily="18" charset="0"/>
              </a:rPr>
              <a:t> Des investissements initiaux complexes et très importants</a:t>
            </a:r>
          </a:p>
          <a:p>
            <a:pPr>
              <a:buFont typeface="Wingdings" panose="05000000000000000000" pitchFamily="2" charset="2"/>
              <a:buChar char="ü"/>
            </a:pPr>
            <a:endParaRPr lang="fr-FR" altLang="fr-FR" sz="1600" dirty="0" smtClean="0">
              <a:solidFill>
                <a:schemeClr val="accent1"/>
              </a:solidFill>
              <a:ea typeface="Times New Roman" pitchFamily="18" charset="0"/>
              <a:cs typeface="Cambria" pitchFamily="18" charset="0"/>
            </a:endParaRPr>
          </a:p>
          <a:p>
            <a:pPr>
              <a:buFont typeface="Wingdings" panose="05000000000000000000" pitchFamily="2" charset="2"/>
              <a:buChar char="ü"/>
            </a:pPr>
            <a:r>
              <a:rPr lang="fr-FR" altLang="fr-FR" sz="1600" dirty="0" smtClean="0">
                <a:solidFill>
                  <a:schemeClr val="accent1"/>
                </a:solidFill>
                <a:ea typeface="Times New Roman" pitchFamily="18" charset="0"/>
                <a:cs typeface="Cambria" pitchFamily="18" charset="0"/>
              </a:rPr>
              <a:t> Des investissements dans des infrastructures ou constructions directement liées au service public et invendable sur le marché </a:t>
            </a:r>
          </a:p>
          <a:p>
            <a:pPr marL="114300" indent="0">
              <a:buNone/>
            </a:pPr>
            <a:endParaRPr lang="fr-FR" altLang="fr-FR" sz="1600" dirty="0" smtClean="0">
              <a:solidFill>
                <a:schemeClr val="accent1"/>
              </a:solidFill>
              <a:ea typeface="Times New Roman" pitchFamily="18" charset="0"/>
              <a:cs typeface="Cambria" pitchFamily="18" charset="0"/>
            </a:endParaRPr>
          </a:p>
          <a:p>
            <a:pPr>
              <a:buFont typeface="Wingdings" panose="05000000000000000000" pitchFamily="2" charset="2"/>
              <a:buChar char="ü"/>
            </a:pPr>
            <a:r>
              <a:rPr lang="fr-FR" altLang="fr-FR" sz="1600" dirty="0">
                <a:solidFill>
                  <a:schemeClr val="accent1"/>
                </a:solidFill>
                <a:ea typeface="Times New Roman" pitchFamily="18" charset="0"/>
                <a:cs typeface="Cambria" pitchFamily="18" charset="0"/>
              </a:rPr>
              <a:t>D</a:t>
            </a:r>
            <a:r>
              <a:rPr lang="fr-FR" altLang="fr-FR" sz="1600" dirty="0" smtClean="0">
                <a:solidFill>
                  <a:schemeClr val="accent1"/>
                </a:solidFill>
                <a:ea typeface="Times New Roman" pitchFamily="18" charset="0"/>
                <a:cs typeface="Cambria" pitchFamily="18" charset="0"/>
              </a:rPr>
              <a:t>es retours sur investissement à très long terme ( des cycles atteignant fréquemment 10 à 40 ans)</a:t>
            </a:r>
          </a:p>
          <a:p>
            <a:pPr>
              <a:buFont typeface="Wingdings" pitchFamily="-112" charset="2"/>
              <a:buNone/>
            </a:pPr>
            <a:endParaRPr lang="fr-FR" altLang="fr-FR" sz="1600" dirty="0" smtClean="0">
              <a:solidFill>
                <a:schemeClr val="accent1"/>
              </a:solidFill>
              <a:ea typeface="Times New Roman" pitchFamily="18" charset="0"/>
              <a:cs typeface="Cambria" pitchFamily="18" charset="0"/>
            </a:endParaRPr>
          </a:p>
          <a:p>
            <a:pPr>
              <a:buFont typeface="Wingdings" pitchFamily="-112" charset="2"/>
              <a:buChar char="§"/>
            </a:pPr>
            <a:r>
              <a:rPr lang="fr-FR" altLang="fr-FR" sz="1600" b="1" dirty="0" smtClean="0">
                <a:solidFill>
                  <a:schemeClr val="accent1"/>
                </a:solidFill>
                <a:ea typeface="Times New Roman" pitchFamily="18" charset="0"/>
                <a:cs typeface="Cambria" pitchFamily="18" charset="0"/>
              </a:rPr>
              <a:t>Les secteurs public et privé sont mal outillés pour traiter de l’évolution des risques et opportunités à long terme </a:t>
            </a:r>
            <a:r>
              <a:rPr lang="fr-FR" altLang="fr-FR" sz="1600" dirty="0" smtClean="0">
                <a:solidFill>
                  <a:schemeClr val="accent1"/>
                </a:solidFill>
                <a:ea typeface="Times New Roman" pitchFamily="18" charset="0"/>
                <a:cs typeface="Cambria" pitchFamily="18" charset="0"/>
              </a:rPr>
              <a:t>et très méfiants du contenu possible des conventions pour évacuer, partager ou surmonter les risques</a:t>
            </a:r>
          </a:p>
          <a:p>
            <a:pPr>
              <a:buFont typeface="Wingdings" pitchFamily="-112" charset="2"/>
              <a:buNone/>
            </a:pPr>
            <a:endParaRPr lang="fr-FR" altLang="fr-FR" sz="1600" dirty="0" smtClean="0">
              <a:solidFill>
                <a:schemeClr val="accent1"/>
              </a:solidFill>
              <a:ea typeface="Times New Roman" pitchFamily="18" charset="0"/>
              <a:cs typeface="Cambria" pitchFamily="18" charset="0"/>
            </a:endParaRPr>
          </a:p>
          <a:p>
            <a:pPr>
              <a:buFont typeface="Wingdings" pitchFamily="-112" charset="2"/>
              <a:buChar char="§"/>
            </a:pPr>
            <a:r>
              <a:rPr lang="fr-FR" altLang="fr-FR" sz="1600" b="1" dirty="0" smtClean="0">
                <a:solidFill>
                  <a:schemeClr val="accent1"/>
                </a:solidFill>
                <a:ea typeface="Times New Roman" pitchFamily="18" charset="0"/>
                <a:cs typeface="Cambria" pitchFamily="18" charset="0"/>
              </a:rPr>
              <a:t>Un secteur bancaire dont les produits ne sont pas adaptés </a:t>
            </a:r>
            <a:r>
              <a:rPr lang="fr-FR" altLang="fr-FR" sz="1600" dirty="0" smtClean="0">
                <a:solidFill>
                  <a:schemeClr val="accent1"/>
                </a:solidFill>
                <a:ea typeface="Times New Roman" pitchFamily="18" charset="0"/>
                <a:cs typeface="Cambria" pitchFamily="18" charset="0"/>
              </a:rPr>
              <a:t>à la nature des risques et opportunités et  à la durée nécessaire des financements. </a:t>
            </a:r>
          </a:p>
          <a:p>
            <a:pPr>
              <a:buFont typeface="Wingdings" pitchFamily="-112" charset="2"/>
              <a:buNone/>
            </a:pPr>
            <a:endParaRPr lang="fr-FR" altLang="fr-FR" sz="1600" dirty="0" smtClean="0">
              <a:solidFill>
                <a:schemeClr val="accent1"/>
              </a:solidFill>
              <a:ea typeface="Times New Roman" pitchFamily="18" charset="0"/>
              <a:cs typeface="Cambria" pitchFamily="18" charset="0"/>
            </a:endParaRPr>
          </a:p>
          <a:p>
            <a:pPr marL="114300" indent="0">
              <a:buNone/>
            </a:pPr>
            <a:endParaRPr lang="fr-FR" altLang="fr-FR" sz="1600" dirty="0" smtClean="0">
              <a:ea typeface="ＭＳ Ｐゴシック" pitchFamily="-112" charset="-128"/>
              <a:cs typeface="Cambria" pitchFamily="18" charset="0"/>
            </a:endParaRPr>
          </a:p>
        </p:txBody>
      </p:sp>
      <p:sp>
        <p:nvSpPr>
          <p:cNvPr id="13315" name="Espace réservé du numéro de diapositive 3"/>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96E4D3A9-DC2F-40B0-B7A5-F183409C3AF8}" type="slidenum">
              <a:rPr lang="fr-BE" altLang="fr-FR" smtClean="0">
                <a:solidFill>
                  <a:srgbClr val="FFFFFF"/>
                </a:solidFill>
                <a:latin typeface="Book Antiqua" pitchFamily="-112" charset="0"/>
              </a:rPr>
              <a:pPr eaLnBrk="1" hangingPunct="1"/>
              <a:t>19</a:t>
            </a:fld>
            <a:endParaRPr lang="fr-BE" altLang="fr-FR" smtClean="0">
              <a:solidFill>
                <a:srgbClr val="FFFFFF"/>
              </a:solidFill>
              <a:latin typeface="Book Antiqua" pitchFamily="-112" charset="0"/>
            </a:endParaRPr>
          </a:p>
        </p:txBody>
      </p:sp>
      <p:sp>
        <p:nvSpPr>
          <p:cNvPr id="13316" name="Espace réservé du pied de page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BE" altLang="fr-FR" smtClean="0">
                <a:solidFill>
                  <a:schemeClr val="bg2"/>
                </a:solidFill>
                <a:latin typeface="Book Antiqua" pitchFamily="-112" charset="0"/>
              </a:rPr>
              <a:t>Frilet  -  Société d'Avocats</a:t>
            </a:r>
          </a:p>
        </p:txBody>
      </p:sp>
      <p:sp>
        <p:nvSpPr>
          <p:cNvPr id="6" name="Titre 1"/>
          <p:cNvSpPr>
            <a:spLocks noGrp="1"/>
          </p:cNvSpPr>
          <p:nvPr>
            <p:ph type="title"/>
          </p:nvPr>
        </p:nvSpPr>
        <p:spPr>
          <a:xfrm>
            <a:off x="539552" y="332656"/>
            <a:ext cx="7620000" cy="778098"/>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ctr">
              <a:defRPr/>
            </a:pPr>
            <a:r>
              <a:rPr lang="en-US" sz="2200" dirty="0" smtClean="0">
                <a:latin typeface="+mj-lt"/>
              </a:rPr>
              <a:t>Identification, </a:t>
            </a:r>
            <a:r>
              <a:rPr lang="en-US" sz="2200" dirty="0" err="1" smtClean="0">
                <a:latin typeface="+mj-lt"/>
              </a:rPr>
              <a:t>répartition</a:t>
            </a:r>
            <a:r>
              <a:rPr lang="en-US" sz="2200" dirty="0" smtClean="0">
                <a:latin typeface="+mj-lt"/>
              </a:rPr>
              <a:t> et limitation des </a:t>
            </a:r>
            <a:r>
              <a:rPr lang="en-US" sz="2200" dirty="0" err="1" smtClean="0">
                <a:latin typeface="+mj-lt"/>
              </a:rPr>
              <a:t>risques</a:t>
            </a:r>
            <a:r>
              <a:rPr lang="en-US" sz="2200" dirty="0" smtClean="0">
                <a:latin typeface="+mj-lt"/>
              </a:rPr>
              <a:t>: les </a:t>
            </a:r>
            <a:r>
              <a:rPr lang="en-US" sz="2200" dirty="0" err="1" smtClean="0">
                <a:latin typeface="+mj-lt"/>
              </a:rPr>
              <a:t>fondamentaux</a:t>
            </a:r>
            <a:endParaRPr lang="en-US" sz="2200" dirty="0">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19D1A14F-59FF-43A2-8BC8-57F1B9EA2754}" type="slidenum">
              <a:rPr lang="fr-BE" smtClean="0"/>
              <a:pPr>
                <a:defRPr/>
              </a:pPr>
              <a:t>2</a:t>
            </a:fld>
            <a:endParaRPr lang="fr-BE"/>
          </a:p>
        </p:txBody>
      </p:sp>
      <p:sp>
        <p:nvSpPr>
          <p:cNvPr id="5" name="Espace réservé du pied de page 4"/>
          <p:cNvSpPr>
            <a:spLocks noGrp="1"/>
          </p:cNvSpPr>
          <p:nvPr>
            <p:ph type="ftr" sz="quarter" idx="11"/>
          </p:nvPr>
        </p:nvSpPr>
        <p:spPr/>
        <p:txBody>
          <a:bodyPr/>
          <a:lstStyle/>
          <a:p>
            <a:pPr>
              <a:defRPr/>
            </a:pPr>
            <a:r>
              <a:rPr lang="fr-BE" smtClean="0"/>
              <a:t>Frilet  -  Société d'Avocats</a:t>
            </a:r>
            <a:endParaRPr lang="fr-BE"/>
          </a:p>
        </p:txBody>
      </p:sp>
      <p:sp>
        <p:nvSpPr>
          <p:cNvPr id="7" name="Espace réservé du contenu 2"/>
          <p:cNvSpPr>
            <a:spLocks noGrp="1"/>
          </p:cNvSpPr>
          <p:nvPr>
            <p:ph idx="1"/>
          </p:nvPr>
        </p:nvSpPr>
        <p:spPr/>
        <p:txBody>
          <a:bodyPr rtlCol="0">
            <a:normAutofit fontScale="85000" lnSpcReduction="20000"/>
          </a:bodyPr>
          <a:lstStyle/>
          <a:p>
            <a:pPr marL="114300" indent="0" algn="just" eaLnBrk="1" hangingPunct="1">
              <a:buNone/>
              <a:defRPr/>
            </a:pPr>
            <a:endParaRPr lang="fr-FR" dirty="0" smtClean="0"/>
          </a:p>
          <a:p>
            <a:pPr algn="just" eaLnBrk="1" hangingPunct="1">
              <a:defRPr/>
            </a:pPr>
            <a:r>
              <a:rPr lang="fr-FR" b="1" dirty="0" smtClean="0">
                <a:solidFill>
                  <a:schemeClr val="accent1"/>
                </a:solidFill>
              </a:rPr>
              <a:t>Les </a:t>
            </a:r>
            <a:r>
              <a:rPr lang="fr-FR" b="1" dirty="0">
                <a:solidFill>
                  <a:schemeClr val="accent1"/>
                </a:solidFill>
              </a:rPr>
              <a:t>PPP ont toujours existé </a:t>
            </a:r>
            <a:r>
              <a:rPr lang="fr-FR" dirty="0">
                <a:solidFill>
                  <a:schemeClr val="accent1"/>
                </a:solidFill>
              </a:rPr>
              <a:t>et ont été la base du développement économique des pays </a:t>
            </a:r>
            <a:r>
              <a:rPr lang="fr-FR" dirty="0" smtClean="0">
                <a:solidFill>
                  <a:schemeClr val="accent1"/>
                </a:solidFill>
              </a:rPr>
              <a:t>occidentaux (Etats Unis, </a:t>
            </a:r>
            <a:r>
              <a:rPr lang="fr-FR" sz="1700" dirty="0" smtClean="0">
                <a:solidFill>
                  <a:schemeClr val="accent1"/>
                </a:solidFill>
              </a:rPr>
              <a:t>Grande</a:t>
            </a:r>
            <a:r>
              <a:rPr lang="fr-FR" dirty="0" smtClean="0">
                <a:solidFill>
                  <a:schemeClr val="accent1"/>
                </a:solidFill>
              </a:rPr>
              <a:t> Bretagne, Europe: électricité, gaz, eau, ports, chemins de fer, canaux, etc</a:t>
            </a:r>
            <a:r>
              <a:rPr lang="fr-FR" dirty="0">
                <a:solidFill>
                  <a:schemeClr val="accent1"/>
                </a:solidFill>
              </a:rPr>
              <a:t>.</a:t>
            </a:r>
            <a:r>
              <a:rPr lang="fr-FR" dirty="0" smtClean="0">
                <a:solidFill>
                  <a:schemeClr val="accent1"/>
                </a:solidFill>
              </a:rPr>
              <a:t>)</a:t>
            </a:r>
          </a:p>
          <a:p>
            <a:pPr algn="just" eaLnBrk="1" hangingPunct="1">
              <a:defRPr/>
            </a:pPr>
            <a:endParaRPr lang="fr-FR" dirty="0" smtClean="0">
              <a:solidFill>
                <a:schemeClr val="accent1"/>
              </a:solidFill>
            </a:endParaRPr>
          </a:p>
          <a:p>
            <a:pPr algn="just" eaLnBrk="1" hangingPunct="1">
              <a:defRPr/>
            </a:pPr>
            <a:r>
              <a:rPr lang="fr-FR" dirty="0" smtClean="0">
                <a:solidFill>
                  <a:schemeClr val="accent1"/>
                </a:solidFill>
              </a:rPr>
              <a:t>Le déclin des PPP après la 1</a:t>
            </a:r>
            <a:r>
              <a:rPr lang="fr-FR" baseline="30000" dirty="0" smtClean="0">
                <a:solidFill>
                  <a:schemeClr val="accent1"/>
                </a:solidFill>
              </a:rPr>
              <a:t>ère</a:t>
            </a:r>
            <a:r>
              <a:rPr lang="fr-FR" dirty="0" smtClean="0">
                <a:solidFill>
                  <a:schemeClr val="accent1"/>
                </a:solidFill>
              </a:rPr>
              <a:t> Guerre Mondiale à l’exception d’un ensemble de pays de tradition civiliste: conséquences sur l’état des infrastructures publiques et leçons à tirer </a:t>
            </a:r>
          </a:p>
          <a:p>
            <a:pPr algn="just" eaLnBrk="1" hangingPunct="1">
              <a:buFont typeface="Arial" charset="0"/>
              <a:buNone/>
              <a:defRPr/>
            </a:pPr>
            <a:endParaRPr lang="fr-FR" dirty="0" smtClean="0">
              <a:solidFill>
                <a:schemeClr val="accent1"/>
              </a:solidFill>
            </a:endParaRPr>
          </a:p>
          <a:p>
            <a:pPr algn="just" eaLnBrk="1" hangingPunct="1">
              <a:defRPr/>
            </a:pPr>
            <a:r>
              <a:rPr lang="fr-FR" dirty="0" smtClean="0">
                <a:solidFill>
                  <a:schemeClr val="accent1"/>
                </a:solidFill>
              </a:rPr>
              <a:t>Le renouveau des PPP dans le monde : le tunnel sous la Manche, les </a:t>
            </a:r>
            <a:r>
              <a:rPr lang="fr-FR" dirty="0" err="1" smtClean="0">
                <a:solidFill>
                  <a:schemeClr val="accent1"/>
                </a:solidFill>
              </a:rPr>
              <a:t>PFIs</a:t>
            </a:r>
            <a:r>
              <a:rPr lang="fr-FR" dirty="0" smtClean="0">
                <a:solidFill>
                  <a:schemeClr val="accent1"/>
                </a:solidFill>
              </a:rPr>
              <a:t> anglais: la grande vague des années 90 (désengagement de l’Etat, contraintes budgétaires), quelques échecs emblématiques </a:t>
            </a:r>
          </a:p>
          <a:p>
            <a:pPr algn="just" eaLnBrk="1" hangingPunct="1">
              <a:defRPr/>
            </a:pPr>
            <a:endParaRPr lang="fr-FR" dirty="0" smtClean="0">
              <a:solidFill>
                <a:schemeClr val="accent1"/>
              </a:solidFill>
            </a:endParaRPr>
          </a:p>
          <a:p>
            <a:pPr algn="just" eaLnBrk="1" hangingPunct="1">
              <a:defRPr/>
            </a:pPr>
            <a:r>
              <a:rPr lang="fr-FR" b="1" dirty="0">
                <a:solidFill>
                  <a:schemeClr val="accent1"/>
                </a:solidFill>
              </a:rPr>
              <a:t>N</a:t>
            </a:r>
            <a:r>
              <a:rPr lang="fr-FR" b="1" dirty="0" smtClean="0">
                <a:solidFill>
                  <a:schemeClr val="accent1"/>
                </a:solidFill>
              </a:rPr>
              <a:t>ouveau déclin des PPP à la fin des années 90 </a:t>
            </a:r>
            <a:r>
              <a:rPr lang="fr-FR" dirty="0" smtClean="0">
                <a:solidFill>
                  <a:schemeClr val="accent1"/>
                </a:solidFill>
              </a:rPr>
              <a:t>(à l’exception de l’Angleterre, de la France et des pays d’Europe du Sud) </a:t>
            </a:r>
          </a:p>
          <a:p>
            <a:pPr algn="just" eaLnBrk="1" hangingPunct="1">
              <a:buFont typeface="Arial" charset="0"/>
              <a:buNone/>
              <a:defRPr/>
            </a:pPr>
            <a:endParaRPr lang="fr-FR" dirty="0" smtClean="0">
              <a:solidFill>
                <a:schemeClr val="accent1"/>
              </a:solidFill>
            </a:endParaRPr>
          </a:p>
          <a:p>
            <a:pPr eaLnBrk="1" fontAlgn="auto" hangingPunct="1">
              <a:spcAft>
                <a:spcPts val="0"/>
              </a:spcAft>
              <a:buFont typeface="Arial" pitchFamily="34" charset="0"/>
              <a:buNone/>
              <a:defRPr/>
            </a:pPr>
            <a:endParaRPr lang="fr-FR" b="1" dirty="0" smtClean="0"/>
          </a:p>
          <a:p>
            <a:pPr eaLnBrk="1" fontAlgn="auto" hangingPunct="1">
              <a:spcAft>
                <a:spcPts val="0"/>
              </a:spcAft>
              <a:buFont typeface="Arial" pitchFamily="34" charset="0"/>
              <a:buChar char="•"/>
              <a:defRPr/>
            </a:pPr>
            <a:endParaRPr lang="fr-FR" dirty="0" smtClean="0"/>
          </a:p>
        </p:txBody>
      </p:sp>
      <p:sp>
        <p:nvSpPr>
          <p:cNvPr id="8" name="Titre 1"/>
          <p:cNvSpPr>
            <a:spLocks noGrp="1"/>
          </p:cNvSpPr>
          <p:nvPr>
            <p:ph type="title"/>
          </p:nvPr>
        </p:nvSpPr>
        <p:spPr>
          <a:xfrm>
            <a:off x="467544" y="332656"/>
            <a:ext cx="7620000" cy="1354137"/>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algn="ctr" eaLnBrk="1" hangingPunct="1">
              <a:defRPr/>
            </a:pPr>
            <a:r>
              <a:rPr lang="fr-FR" sz="2800" dirty="0"/>
              <a:t>Rappel historique :  La contribution majeure des PPP au développement économique des pays de l’OCDE</a:t>
            </a:r>
          </a:p>
        </p:txBody>
      </p:sp>
    </p:spTree>
    <p:extLst>
      <p:ext uri="{BB962C8B-B14F-4D97-AF65-F5344CB8AC3E}">
        <p14:creationId xmlns:p14="http://schemas.microsoft.com/office/powerpoint/2010/main" xmlns="" val="15374257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388" y="1600200"/>
            <a:ext cx="8507412" cy="4852988"/>
          </a:xfrm>
        </p:spPr>
        <p:txBody>
          <a:bodyPr/>
          <a:lstStyle/>
          <a:p>
            <a:pPr marL="450850" indent="-365125">
              <a:buClr>
                <a:srgbClr val="E46C0A"/>
              </a:buClr>
              <a:buSzPct val="94000"/>
              <a:buFont typeface="Wingdings" pitchFamily="2" charset="2"/>
              <a:buNone/>
              <a:defRPr/>
            </a:pPr>
            <a:r>
              <a:rPr lang="fr-FR" sz="2000" b="1" dirty="0" smtClean="0">
                <a:latin typeface="Century Gothic" pitchFamily="34" charset="0"/>
              </a:rPr>
              <a:t>1. PPP - P</a:t>
            </a:r>
            <a:r>
              <a:rPr lang="en-US" sz="2000" b="1" dirty="0" err="1" smtClean="0">
                <a:latin typeface="Century Gothic" pitchFamily="34" charset="0"/>
              </a:rPr>
              <a:t>réparation</a:t>
            </a:r>
            <a:r>
              <a:rPr lang="en-US" sz="2000" b="1" dirty="0" smtClean="0">
                <a:latin typeface="Century Gothic" pitchFamily="34" charset="0"/>
              </a:rPr>
              <a:t>	                    			</a:t>
            </a:r>
            <a:endParaRPr lang="fr-FR" sz="2000" dirty="0" smtClean="0"/>
          </a:p>
          <a:p>
            <a:pPr>
              <a:defRPr/>
            </a:pPr>
            <a:endParaRPr lang="fr-FR" sz="900" dirty="0"/>
          </a:p>
          <a:p>
            <a:pPr>
              <a:defRPr/>
            </a:pPr>
            <a:endParaRPr lang="fr-FR" sz="900" dirty="0" smtClean="0"/>
          </a:p>
          <a:p>
            <a:pPr>
              <a:defRPr/>
            </a:pPr>
            <a:endParaRPr lang="fr-FR" sz="900" dirty="0" smtClean="0"/>
          </a:p>
          <a:p>
            <a:pPr>
              <a:buFont typeface="Wingdings" pitchFamily="2" charset="2"/>
              <a:buNone/>
              <a:defRPr/>
            </a:pPr>
            <a:endParaRPr lang="en-US" sz="2000" b="1" dirty="0" smtClean="0">
              <a:latin typeface="Century Gothic" pitchFamily="34" charset="0"/>
            </a:endParaRPr>
          </a:p>
          <a:p>
            <a:pPr>
              <a:buFont typeface="Wingdings" pitchFamily="2" charset="2"/>
              <a:buNone/>
              <a:defRPr/>
            </a:pPr>
            <a:endParaRPr lang="en-US" sz="2000" b="1" dirty="0" smtClean="0">
              <a:latin typeface="Century Gothic" pitchFamily="34" charset="0"/>
            </a:endParaRPr>
          </a:p>
          <a:p>
            <a:pPr>
              <a:buFont typeface="Wingdings" pitchFamily="2" charset="2"/>
              <a:buNone/>
              <a:defRPr/>
            </a:pPr>
            <a:r>
              <a:rPr lang="en-US" sz="2000" b="1" dirty="0" smtClean="0">
                <a:latin typeface="Century Gothic" pitchFamily="34" charset="0"/>
              </a:rPr>
              <a:t>2. PPP - </a:t>
            </a:r>
            <a:r>
              <a:rPr lang="en-US" sz="2000" b="1" dirty="0" err="1" smtClean="0">
                <a:latin typeface="Century Gothic" pitchFamily="34" charset="0"/>
              </a:rPr>
              <a:t>Sélection</a:t>
            </a:r>
            <a:r>
              <a:rPr lang="en-US" sz="2000" b="1" dirty="0" smtClean="0">
                <a:latin typeface="Century Gothic" pitchFamily="34" charset="0"/>
              </a:rPr>
              <a:t> de </a:t>
            </a:r>
            <a:r>
              <a:rPr lang="en-US" sz="2000" b="1" dirty="0" err="1" smtClean="0">
                <a:latin typeface="Century Gothic" pitchFamily="34" charset="0"/>
              </a:rPr>
              <a:t>l’investisseur</a:t>
            </a:r>
            <a:endParaRPr lang="en-US" sz="2000" b="1" dirty="0" smtClean="0">
              <a:latin typeface="Century Gothic" pitchFamily="34" charset="0"/>
            </a:endParaRPr>
          </a:p>
          <a:p>
            <a:pPr>
              <a:buFont typeface="Wingdings" pitchFamily="2" charset="2"/>
              <a:buNone/>
              <a:defRPr/>
            </a:pPr>
            <a:endParaRPr lang="en-US" sz="1800" b="1" dirty="0">
              <a:latin typeface="Century Gothic" pitchFamily="34" charset="0"/>
            </a:endParaRPr>
          </a:p>
          <a:p>
            <a:pPr>
              <a:buFont typeface="Wingdings" pitchFamily="2" charset="2"/>
              <a:buNone/>
              <a:defRPr/>
            </a:pPr>
            <a:endParaRPr lang="en-US" sz="1800" b="1" dirty="0" smtClean="0">
              <a:latin typeface="Century Gothic" pitchFamily="34" charset="0"/>
            </a:endParaRPr>
          </a:p>
          <a:p>
            <a:pPr>
              <a:buFont typeface="Wingdings" pitchFamily="2" charset="2"/>
              <a:buNone/>
              <a:defRPr/>
            </a:pPr>
            <a:endParaRPr lang="en-US" sz="2000" b="1" dirty="0" smtClean="0">
              <a:latin typeface="Century Gothic" pitchFamily="34" charset="0"/>
            </a:endParaRPr>
          </a:p>
          <a:p>
            <a:pPr>
              <a:buFont typeface="Wingdings" pitchFamily="2" charset="2"/>
              <a:buNone/>
              <a:defRPr/>
            </a:pPr>
            <a:r>
              <a:rPr lang="en-US" sz="2000" b="1" dirty="0" smtClean="0">
                <a:latin typeface="Century Gothic" pitchFamily="34" charset="0"/>
              </a:rPr>
              <a:t>3. PPP - Conditions </a:t>
            </a:r>
            <a:r>
              <a:rPr lang="en-US" sz="2000" b="1" dirty="0" err="1" smtClean="0">
                <a:latin typeface="Century Gothic" pitchFamily="34" charset="0"/>
              </a:rPr>
              <a:t>contractuelles</a:t>
            </a:r>
            <a:endParaRPr lang="en-US" sz="2000" b="1" dirty="0" smtClean="0">
              <a:latin typeface="Century Gothic" pitchFamily="34" charset="0"/>
            </a:endParaRPr>
          </a:p>
          <a:p>
            <a:pPr>
              <a:buFont typeface="Wingdings" pitchFamily="2" charset="2"/>
              <a:buNone/>
              <a:defRPr/>
            </a:pPr>
            <a:endParaRPr lang="en-US" b="1" dirty="0" smtClean="0">
              <a:latin typeface="Century Gothic" pitchFamily="34" charset="0"/>
            </a:endParaRPr>
          </a:p>
          <a:p>
            <a:pPr>
              <a:buFont typeface="Wingdings" pitchFamily="2" charset="2"/>
              <a:buNone/>
              <a:defRPr/>
            </a:pPr>
            <a:endParaRPr lang="en-US" b="1" dirty="0" smtClean="0">
              <a:latin typeface="Century Gothic" pitchFamily="34" charset="0"/>
            </a:endParaRPr>
          </a:p>
        </p:txBody>
      </p:sp>
      <p:sp>
        <p:nvSpPr>
          <p:cNvPr id="5" name="Ellipse 8"/>
          <p:cNvSpPr>
            <a:spLocks noChangeArrowheads="1"/>
          </p:cNvSpPr>
          <p:nvPr/>
        </p:nvSpPr>
        <p:spPr bwMode="auto">
          <a:xfrm>
            <a:off x="468313" y="2205038"/>
            <a:ext cx="1497012" cy="857250"/>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r>
              <a:rPr lang="en-US" sz="1200" dirty="0" err="1"/>
              <a:t>Planification</a:t>
            </a:r>
            <a:r>
              <a:rPr lang="en-US" sz="1200" dirty="0"/>
              <a:t> et </a:t>
            </a:r>
            <a:r>
              <a:rPr lang="en-US" sz="1200" dirty="0" err="1"/>
              <a:t>ordre</a:t>
            </a:r>
            <a:r>
              <a:rPr lang="en-US" sz="1200" dirty="0"/>
              <a:t> de </a:t>
            </a:r>
            <a:r>
              <a:rPr lang="en-US" sz="1200" dirty="0" err="1"/>
              <a:t>Priorité</a:t>
            </a:r>
            <a:r>
              <a:rPr lang="en-US" sz="1200" dirty="0"/>
              <a:t> </a:t>
            </a:r>
          </a:p>
        </p:txBody>
      </p:sp>
      <p:sp>
        <p:nvSpPr>
          <p:cNvPr id="6" name="Ellipse 8"/>
          <p:cNvSpPr>
            <a:spLocks noChangeArrowheads="1"/>
          </p:cNvSpPr>
          <p:nvPr/>
        </p:nvSpPr>
        <p:spPr bwMode="auto">
          <a:xfrm>
            <a:off x="1763713" y="2133600"/>
            <a:ext cx="1714500" cy="928688"/>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r>
              <a:rPr lang="en-US" sz="1200" dirty="0" err="1">
                <a:solidFill>
                  <a:srgbClr val="000000"/>
                </a:solidFill>
                <a:ea typeface="Arial Unicode MS" pitchFamily="34" charset="-128"/>
                <a:cs typeface="Arial Unicode MS" pitchFamily="34" charset="-128"/>
              </a:rPr>
              <a:t>Ordres</a:t>
            </a:r>
            <a:r>
              <a:rPr lang="en-US" sz="1200" dirty="0">
                <a:solidFill>
                  <a:srgbClr val="000000"/>
                </a:solidFill>
                <a:ea typeface="Arial Unicode MS" pitchFamily="34" charset="-128"/>
                <a:cs typeface="Arial Unicode MS" pitchFamily="34" charset="-128"/>
              </a:rPr>
              <a:t> de grandeur socio-</a:t>
            </a:r>
            <a:r>
              <a:rPr lang="en-US" sz="1200" dirty="0" err="1">
                <a:solidFill>
                  <a:srgbClr val="000000"/>
                </a:solidFill>
                <a:ea typeface="Arial Unicode MS" pitchFamily="34" charset="-128"/>
                <a:cs typeface="Arial Unicode MS" pitchFamily="34" charset="-128"/>
              </a:rPr>
              <a:t>économique</a:t>
            </a:r>
            <a:r>
              <a:rPr lang="en-US" sz="1200" dirty="0">
                <a:solidFill>
                  <a:srgbClr val="000000"/>
                </a:solidFill>
                <a:ea typeface="Arial Unicode MS" pitchFamily="34" charset="-128"/>
                <a:cs typeface="Arial Unicode MS" pitchFamily="34" charset="-128"/>
              </a:rPr>
              <a:t> </a:t>
            </a:r>
          </a:p>
        </p:txBody>
      </p:sp>
      <p:sp>
        <p:nvSpPr>
          <p:cNvPr id="7" name="Ellipse 8"/>
          <p:cNvSpPr>
            <a:spLocks noChangeArrowheads="1"/>
          </p:cNvSpPr>
          <p:nvPr/>
        </p:nvSpPr>
        <p:spPr bwMode="auto">
          <a:xfrm>
            <a:off x="3276600" y="2133600"/>
            <a:ext cx="1714500" cy="928688"/>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endParaRPr lang="en-US" sz="1200" dirty="0"/>
          </a:p>
          <a:p>
            <a:pPr algn="ctr" fontAlgn="auto">
              <a:spcBef>
                <a:spcPts val="0"/>
              </a:spcBef>
              <a:spcAft>
                <a:spcPts val="0"/>
              </a:spcAft>
              <a:defRPr/>
            </a:pPr>
            <a:r>
              <a:rPr lang="en-US" sz="1200" dirty="0" err="1"/>
              <a:t>Pré-faisabilité</a:t>
            </a:r>
            <a:endParaRPr lang="en-US" sz="1200" dirty="0"/>
          </a:p>
        </p:txBody>
      </p:sp>
      <p:sp>
        <p:nvSpPr>
          <p:cNvPr id="8" name="Ellipse 8"/>
          <p:cNvSpPr>
            <a:spLocks noChangeArrowheads="1"/>
          </p:cNvSpPr>
          <p:nvPr/>
        </p:nvSpPr>
        <p:spPr bwMode="auto">
          <a:xfrm>
            <a:off x="4859338" y="2205038"/>
            <a:ext cx="1714500" cy="928687"/>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r>
              <a:rPr lang="en-US" sz="1200" dirty="0" err="1"/>
              <a:t>Modèle</a:t>
            </a:r>
            <a:r>
              <a:rPr lang="en-US" sz="1200" dirty="0"/>
              <a:t> </a:t>
            </a:r>
            <a:r>
              <a:rPr lang="en-US" sz="1200" dirty="0" err="1"/>
              <a:t>économique</a:t>
            </a:r>
            <a:r>
              <a:rPr lang="en-US" sz="1200" dirty="0"/>
              <a:t> et financier </a:t>
            </a:r>
            <a:r>
              <a:rPr lang="en-US" sz="1200" dirty="0" err="1"/>
              <a:t>complet</a:t>
            </a:r>
            <a:endParaRPr lang="en-US" sz="1200" dirty="0"/>
          </a:p>
        </p:txBody>
      </p:sp>
      <p:sp>
        <p:nvSpPr>
          <p:cNvPr id="9" name="Ellipse 8"/>
          <p:cNvSpPr>
            <a:spLocks noChangeArrowheads="1"/>
          </p:cNvSpPr>
          <p:nvPr/>
        </p:nvSpPr>
        <p:spPr bwMode="auto">
          <a:xfrm>
            <a:off x="6372225" y="2205038"/>
            <a:ext cx="1714500" cy="928687"/>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r>
              <a:rPr lang="en-US" sz="1200" dirty="0" err="1"/>
              <a:t>Décision</a:t>
            </a:r>
            <a:r>
              <a:rPr lang="en-US" sz="1200" dirty="0"/>
              <a:t> de </a:t>
            </a:r>
            <a:r>
              <a:rPr lang="en-US" sz="1200" dirty="0" err="1"/>
              <a:t>poursuivre</a:t>
            </a:r>
            <a:r>
              <a:rPr lang="en-US" sz="1200" dirty="0"/>
              <a:t> en PPP</a:t>
            </a:r>
          </a:p>
        </p:txBody>
      </p:sp>
      <p:sp>
        <p:nvSpPr>
          <p:cNvPr id="11" name="Ellipse 8"/>
          <p:cNvSpPr>
            <a:spLocks noChangeArrowheads="1"/>
          </p:cNvSpPr>
          <p:nvPr/>
        </p:nvSpPr>
        <p:spPr bwMode="auto">
          <a:xfrm>
            <a:off x="179388" y="3573463"/>
            <a:ext cx="1714500" cy="928687"/>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r>
              <a:rPr lang="en-US" sz="1200" dirty="0" err="1">
                <a:solidFill>
                  <a:srgbClr val="000000"/>
                </a:solidFill>
                <a:ea typeface="Arial Unicode MS" pitchFamily="34" charset="-128"/>
                <a:cs typeface="Arial Unicode MS" pitchFamily="34" charset="-128"/>
              </a:rPr>
              <a:t>Pré</a:t>
            </a:r>
            <a:r>
              <a:rPr lang="en-US" sz="1200" dirty="0">
                <a:solidFill>
                  <a:srgbClr val="000000"/>
                </a:solidFill>
                <a:ea typeface="Arial Unicode MS" pitchFamily="34" charset="-128"/>
                <a:cs typeface="Arial Unicode MS" pitchFamily="34" charset="-128"/>
              </a:rPr>
              <a:t>-selection </a:t>
            </a:r>
            <a:r>
              <a:rPr lang="en-US" sz="1200" dirty="0" err="1">
                <a:solidFill>
                  <a:srgbClr val="000000"/>
                </a:solidFill>
                <a:ea typeface="Arial Unicode MS" pitchFamily="34" charset="-128"/>
                <a:cs typeface="Arial Unicode MS" pitchFamily="34" charset="-128"/>
              </a:rPr>
              <a:t>ou</a:t>
            </a:r>
            <a:r>
              <a:rPr lang="en-US" sz="1200" dirty="0">
                <a:solidFill>
                  <a:srgbClr val="000000"/>
                </a:solidFill>
                <a:ea typeface="Arial Unicode MS" pitchFamily="34" charset="-128"/>
                <a:cs typeface="Arial Unicode MS" pitchFamily="34" charset="-128"/>
              </a:rPr>
              <a:t> </a:t>
            </a:r>
            <a:r>
              <a:rPr lang="en-US" sz="1200" dirty="0" err="1">
                <a:solidFill>
                  <a:srgbClr val="000000"/>
                </a:solidFill>
                <a:ea typeface="Arial Unicode MS" pitchFamily="34" charset="-128"/>
                <a:cs typeface="Arial Unicode MS" pitchFamily="34" charset="-128"/>
              </a:rPr>
              <a:t>Pré</a:t>
            </a:r>
            <a:r>
              <a:rPr lang="en-US" sz="1200" dirty="0">
                <a:solidFill>
                  <a:srgbClr val="000000"/>
                </a:solidFill>
                <a:ea typeface="Arial Unicode MS" pitchFamily="34" charset="-128"/>
                <a:cs typeface="Arial Unicode MS" pitchFamily="34" charset="-128"/>
              </a:rPr>
              <a:t>-qualification </a:t>
            </a:r>
          </a:p>
        </p:txBody>
      </p:sp>
      <p:sp>
        <p:nvSpPr>
          <p:cNvPr id="12" name="Ellipse 8"/>
          <p:cNvSpPr>
            <a:spLocks noChangeArrowheads="1"/>
          </p:cNvSpPr>
          <p:nvPr/>
        </p:nvSpPr>
        <p:spPr bwMode="auto">
          <a:xfrm>
            <a:off x="1763713" y="3573463"/>
            <a:ext cx="1714500" cy="928687"/>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r>
              <a:rPr lang="fr-FR" sz="1200" dirty="0"/>
              <a:t>Dossier de consultation sur performance</a:t>
            </a:r>
          </a:p>
        </p:txBody>
      </p:sp>
      <p:sp>
        <p:nvSpPr>
          <p:cNvPr id="13" name="Ellipse 8"/>
          <p:cNvSpPr>
            <a:spLocks noChangeArrowheads="1"/>
          </p:cNvSpPr>
          <p:nvPr/>
        </p:nvSpPr>
        <p:spPr bwMode="auto">
          <a:xfrm>
            <a:off x="3348038" y="3573463"/>
            <a:ext cx="1714500" cy="928687"/>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endParaRPr lang="en-US" sz="1200" dirty="0"/>
          </a:p>
          <a:p>
            <a:pPr algn="ctr" fontAlgn="auto">
              <a:spcBef>
                <a:spcPts val="0"/>
              </a:spcBef>
              <a:spcAft>
                <a:spcPts val="0"/>
              </a:spcAft>
              <a:defRPr/>
            </a:pPr>
            <a:r>
              <a:rPr lang="en-US" sz="1200" dirty="0"/>
              <a:t>Evaluation </a:t>
            </a:r>
            <a:r>
              <a:rPr lang="en-US" sz="1200" dirty="0" err="1"/>
              <a:t>Initiale</a:t>
            </a:r>
            <a:endParaRPr lang="en-US" sz="1200" dirty="0"/>
          </a:p>
        </p:txBody>
      </p:sp>
      <p:sp>
        <p:nvSpPr>
          <p:cNvPr id="14" name="Ellipse 8"/>
          <p:cNvSpPr>
            <a:spLocks noChangeArrowheads="1"/>
          </p:cNvSpPr>
          <p:nvPr/>
        </p:nvSpPr>
        <p:spPr bwMode="auto">
          <a:xfrm>
            <a:off x="4932363" y="3573463"/>
            <a:ext cx="1714500" cy="928687"/>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endParaRPr lang="fr-FR" sz="800" dirty="0"/>
          </a:p>
          <a:p>
            <a:pPr algn="ctr" fontAlgn="auto">
              <a:spcBef>
                <a:spcPts val="0"/>
              </a:spcBef>
              <a:spcAft>
                <a:spcPts val="0"/>
              </a:spcAft>
              <a:defRPr/>
            </a:pPr>
            <a:r>
              <a:rPr lang="fr-FR" sz="1200" dirty="0"/>
              <a:t>Échanges structurés</a:t>
            </a:r>
          </a:p>
        </p:txBody>
      </p:sp>
      <p:sp>
        <p:nvSpPr>
          <p:cNvPr id="15" name="Ellipse 8"/>
          <p:cNvSpPr>
            <a:spLocks noChangeArrowheads="1"/>
          </p:cNvSpPr>
          <p:nvPr/>
        </p:nvSpPr>
        <p:spPr bwMode="auto">
          <a:xfrm>
            <a:off x="6443663" y="3573463"/>
            <a:ext cx="1714500" cy="928687"/>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endParaRPr lang="en-US" sz="1200" dirty="0"/>
          </a:p>
          <a:p>
            <a:pPr algn="ctr" fontAlgn="auto">
              <a:spcBef>
                <a:spcPts val="0"/>
              </a:spcBef>
              <a:spcAft>
                <a:spcPts val="0"/>
              </a:spcAft>
              <a:defRPr/>
            </a:pPr>
            <a:r>
              <a:rPr lang="en-US" sz="1200" dirty="0" err="1"/>
              <a:t>Sélection</a:t>
            </a:r>
            <a:r>
              <a:rPr lang="en-US" sz="1200" dirty="0"/>
              <a:t> finale</a:t>
            </a:r>
          </a:p>
        </p:txBody>
      </p:sp>
      <p:sp>
        <p:nvSpPr>
          <p:cNvPr id="16397" name="ZoneTexte 22"/>
          <p:cNvSpPr txBox="1">
            <a:spLocks noChangeArrowheads="1"/>
          </p:cNvSpPr>
          <p:nvPr/>
        </p:nvSpPr>
        <p:spPr bwMode="auto">
          <a:xfrm>
            <a:off x="395288" y="6165850"/>
            <a:ext cx="6462712"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FR" altLang="fr-FR" sz="1000"/>
              <a:t>*Tous les chaînons ne sont pas applicables à tous les projets</a:t>
            </a:r>
          </a:p>
          <a:p>
            <a:pPr eaLnBrk="1" hangingPunct="1"/>
            <a:endParaRPr lang="fr-FR" altLang="fr-FR" sz="1000"/>
          </a:p>
        </p:txBody>
      </p:sp>
      <p:sp>
        <p:nvSpPr>
          <p:cNvPr id="17" name="Ellipse 8"/>
          <p:cNvSpPr>
            <a:spLocks noChangeArrowheads="1"/>
          </p:cNvSpPr>
          <p:nvPr/>
        </p:nvSpPr>
        <p:spPr bwMode="auto">
          <a:xfrm>
            <a:off x="250825" y="5013325"/>
            <a:ext cx="1714500" cy="928688"/>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r>
              <a:rPr lang="fr-FR" sz="1200" dirty="0"/>
              <a:t>Conditions </a:t>
            </a:r>
            <a:r>
              <a:rPr lang="fr-FR" sz="1050" dirty="0"/>
              <a:t>de Construction</a:t>
            </a:r>
          </a:p>
        </p:txBody>
      </p:sp>
      <p:sp>
        <p:nvSpPr>
          <p:cNvPr id="27" name="Ellipse 8"/>
          <p:cNvSpPr>
            <a:spLocks noChangeArrowheads="1"/>
          </p:cNvSpPr>
          <p:nvPr/>
        </p:nvSpPr>
        <p:spPr bwMode="auto">
          <a:xfrm>
            <a:off x="3429000" y="5000625"/>
            <a:ext cx="1714500" cy="928688"/>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r>
              <a:rPr lang="en-US" sz="1200" dirty="0">
                <a:solidFill>
                  <a:srgbClr val="000000"/>
                </a:solidFill>
                <a:ea typeface="Arial Unicode MS" pitchFamily="34" charset="-128"/>
                <a:cs typeface="Arial Unicode MS" pitchFamily="34" charset="-128"/>
              </a:rPr>
              <a:t>Exploitation et obligations de service public</a:t>
            </a:r>
          </a:p>
        </p:txBody>
      </p:sp>
      <p:sp>
        <p:nvSpPr>
          <p:cNvPr id="18" name="Ellipse 8"/>
          <p:cNvSpPr>
            <a:spLocks noChangeArrowheads="1"/>
          </p:cNvSpPr>
          <p:nvPr/>
        </p:nvSpPr>
        <p:spPr bwMode="auto">
          <a:xfrm>
            <a:off x="1785938" y="5000625"/>
            <a:ext cx="1714500" cy="928688"/>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r>
              <a:rPr lang="en-US" sz="1200" dirty="0"/>
              <a:t>Scenario </a:t>
            </a:r>
            <a:r>
              <a:rPr lang="en-US" sz="1200" dirty="0" err="1"/>
              <a:t>Economique</a:t>
            </a:r>
            <a:r>
              <a:rPr lang="en-US" sz="1200" dirty="0"/>
              <a:t> et Financier de </a:t>
            </a:r>
            <a:r>
              <a:rPr lang="en-US" sz="1200" dirty="0" err="1"/>
              <a:t>référence</a:t>
            </a:r>
            <a:r>
              <a:rPr lang="en-US" sz="1200" dirty="0"/>
              <a:t> </a:t>
            </a:r>
          </a:p>
        </p:txBody>
      </p:sp>
      <p:sp>
        <p:nvSpPr>
          <p:cNvPr id="20" name="Ellipse 8"/>
          <p:cNvSpPr>
            <a:spLocks noChangeArrowheads="1"/>
          </p:cNvSpPr>
          <p:nvPr/>
        </p:nvSpPr>
        <p:spPr bwMode="auto">
          <a:xfrm>
            <a:off x="5003800" y="5013325"/>
            <a:ext cx="1714500" cy="928688"/>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a:defRPr/>
            </a:pPr>
            <a:r>
              <a:rPr lang="en-US" sz="1200" dirty="0"/>
              <a:t>Adaptation du service et </a:t>
            </a:r>
            <a:r>
              <a:rPr lang="en-US" sz="1200" dirty="0" err="1"/>
              <a:t>Régulation</a:t>
            </a:r>
            <a:endParaRPr lang="en-US" sz="1200" dirty="0"/>
          </a:p>
          <a:p>
            <a:pPr algn="ctr" fontAlgn="auto">
              <a:spcBef>
                <a:spcPts val="0"/>
              </a:spcBef>
              <a:spcAft>
                <a:spcPts val="0"/>
              </a:spcAft>
              <a:defRPr/>
            </a:pPr>
            <a:r>
              <a:rPr lang="en-US" sz="1200" dirty="0">
                <a:solidFill>
                  <a:srgbClr val="000000"/>
                </a:solidFill>
                <a:ea typeface="Arial Unicode MS" pitchFamily="34" charset="-128"/>
                <a:cs typeface="Arial Unicode MS" pitchFamily="34" charset="-128"/>
              </a:rPr>
              <a:t> </a:t>
            </a:r>
          </a:p>
        </p:txBody>
      </p:sp>
      <p:sp>
        <p:nvSpPr>
          <p:cNvPr id="21" name="Ellipse 8"/>
          <p:cNvSpPr>
            <a:spLocks noChangeArrowheads="1"/>
          </p:cNvSpPr>
          <p:nvPr/>
        </p:nvSpPr>
        <p:spPr bwMode="auto">
          <a:xfrm>
            <a:off x="6516688" y="5013325"/>
            <a:ext cx="1714500" cy="928688"/>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a:defRPr/>
            </a:pPr>
            <a:r>
              <a:rPr lang="en-US" sz="1200" dirty="0" err="1"/>
              <a:t>Prévention</a:t>
            </a:r>
            <a:r>
              <a:rPr lang="en-US" sz="1200" dirty="0"/>
              <a:t> et </a:t>
            </a:r>
            <a:r>
              <a:rPr lang="en-US" sz="1200" dirty="0" err="1"/>
              <a:t>Régl</a:t>
            </a:r>
            <a:r>
              <a:rPr lang="en-US" sz="1200" dirty="0"/>
              <a:t>. </a:t>
            </a:r>
            <a:r>
              <a:rPr lang="en-US" sz="1200" dirty="0" err="1"/>
              <a:t>alternatif</a:t>
            </a:r>
            <a:r>
              <a:rPr lang="en-US" sz="1200" dirty="0"/>
              <a:t> des </a:t>
            </a:r>
            <a:r>
              <a:rPr lang="en-US" sz="1200" dirty="0" err="1"/>
              <a:t>différends</a:t>
            </a:r>
            <a:endParaRPr lang="en-US" sz="1200" dirty="0"/>
          </a:p>
          <a:p>
            <a:pPr algn="ctr" fontAlgn="auto">
              <a:spcBef>
                <a:spcPts val="0"/>
              </a:spcBef>
              <a:spcAft>
                <a:spcPts val="0"/>
              </a:spcAft>
              <a:defRPr/>
            </a:pPr>
            <a:r>
              <a:rPr lang="en-US" sz="1200" dirty="0">
                <a:solidFill>
                  <a:srgbClr val="000000"/>
                </a:solidFill>
                <a:ea typeface="Arial Unicode MS" pitchFamily="34" charset="-128"/>
                <a:cs typeface="Arial Unicode MS" pitchFamily="34" charset="-128"/>
              </a:rPr>
              <a:t> </a:t>
            </a:r>
          </a:p>
        </p:txBody>
      </p:sp>
      <p:sp>
        <p:nvSpPr>
          <p:cNvPr id="16403" name="Espace réservé du numéro de diapositive 4"/>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10BC2BD9-C485-4555-BD7F-5B01F609C8A8}" type="slidenum">
              <a:rPr lang="fr-BE" altLang="fr-FR" smtClean="0">
                <a:solidFill>
                  <a:srgbClr val="FFFFFF"/>
                </a:solidFill>
                <a:latin typeface="Book Antiqua" pitchFamily="-112" charset="0"/>
              </a:rPr>
              <a:pPr eaLnBrk="1" hangingPunct="1"/>
              <a:t>20</a:t>
            </a:fld>
            <a:endParaRPr lang="fr-BE" altLang="fr-FR" smtClean="0">
              <a:solidFill>
                <a:srgbClr val="FFFFFF"/>
              </a:solidFill>
              <a:latin typeface="Book Antiqua" pitchFamily="-112" charset="0"/>
            </a:endParaRPr>
          </a:p>
        </p:txBody>
      </p:sp>
      <p:sp>
        <p:nvSpPr>
          <p:cNvPr id="29" name="Titre 1"/>
          <p:cNvSpPr txBox="1">
            <a:spLocks/>
          </p:cNvSpPr>
          <p:nvPr/>
        </p:nvSpPr>
        <p:spPr>
          <a:xfrm>
            <a:off x="467544" y="188640"/>
            <a:ext cx="7620000" cy="1008112"/>
          </a:xfrm>
          <a:prstGeom prst="rect">
            <a:avLst/>
          </a:prstGeo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ctr">
              <a:defRPr/>
            </a:pPr>
            <a:r>
              <a:rPr lang="fr-FR" sz="2000" spc="-100" dirty="0" smtClean="0">
                <a:solidFill>
                  <a:schemeClr val="tx2"/>
                </a:solidFill>
                <a:latin typeface="Lucida Sans" pitchFamily="-112" charset="0"/>
                <a:cs typeface="ＭＳ Ｐゴシック" pitchFamily="-108" charset="-128"/>
              </a:rPr>
              <a:t>La réalité de terrain: les conditions du succès sont basées sur une série d’enjeux formant une chaîne intégrée (1)</a:t>
            </a:r>
          </a:p>
          <a:p>
            <a:pPr algn="ctr">
              <a:defRPr/>
            </a:pPr>
            <a:r>
              <a:rPr lang="fr-FR" spc="-100" dirty="0" smtClean="0">
                <a:solidFill>
                  <a:schemeClr val="tx2"/>
                </a:solidFill>
                <a:latin typeface="Lucida Sans" pitchFamily="-112" charset="0"/>
                <a:cs typeface="ＭＳ Ｐゴシック" pitchFamily="-108" charset="-128"/>
              </a:rPr>
              <a:t>(synthèse de divers groupes d’experts et base de travail CNUDCI)</a:t>
            </a:r>
            <a:endParaRPr lang="fr-FR" sz="2400" spc="-100" dirty="0">
              <a:solidFill>
                <a:schemeClr val="tx2"/>
              </a:solidFill>
              <a:latin typeface="Lucida Sans" pitchFamily="-112" charset="0"/>
              <a:cs typeface="ＭＳ Ｐゴシック" pitchFamily="-108" charset="-12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u contenu 2"/>
          <p:cNvSpPr>
            <a:spLocks noGrp="1"/>
          </p:cNvSpPr>
          <p:nvPr>
            <p:ph idx="1"/>
          </p:nvPr>
        </p:nvSpPr>
        <p:spPr>
          <a:xfrm>
            <a:off x="395288" y="1557338"/>
            <a:ext cx="7620000" cy="4800600"/>
          </a:xfrm>
        </p:spPr>
        <p:txBody>
          <a:bodyPr/>
          <a:lstStyle/>
          <a:p>
            <a:pPr>
              <a:buFont typeface="Wingdings" pitchFamily="-112" charset="2"/>
              <a:buNone/>
            </a:pPr>
            <a:r>
              <a:rPr lang="en-US" altLang="fr-FR" sz="2000" b="1" smtClean="0">
                <a:latin typeface="Century Gothic" pitchFamily="34" charset="0"/>
                <a:ea typeface="ＭＳ Ｐゴシック" pitchFamily="-112" charset="-128"/>
              </a:rPr>
              <a:t>4. PPP - Cadre juridique</a:t>
            </a:r>
            <a:r>
              <a:rPr lang="en-US" altLang="fr-FR" sz="2000" smtClean="0">
                <a:ea typeface="ＭＳ Ｐゴシック" pitchFamily="-112" charset="-128"/>
              </a:rPr>
              <a:t>	</a:t>
            </a:r>
          </a:p>
          <a:p>
            <a:pPr>
              <a:buFont typeface="Wingdings" pitchFamily="-112" charset="2"/>
              <a:buChar char="§"/>
            </a:pPr>
            <a:endParaRPr lang="en-US" altLang="fr-FR" sz="2400" smtClean="0">
              <a:ea typeface="ＭＳ Ｐゴシック" pitchFamily="-112" charset="-128"/>
            </a:endParaRPr>
          </a:p>
          <a:p>
            <a:pPr>
              <a:buFont typeface="Wingdings" pitchFamily="-112" charset="2"/>
              <a:buChar char="§"/>
            </a:pPr>
            <a:endParaRPr lang="en-US" altLang="fr-FR" sz="2000" smtClean="0">
              <a:ea typeface="ＭＳ Ｐゴシック" pitchFamily="-112" charset="-128"/>
            </a:endParaRPr>
          </a:p>
          <a:p>
            <a:pPr>
              <a:buFont typeface="Wingdings" pitchFamily="-112" charset="2"/>
              <a:buChar char="§"/>
            </a:pPr>
            <a:endParaRPr lang="en-US" altLang="fr-FR" sz="2000" smtClean="0">
              <a:ea typeface="ＭＳ Ｐゴシック" pitchFamily="-112" charset="-128"/>
            </a:endParaRPr>
          </a:p>
          <a:p>
            <a:pPr>
              <a:buFont typeface="Wingdings" pitchFamily="-112" charset="2"/>
              <a:buNone/>
            </a:pPr>
            <a:r>
              <a:rPr lang="en-US" altLang="fr-FR" sz="2000" b="1" smtClean="0">
                <a:latin typeface="Century Gothic" pitchFamily="34" charset="0"/>
                <a:ea typeface="ＭＳ Ｐゴシック" pitchFamily="-112" charset="-128"/>
              </a:rPr>
              <a:t>5. Cadre institutionnel central</a:t>
            </a:r>
          </a:p>
          <a:p>
            <a:pPr>
              <a:buFont typeface="Wingdings" pitchFamily="-112" charset="2"/>
              <a:buChar char="§"/>
            </a:pPr>
            <a:endParaRPr lang="en-US" altLang="fr-FR" sz="2000" smtClean="0">
              <a:ea typeface="ＭＳ Ｐゴシック" pitchFamily="-112" charset="-128"/>
            </a:endParaRPr>
          </a:p>
          <a:p>
            <a:pPr>
              <a:buFont typeface="Wingdings" pitchFamily="-112" charset="2"/>
              <a:buChar char="§"/>
            </a:pPr>
            <a:endParaRPr lang="en-US" altLang="fr-FR" sz="2000" smtClean="0">
              <a:ea typeface="ＭＳ Ｐゴシック" pitchFamily="-112" charset="-128"/>
            </a:endParaRPr>
          </a:p>
          <a:p>
            <a:pPr>
              <a:buFont typeface="Wingdings" pitchFamily="-112" charset="2"/>
              <a:buChar char="§"/>
            </a:pPr>
            <a:endParaRPr lang="en-US" altLang="fr-FR" sz="2000" smtClean="0">
              <a:ea typeface="ＭＳ Ｐゴシック" pitchFamily="-112" charset="-128"/>
            </a:endParaRPr>
          </a:p>
          <a:p>
            <a:pPr>
              <a:buFont typeface="Wingdings" pitchFamily="-112" charset="2"/>
              <a:buNone/>
            </a:pPr>
            <a:r>
              <a:rPr lang="en-US" altLang="fr-FR" sz="2000" b="1" smtClean="0">
                <a:latin typeface="Century Gothic" pitchFamily="34" charset="0"/>
                <a:ea typeface="ＭＳ Ｐゴシック" pitchFamily="-112" charset="-128"/>
              </a:rPr>
              <a:t>6. Cadre institutionnel d’un projet</a:t>
            </a:r>
          </a:p>
          <a:p>
            <a:pPr>
              <a:buFont typeface="Wingdings" pitchFamily="-112" charset="2"/>
              <a:buNone/>
            </a:pPr>
            <a:r>
              <a:rPr lang="en-US" altLang="fr-FR" sz="2000" smtClean="0">
                <a:ea typeface="ＭＳ Ｐゴシック" pitchFamily="-112" charset="-128"/>
              </a:rPr>
              <a:t>		</a:t>
            </a:r>
          </a:p>
          <a:p>
            <a:pPr>
              <a:buFont typeface="Wingdings" pitchFamily="-112" charset="2"/>
              <a:buChar char="§"/>
            </a:pPr>
            <a:endParaRPr lang="fr-FR" altLang="fr-FR" smtClean="0">
              <a:ea typeface="ＭＳ Ｐゴシック" pitchFamily="-112" charset="-128"/>
            </a:endParaRPr>
          </a:p>
        </p:txBody>
      </p:sp>
      <p:sp>
        <p:nvSpPr>
          <p:cNvPr id="5" name="Ellipse 8"/>
          <p:cNvSpPr>
            <a:spLocks noChangeArrowheads="1"/>
          </p:cNvSpPr>
          <p:nvPr/>
        </p:nvSpPr>
        <p:spPr bwMode="auto">
          <a:xfrm>
            <a:off x="1643063" y="2143125"/>
            <a:ext cx="1714500" cy="928688"/>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r>
              <a:rPr lang="en-US" sz="1200" dirty="0" err="1"/>
              <a:t>Priorité</a:t>
            </a:r>
            <a:r>
              <a:rPr lang="en-US" sz="1200" dirty="0"/>
              <a:t> au Service Public </a:t>
            </a:r>
          </a:p>
        </p:txBody>
      </p:sp>
      <p:sp>
        <p:nvSpPr>
          <p:cNvPr id="6" name="Ellipse 8"/>
          <p:cNvSpPr>
            <a:spLocks noChangeArrowheads="1"/>
          </p:cNvSpPr>
          <p:nvPr/>
        </p:nvSpPr>
        <p:spPr bwMode="auto">
          <a:xfrm>
            <a:off x="3143250" y="2143125"/>
            <a:ext cx="1714500" cy="935038"/>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r>
              <a:rPr lang="en-US" sz="1200" dirty="0" err="1">
                <a:solidFill>
                  <a:srgbClr val="000000"/>
                </a:solidFill>
                <a:ea typeface="Arial Unicode MS" pitchFamily="34" charset="-128"/>
                <a:cs typeface="Arial Unicode MS" pitchFamily="34" charset="-128"/>
              </a:rPr>
              <a:t>Droits</a:t>
            </a:r>
            <a:r>
              <a:rPr lang="en-US" sz="1200" dirty="0">
                <a:solidFill>
                  <a:srgbClr val="000000"/>
                </a:solidFill>
                <a:ea typeface="Arial Unicode MS" pitchFamily="34" charset="-128"/>
                <a:cs typeface="Arial Unicode MS" pitchFamily="34" charset="-128"/>
              </a:rPr>
              <a:t> </a:t>
            </a:r>
            <a:r>
              <a:rPr lang="en-US" sz="1200" dirty="0" err="1">
                <a:solidFill>
                  <a:srgbClr val="000000"/>
                </a:solidFill>
                <a:ea typeface="Arial Unicode MS" pitchFamily="34" charset="-128"/>
                <a:cs typeface="Arial Unicode MS" pitchFamily="34" charset="-128"/>
              </a:rPr>
              <a:t>spécifiques</a:t>
            </a:r>
            <a:r>
              <a:rPr lang="en-US" sz="1200" dirty="0">
                <a:solidFill>
                  <a:srgbClr val="000000"/>
                </a:solidFill>
                <a:ea typeface="Arial Unicode MS" pitchFamily="34" charset="-128"/>
                <a:cs typeface="Arial Unicode MS" pitchFamily="34" charset="-128"/>
              </a:rPr>
              <a:t> de </a:t>
            </a:r>
            <a:r>
              <a:rPr lang="en-US" sz="1200" dirty="0" err="1">
                <a:solidFill>
                  <a:srgbClr val="000000"/>
                </a:solidFill>
                <a:ea typeface="Arial Unicode MS" pitchFamily="34" charset="-128"/>
                <a:cs typeface="Arial Unicode MS" pitchFamily="34" charset="-128"/>
              </a:rPr>
              <a:t>l’Autorité</a:t>
            </a:r>
            <a:r>
              <a:rPr lang="en-US" sz="1200" dirty="0">
                <a:solidFill>
                  <a:srgbClr val="000000"/>
                </a:solidFill>
                <a:ea typeface="Arial Unicode MS" pitchFamily="34" charset="-128"/>
                <a:cs typeface="Arial Unicode MS" pitchFamily="34" charset="-128"/>
              </a:rPr>
              <a:t> </a:t>
            </a:r>
            <a:r>
              <a:rPr lang="en-US" sz="1200" dirty="0" err="1">
                <a:solidFill>
                  <a:srgbClr val="000000"/>
                </a:solidFill>
                <a:ea typeface="Arial Unicode MS" pitchFamily="34" charset="-128"/>
                <a:cs typeface="Arial Unicode MS" pitchFamily="34" charset="-128"/>
              </a:rPr>
              <a:t>Publique</a:t>
            </a:r>
            <a:endParaRPr lang="en-US" sz="1200" dirty="0">
              <a:solidFill>
                <a:srgbClr val="000000"/>
              </a:solidFill>
              <a:ea typeface="Arial Unicode MS" pitchFamily="34" charset="-128"/>
              <a:cs typeface="Arial Unicode MS" pitchFamily="34" charset="-128"/>
            </a:endParaRPr>
          </a:p>
        </p:txBody>
      </p:sp>
      <p:sp>
        <p:nvSpPr>
          <p:cNvPr id="7" name="Ellipse 8"/>
          <p:cNvSpPr>
            <a:spLocks noChangeArrowheads="1"/>
          </p:cNvSpPr>
          <p:nvPr/>
        </p:nvSpPr>
        <p:spPr bwMode="auto">
          <a:xfrm>
            <a:off x="4786313" y="2143125"/>
            <a:ext cx="1714500" cy="928688"/>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r>
              <a:rPr lang="en-US" sz="1200" dirty="0" err="1"/>
              <a:t>Droits</a:t>
            </a:r>
            <a:r>
              <a:rPr lang="en-US" sz="1200" dirty="0"/>
              <a:t> </a:t>
            </a:r>
            <a:r>
              <a:rPr lang="en-US" sz="1200" dirty="0" err="1"/>
              <a:t>spécifiques</a:t>
            </a:r>
            <a:r>
              <a:rPr lang="en-US" sz="1200" dirty="0"/>
              <a:t> de la </a:t>
            </a:r>
            <a:r>
              <a:rPr lang="en-US" sz="1200" dirty="0" err="1"/>
              <a:t>Société</a:t>
            </a:r>
            <a:r>
              <a:rPr lang="en-US" sz="1200" dirty="0"/>
              <a:t> de </a:t>
            </a:r>
            <a:r>
              <a:rPr lang="en-US" sz="1200" dirty="0" err="1"/>
              <a:t>Projet</a:t>
            </a:r>
            <a:endParaRPr lang="en-US" sz="1200" dirty="0"/>
          </a:p>
        </p:txBody>
      </p:sp>
      <p:sp>
        <p:nvSpPr>
          <p:cNvPr id="8" name="Ellipse 8"/>
          <p:cNvSpPr>
            <a:spLocks noChangeArrowheads="1"/>
          </p:cNvSpPr>
          <p:nvPr/>
        </p:nvSpPr>
        <p:spPr bwMode="auto">
          <a:xfrm>
            <a:off x="6429375" y="2214563"/>
            <a:ext cx="1714500" cy="928687"/>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r>
              <a:rPr lang="fr-FR" sz="1200" dirty="0"/>
              <a:t>Equilibre économique et Régulation</a:t>
            </a:r>
          </a:p>
        </p:txBody>
      </p:sp>
      <p:sp>
        <p:nvSpPr>
          <p:cNvPr id="9" name="Ellipse 8"/>
          <p:cNvSpPr>
            <a:spLocks noChangeArrowheads="1"/>
          </p:cNvSpPr>
          <p:nvPr/>
        </p:nvSpPr>
        <p:spPr bwMode="auto">
          <a:xfrm>
            <a:off x="142875" y="2143125"/>
            <a:ext cx="1857375" cy="928688"/>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r>
              <a:rPr lang="en-US" sz="1200" dirty="0" err="1"/>
              <a:t>Climat</a:t>
            </a:r>
            <a:r>
              <a:rPr lang="en-US" sz="1200" dirty="0"/>
              <a:t> </a:t>
            </a:r>
            <a:r>
              <a:rPr lang="en-US" sz="1200" dirty="0" err="1"/>
              <a:t>d’</a:t>
            </a:r>
            <a:r>
              <a:rPr lang="en-US" sz="1150" dirty="0" err="1"/>
              <a:t>investissement</a:t>
            </a:r>
            <a:endParaRPr lang="en-US" sz="1150" dirty="0"/>
          </a:p>
        </p:txBody>
      </p:sp>
      <p:sp>
        <p:nvSpPr>
          <p:cNvPr id="10" name="Ellipse 8"/>
          <p:cNvSpPr>
            <a:spLocks noChangeArrowheads="1"/>
          </p:cNvSpPr>
          <p:nvPr/>
        </p:nvSpPr>
        <p:spPr bwMode="auto">
          <a:xfrm>
            <a:off x="250825" y="3500438"/>
            <a:ext cx="1714500" cy="928687"/>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r>
              <a:rPr lang="en-US" sz="1200" dirty="0" err="1"/>
              <a:t>Gouvernance</a:t>
            </a:r>
            <a:r>
              <a:rPr lang="en-US" sz="1200" dirty="0"/>
              <a:t>, Transparence et </a:t>
            </a:r>
            <a:r>
              <a:rPr lang="en-US" sz="1200" dirty="0" err="1"/>
              <a:t>Efficacité</a:t>
            </a:r>
            <a:endParaRPr lang="en-US" sz="1200" dirty="0"/>
          </a:p>
        </p:txBody>
      </p:sp>
      <p:sp>
        <p:nvSpPr>
          <p:cNvPr id="11" name="Ellipse 8"/>
          <p:cNvSpPr>
            <a:spLocks noChangeArrowheads="1"/>
          </p:cNvSpPr>
          <p:nvPr/>
        </p:nvSpPr>
        <p:spPr bwMode="auto">
          <a:xfrm>
            <a:off x="1835150" y="3500438"/>
            <a:ext cx="1714500" cy="928687"/>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r>
              <a:rPr lang="en-US" sz="1200" dirty="0" err="1"/>
              <a:t>Organe</a:t>
            </a:r>
            <a:r>
              <a:rPr lang="en-US" sz="1200" dirty="0"/>
              <a:t> de </a:t>
            </a:r>
            <a:r>
              <a:rPr lang="en-US" sz="1200" dirty="0" err="1"/>
              <a:t>Planification</a:t>
            </a:r>
            <a:endParaRPr lang="en-US" sz="1200" dirty="0"/>
          </a:p>
        </p:txBody>
      </p:sp>
      <p:sp>
        <p:nvSpPr>
          <p:cNvPr id="12" name="Ellipse 8"/>
          <p:cNvSpPr>
            <a:spLocks noChangeArrowheads="1"/>
          </p:cNvSpPr>
          <p:nvPr/>
        </p:nvSpPr>
        <p:spPr bwMode="auto">
          <a:xfrm>
            <a:off x="3348038" y="3500438"/>
            <a:ext cx="1728787" cy="936625"/>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r>
              <a:rPr lang="en-US" sz="1200" dirty="0" err="1"/>
              <a:t>Organe</a:t>
            </a:r>
            <a:r>
              <a:rPr lang="en-US" sz="1200" dirty="0"/>
              <a:t> de promotion</a:t>
            </a:r>
          </a:p>
        </p:txBody>
      </p:sp>
      <p:sp>
        <p:nvSpPr>
          <p:cNvPr id="13" name="Ellipse 8"/>
          <p:cNvSpPr>
            <a:spLocks noChangeArrowheads="1"/>
          </p:cNvSpPr>
          <p:nvPr/>
        </p:nvSpPr>
        <p:spPr bwMode="auto">
          <a:xfrm>
            <a:off x="4932363" y="3500438"/>
            <a:ext cx="1714500" cy="928687"/>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r>
              <a:rPr lang="en-US" sz="1200" dirty="0" err="1">
                <a:solidFill>
                  <a:srgbClr val="000000"/>
                </a:solidFill>
                <a:ea typeface="Arial Unicode MS" pitchFamily="34" charset="-128"/>
                <a:cs typeface="Arial Unicode MS" pitchFamily="34" charset="-128"/>
              </a:rPr>
              <a:t>Organe</a:t>
            </a:r>
            <a:r>
              <a:rPr lang="en-US" sz="1200" dirty="0">
                <a:solidFill>
                  <a:srgbClr val="000000"/>
                </a:solidFill>
                <a:ea typeface="Arial Unicode MS" pitchFamily="34" charset="-128"/>
                <a:cs typeface="Arial Unicode MS" pitchFamily="34" charset="-128"/>
              </a:rPr>
              <a:t> </a:t>
            </a:r>
            <a:r>
              <a:rPr lang="en-US" sz="1200" dirty="0" err="1">
                <a:solidFill>
                  <a:srgbClr val="000000"/>
                </a:solidFill>
                <a:ea typeface="Arial Unicode MS" pitchFamily="34" charset="-128"/>
                <a:cs typeface="Arial Unicode MS" pitchFamily="34" charset="-128"/>
              </a:rPr>
              <a:t>d’évaluation</a:t>
            </a:r>
            <a:r>
              <a:rPr lang="en-US" sz="1200" dirty="0">
                <a:solidFill>
                  <a:srgbClr val="000000"/>
                </a:solidFill>
                <a:ea typeface="Arial Unicode MS" pitchFamily="34" charset="-128"/>
                <a:cs typeface="Arial Unicode MS" pitchFamily="34" charset="-128"/>
              </a:rPr>
              <a:t> et de </a:t>
            </a:r>
            <a:r>
              <a:rPr lang="en-US" sz="1200" dirty="0" err="1">
                <a:solidFill>
                  <a:srgbClr val="000000"/>
                </a:solidFill>
                <a:ea typeface="Arial Unicode MS" pitchFamily="34" charset="-128"/>
                <a:cs typeface="Arial Unicode MS" pitchFamily="34" charset="-128"/>
              </a:rPr>
              <a:t>contrôle</a:t>
            </a:r>
            <a:endParaRPr lang="en-US" sz="1200" dirty="0">
              <a:solidFill>
                <a:srgbClr val="000000"/>
              </a:solidFill>
              <a:ea typeface="Arial Unicode MS" pitchFamily="34" charset="-128"/>
              <a:cs typeface="Arial Unicode MS" pitchFamily="34" charset="-128"/>
            </a:endParaRPr>
          </a:p>
        </p:txBody>
      </p:sp>
      <p:sp>
        <p:nvSpPr>
          <p:cNvPr id="14" name="Ellipse 8"/>
          <p:cNvSpPr>
            <a:spLocks noChangeArrowheads="1"/>
          </p:cNvSpPr>
          <p:nvPr/>
        </p:nvSpPr>
        <p:spPr bwMode="auto">
          <a:xfrm>
            <a:off x="6516688" y="3500438"/>
            <a:ext cx="1714500" cy="928687"/>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r>
              <a:rPr lang="en-US" sz="1200" dirty="0"/>
              <a:t>Conditions de </a:t>
            </a:r>
            <a:r>
              <a:rPr lang="en-US" sz="1200" dirty="0" err="1"/>
              <a:t>choix</a:t>
            </a:r>
            <a:r>
              <a:rPr lang="en-US" sz="1200" dirty="0"/>
              <a:t> des consultants</a:t>
            </a:r>
          </a:p>
        </p:txBody>
      </p:sp>
      <p:sp>
        <p:nvSpPr>
          <p:cNvPr id="15" name="Ellipse 8"/>
          <p:cNvSpPr>
            <a:spLocks noChangeArrowheads="1"/>
          </p:cNvSpPr>
          <p:nvPr/>
        </p:nvSpPr>
        <p:spPr bwMode="auto">
          <a:xfrm>
            <a:off x="323850" y="5013325"/>
            <a:ext cx="1800225" cy="936625"/>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200" dirty="0" err="1"/>
              <a:t>Gouvernance</a:t>
            </a:r>
            <a:r>
              <a:rPr lang="en-US" sz="1200" dirty="0"/>
              <a:t>, Transparence et </a:t>
            </a:r>
            <a:r>
              <a:rPr lang="en-US" sz="1200" dirty="0" err="1"/>
              <a:t>Efficacité</a:t>
            </a:r>
            <a:endParaRPr lang="en-US" sz="1200" dirty="0"/>
          </a:p>
        </p:txBody>
      </p:sp>
      <p:sp>
        <p:nvSpPr>
          <p:cNvPr id="17" name="Ellipse 8"/>
          <p:cNvSpPr>
            <a:spLocks noChangeArrowheads="1"/>
          </p:cNvSpPr>
          <p:nvPr/>
        </p:nvSpPr>
        <p:spPr bwMode="auto">
          <a:xfrm>
            <a:off x="1835150" y="5013325"/>
            <a:ext cx="1857375" cy="1000125"/>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200" dirty="0" err="1"/>
              <a:t>Organe</a:t>
            </a:r>
            <a:r>
              <a:rPr lang="en-US" sz="1200" dirty="0"/>
              <a:t> de </a:t>
            </a:r>
            <a:r>
              <a:rPr lang="en-US" sz="1200" dirty="0" err="1"/>
              <a:t>planification</a:t>
            </a:r>
            <a:endParaRPr lang="en-US" sz="1200" dirty="0"/>
          </a:p>
        </p:txBody>
      </p:sp>
      <p:sp>
        <p:nvSpPr>
          <p:cNvPr id="19" name="Ellipse 8"/>
          <p:cNvSpPr>
            <a:spLocks noChangeArrowheads="1"/>
          </p:cNvSpPr>
          <p:nvPr/>
        </p:nvSpPr>
        <p:spPr bwMode="auto">
          <a:xfrm>
            <a:off x="3419475" y="5013325"/>
            <a:ext cx="1857375" cy="1000125"/>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200" dirty="0" err="1"/>
              <a:t>Organe</a:t>
            </a:r>
            <a:r>
              <a:rPr lang="en-US" sz="1200" dirty="0"/>
              <a:t> </a:t>
            </a:r>
            <a:r>
              <a:rPr lang="en-US" sz="1200" dirty="0" err="1"/>
              <a:t>d’évaluation</a:t>
            </a:r>
            <a:r>
              <a:rPr lang="en-US" sz="1200" dirty="0"/>
              <a:t> et de </a:t>
            </a:r>
            <a:r>
              <a:rPr lang="en-US" sz="1200" dirty="0" err="1"/>
              <a:t>sélection</a:t>
            </a:r>
            <a:endParaRPr lang="en-US" sz="1200" dirty="0"/>
          </a:p>
        </p:txBody>
      </p:sp>
      <p:sp>
        <p:nvSpPr>
          <p:cNvPr id="20" name="Ellipse 8"/>
          <p:cNvSpPr>
            <a:spLocks noChangeArrowheads="1"/>
          </p:cNvSpPr>
          <p:nvPr/>
        </p:nvSpPr>
        <p:spPr bwMode="auto">
          <a:xfrm>
            <a:off x="5003800" y="5013325"/>
            <a:ext cx="1857375" cy="1000125"/>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200" dirty="0" err="1"/>
              <a:t>Organe</a:t>
            </a:r>
            <a:r>
              <a:rPr lang="en-US" sz="1200" dirty="0"/>
              <a:t> de </a:t>
            </a:r>
            <a:r>
              <a:rPr lang="en-US" sz="1200" dirty="0" err="1"/>
              <a:t>Suivi</a:t>
            </a:r>
            <a:r>
              <a:rPr lang="en-US" sz="1200" dirty="0"/>
              <a:t> de </a:t>
            </a:r>
            <a:r>
              <a:rPr lang="en-US" sz="1200" dirty="0" err="1"/>
              <a:t>Gestion</a:t>
            </a:r>
            <a:endParaRPr lang="en-US" sz="1200" dirty="0"/>
          </a:p>
        </p:txBody>
      </p:sp>
      <p:sp>
        <p:nvSpPr>
          <p:cNvPr id="21" name="Ellipse 8"/>
          <p:cNvSpPr>
            <a:spLocks noChangeArrowheads="1"/>
          </p:cNvSpPr>
          <p:nvPr/>
        </p:nvSpPr>
        <p:spPr bwMode="auto">
          <a:xfrm>
            <a:off x="6516688" y="5013325"/>
            <a:ext cx="1727200" cy="1008063"/>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200" dirty="0"/>
              <a:t>Conditions de </a:t>
            </a:r>
            <a:r>
              <a:rPr lang="en-US" sz="1200" dirty="0" err="1"/>
              <a:t>choix</a:t>
            </a:r>
            <a:r>
              <a:rPr lang="en-US" sz="1200" dirty="0"/>
              <a:t> des consultants</a:t>
            </a:r>
          </a:p>
        </p:txBody>
      </p:sp>
      <p:sp>
        <p:nvSpPr>
          <p:cNvPr id="17426" name="Espace réservé du numéro de diapositive 4"/>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C34C8369-EE25-465A-B8F7-7FC87E65F203}" type="slidenum">
              <a:rPr lang="fr-BE" altLang="fr-FR" smtClean="0">
                <a:solidFill>
                  <a:srgbClr val="FFFFFF"/>
                </a:solidFill>
                <a:latin typeface="Book Antiqua" pitchFamily="-112" charset="0"/>
              </a:rPr>
              <a:pPr eaLnBrk="1" hangingPunct="1"/>
              <a:t>21</a:t>
            </a:fld>
            <a:endParaRPr lang="fr-BE" altLang="fr-FR" smtClean="0">
              <a:solidFill>
                <a:srgbClr val="FFFFFF"/>
              </a:solidFill>
              <a:latin typeface="Book Antiqua" pitchFamily="-112" charset="0"/>
            </a:endParaRPr>
          </a:p>
        </p:txBody>
      </p:sp>
      <p:sp>
        <p:nvSpPr>
          <p:cNvPr id="17427" name="ZoneTexte 22"/>
          <p:cNvSpPr txBox="1">
            <a:spLocks noChangeArrowheads="1"/>
          </p:cNvSpPr>
          <p:nvPr/>
        </p:nvSpPr>
        <p:spPr bwMode="auto">
          <a:xfrm>
            <a:off x="395288" y="6165850"/>
            <a:ext cx="6462712"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FR" altLang="fr-FR" sz="1000"/>
              <a:t>*Tous les chaînons ne sont pas applicables à tous les projets</a:t>
            </a:r>
          </a:p>
          <a:p>
            <a:pPr eaLnBrk="1" hangingPunct="1"/>
            <a:endParaRPr lang="fr-FR" altLang="fr-FR" sz="1000"/>
          </a:p>
        </p:txBody>
      </p:sp>
      <p:sp>
        <p:nvSpPr>
          <p:cNvPr id="28" name="Titre 1"/>
          <p:cNvSpPr txBox="1">
            <a:spLocks/>
          </p:cNvSpPr>
          <p:nvPr/>
        </p:nvSpPr>
        <p:spPr>
          <a:xfrm>
            <a:off x="467544" y="188640"/>
            <a:ext cx="7620000" cy="1008112"/>
          </a:xfrm>
          <a:prstGeom prst="rect">
            <a:avLst/>
          </a:prstGeo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ctr">
              <a:defRPr/>
            </a:pPr>
            <a:r>
              <a:rPr lang="fr-FR" sz="2000" spc="-100" dirty="0" smtClean="0">
                <a:solidFill>
                  <a:schemeClr val="tx2"/>
                </a:solidFill>
                <a:latin typeface="Lucida Sans" pitchFamily="-112" charset="0"/>
                <a:cs typeface="ＭＳ Ｐゴシック" pitchFamily="-108" charset="-128"/>
              </a:rPr>
              <a:t>La réalité de terrain: les conditions du succès sont basées sur une série d’enjeux formant une chaîne intégrée (2)</a:t>
            </a:r>
          </a:p>
          <a:p>
            <a:pPr algn="ctr">
              <a:defRPr/>
            </a:pPr>
            <a:r>
              <a:rPr lang="fr-FR" spc="-100" dirty="0" smtClean="0">
                <a:solidFill>
                  <a:schemeClr val="tx2"/>
                </a:solidFill>
                <a:latin typeface="Lucida Sans" pitchFamily="-112" charset="0"/>
                <a:cs typeface="ＭＳ Ｐゴシック" pitchFamily="-108" charset="-128"/>
              </a:rPr>
              <a:t>(synthèse de divers groupes d’experts et base de travail CNUDCI)</a:t>
            </a:r>
            <a:endParaRPr lang="fr-FR" sz="2400" spc="-100" dirty="0">
              <a:solidFill>
                <a:schemeClr val="tx2"/>
              </a:solidFill>
              <a:latin typeface="Lucida Sans" pitchFamily="-112" charset="0"/>
              <a:cs typeface="ＭＳ Ｐゴシック" pitchFamily="-108" charset="-12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27"/>
          <p:cNvSpPr txBox="1">
            <a:spLocks noChangeArrowheads="1"/>
          </p:cNvSpPr>
          <p:nvPr/>
        </p:nvSpPr>
        <p:spPr bwMode="auto">
          <a:xfrm>
            <a:off x="428625" y="1714500"/>
            <a:ext cx="8715375" cy="4143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450850" indent="-4508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spcBef>
                <a:spcPct val="20000"/>
              </a:spcBef>
              <a:buClr>
                <a:srgbClr val="E46C0A"/>
              </a:buClr>
              <a:buSzPct val="94000"/>
            </a:pPr>
            <a:r>
              <a:rPr lang="en-US" altLang="fr-FR" b="1">
                <a:latin typeface="Times New Roman" pitchFamily="18" charset="0"/>
                <a:cs typeface="Times New Roman" pitchFamily="18" charset="0"/>
              </a:rPr>
              <a:t>    </a:t>
            </a:r>
          </a:p>
          <a:p>
            <a:pPr>
              <a:spcBef>
                <a:spcPct val="20000"/>
              </a:spcBef>
              <a:buClr>
                <a:srgbClr val="E46C0A"/>
              </a:buClr>
              <a:buSzPct val="94000"/>
            </a:pPr>
            <a:endParaRPr lang="en-US" altLang="fr-FR" b="1">
              <a:latin typeface="Times New Roman" pitchFamily="18" charset="0"/>
              <a:cs typeface="Times New Roman" pitchFamily="18" charset="0"/>
            </a:endParaRPr>
          </a:p>
          <a:p>
            <a:pPr>
              <a:spcBef>
                <a:spcPct val="20000"/>
              </a:spcBef>
              <a:buClr>
                <a:srgbClr val="E46C0A"/>
              </a:buClr>
              <a:buSzPct val="94000"/>
            </a:pPr>
            <a:endParaRPr lang="en-US" altLang="fr-FR" b="1">
              <a:latin typeface="Times New Roman" pitchFamily="18" charset="0"/>
              <a:cs typeface="Times New Roman" pitchFamily="18" charset="0"/>
            </a:endParaRPr>
          </a:p>
          <a:p>
            <a:pPr>
              <a:spcBef>
                <a:spcPct val="20000"/>
              </a:spcBef>
              <a:buClr>
                <a:srgbClr val="E46C0A"/>
              </a:buClr>
              <a:buSzPct val="94000"/>
            </a:pPr>
            <a:endParaRPr lang="en-US" altLang="fr-FR" b="1">
              <a:latin typeface="Times New Roman" pitchFamily="18" charset="0"/>
              <a:cs typeface="Times New Roman" pitchFamily="18" charset="0"/>
            </a:endParaRPr>
          </a:p>
          <a:p>
            <a:pPr>
              <a:spcBef>
                <a:spcPct val="20000"/>
              </a:spcBef>
              <a:buClr>
                <a:srgbClr val="E46C0A"/>
              </a:buClr>
              <a:buSzPct val="94000"/>
              <a:buFont typeface="Wingdings" pitchFamily="2" charset="2"/>
              <a:buChar char="q"/>
            </a:pPr>
            <a:endParaRPr lang="fr-FR" altLang="fr-FR" b="1">
              <a:latin typeface="Century Gothic" pitchFamily="34" charset="0"/>
            </a:endParaRPr>
          </a:p>
        </p:txBody>
      </p:sp>
      <p:cxnSp>
        <p:nvCxnSpPr>
          <p:cNvPr id="8" name="Connecteur droit avec flèche 7"/>
          <p:cNvCxnSpPr>
            <a:stCxn id="19" idx="0"/>
          </p:cNvCxnSpPr>
          <p:nvPr/>
        </p:nvCxnSpPr>
        <p:spPr bwMode="auto">
          <a:xfrm rot="5400000" flipH="1" flipV="1">
            <a:off x="1232694" y="1804194"/>
            <a:ext cx="857250" cy="1249362"/>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cxnSp>
        <p:nvCxnSpPr>
          <p:cNvPr id="10" name="Connecteur droit avec flèche 9"/>
          <p:cNvCxnSpPr/>
          <p:nvPr/>
        </p:nvCxnSpPr>
        <p:spPr bwMode="auto">
          <a:xfrm flipV="1">
            <a:off x="1857375" y="3071813"/>
            <a:ext cx="428625" cy="142875"/>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cxnSp>
        <p:nvCxnSpPr>
          <p:cNvPr id="11" name="Connecteur droit avec flèche 10"/>
          <p:cNvCxnSpPr/>
          <p:nvPr/>
        </p:nvCxnSpPr>
        <p:spPr bwMode="auto">
          <a:xfrm flipV="1">
            <a:off x="1928794" y="3060700"/>
            <a:ext cx="357187" cy="0"/>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cxnSp>
        <p:nvCxnSpPr>
          <p:cNvPr id="12" name="Connecteur droit avec flèche 11"/>
          <p:cNvCxnSpPr/>
          <p:nvPr/>
        </p:nvCxnSpPr>
        <p:spPr bwMode="auto">
          <a:xfrm>
            <a:off x="1785938" y="3786188"/>
            <a:ext cx="500062" cy="142875"/>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cxnSp>
        <p:nvCxnSpPr>
          <p:cNvPr id="13" name="Connecteur droit avec flèche 12"/>
          <p:cNvCxnSpPr/>
          <p:nvPr/>
        </p:nvCxnSpPr>
        <p:spPr bwMode="auto">
          <a:xfrm>
            <a:off x="1571625" y="3929063"/>
            <a:ext cx="714375" cy="428625"/>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cxnSp>
        <p:nvCxnSpPr>
          <p:cNvPr id="14" name="Connecteur droit avec flèche 13"/>
          <p:cNvCxnSpPr/>
          <p:nvPr/>
        </p:nvCxnSpPr>
        <p:spPr bwMode="auto">
          <a:xfrm>
            <a:off x="1428750" y="4000500"/>
            <a:ext cx="857250" cy="785813"/>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cxnSp>
        <p:nvCxnSpPr>
          <p:cNvPr id="15" name="Connecteur droit avec flèche 14"/>
          <p:cNvCxnSpPr/>
          <p:nvPr/>
        </p:nvCxnSpPr>
        <p:spPr bwMode="auto">
          <a:xfrm rot="16200000" flipH="1">
            <a:off x="1178719" y="4107657"/>
            <a:ext cx="1143000" cy="1071562"/>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cxnSp>
        <p:nvCxnSpPr>
          <p:cNvPr id="16" name="Connecteur droit avec flèche 15"/>
          <p:cNvCxnSpPr>
            <a:stCxn id="19" idx="4"/>
          </p:cNvCxnSpPr>
          <p:nvPr/>
        </p:nvCxnSpPr>
        <p:spPr bwMode="auto">
          <a:xfrm rot="16200000" flipH="1">
            <a:off x="875506" y="4233070"/>
            <a:ext cx="1571625" cy="1249362"/>
          </a:xfrm>
          <a:prstGeom prst="straightConnector1">
            <a:avLst/>
          </a:prstGeom>
          <a:ln>
            <a:headEnd type="arrow"/>
            <a:tailEnd type="arrow"/>
          </a:ln>
        </p:spPr>
        <p:style>
          <a:lnRef idx="3">
            <a:schemeClr val="accent4"/>
          </a:lnRef>
          <a:fillRef idx="0">
            <a:schemeClr val="accent4"/>
          </a:fillRef>
          <a:effectRef idx="2">
            <a:schemeClr val="accent4"/>
          </a:effectRef>
          <a:fontRef idx="minor">
            <a:schemeClr val="tx1"/>
          </a:fontRef>
        </p:style>
      </p:cxnSp>
      <p:sp>
        <p:nvSpPr>
          <p:cNvPr id="13323" name="Rectangle 1027"/>
          <p:cNvSpPr txBox="1">
            <a:spLocks noChangeArrowheads="1"/>
          </p:cNvSpPr>
          <p:nvPr/>
        </p:nvSpPr>
        <p:spPr bwMode="auto">
          <a:xfrm>
            <a:off x="428625" y="2071688"/>
            <a:ext cx="8715375" cy="4143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450850" indent="-4508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spcBef>
                <a:spcPct val="20000"/>
              </a:spcBef>
              <a:buClr>
                <a:srgbClr val="E46C0A"/>
              </a:buClr>
              <a:buSzPct val="94000"/>
            </a:pPr>
            <a:r>
              <a:rPr lang="en-US" altLang="fr-FR" b="1">
                <a:latin typeface="Times New Roman" pitchFamily="18" charset="0"/>
                <a:cs typeface="Times New Roman" pitchFamily="18" charset="0"/>
              </a:rPr>
              <a:t>    </a:t>
            </a:r>
          </a:p>
          <a:p>
            <a:pPr>
              <a:spcBef>
                <a:spcPct val="20000"/>
              </a:spcBef>
              <a:buClr>
                <a:srgbClr val="E46C0A"/>
              </a:buClr>
              <a:buSzPct val="94000"/>
            </a:pPr>
            <a:endParaRPr lang="en-US" altLang="fr-FR" b="1">
              <a:latin typeface="Times New Roman" pitchFamily="18" charset="0"/>
              <a:cs typeface="Times New Roman" pitchFamily="18" charset="0"/>
            </a:endParaRPr>
          </a:p>
          <a:p>
            <a:pPr>
              <a:spcBef>
                <a:spcPct val="20000"/>
              </a:spcBef>
              <a:buClr>
                <a:srgbClr val="E46C0A"/>
              </a:buClr>
              <a:buSzPct val="94000"/>
            </a:pPr>
            <a:endParaRPr lang="en-US" altLang="fr-FR" b="1">
              <a:latin typeface="Times New Roman" pitchFamily="18" charset="0"/>
              <a:cs typeface="Times New Roman" pitchFamily="18" charset="0"/>
            </a:endParaRPr>
          </a:p>
          <a:p>
            <a:pPr>
              <a:spcBef>
                <a:spcPct val="20000"/>
              </a:spcBef>
              <a:buClr>
                <a:srgbClr val="E46C0A"/>
              </a:buClr>
              <a:buSzPct val="94000"/>
            </a:pPr>
            <a:endParaRPr lang="en-US" altLang="fr-FR" b="1">
              <a:latin typeface="Times New Roman" pitchFamily="18" charset="0"/>
              <a:cs typeface="Times New Roman" pitchFamily="18" charset="0"/>
            </a:endParaRPr>
          </a:p>
          <a:p>
            <a:pPr>
              <a:spcBef>
                <a:spcPct val="20000"/>
              </a:spcBef>
              <a:buClr>
                <a:srgbClr val="E46C0A"/>
              </a:buClr>
              <a:buSzPct val="94000"/>
              <a:buFont typeface="Wingdings" pitchFamily="2" charset="2"/>
              <a:buChar char="q"/>
            </a:pPr>
            <a:endParaRPr lang="fr-FR" altLang="fr-FR" b="1">
              <a:latin typeface="Century Gothic" pitchFamily="34" charset="0"/>
            </a:endParaRPr>
          </a:p>
        </p:txBody>
      </p:sp>
      <p:sp>
        <p:nvSpPr>
          <p:cNvPr id="19" name="Ellipse 10"/>
          <p:cNvSpPr>
            <a:spLocks noChangeArrowheads="1"/>
          </p:cNvSpPr>
          <p:nvPr/>
        </p:nvSpPr>
        <p:spPr bwMode="auto">
          <a:xfrm>
            <a:off x="142875" y="2857500"/>
            <a:ext cx="1785938" cy="1214438"/>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r>
              <a:rPr lang="en-US" sz="1400" b="1" dirty="0" err="1"/>
              <a:t>Modèle</a:t>
            </a:r>
            <a:r>
              <a:rPr lang="en-US" sz="1400" b="1" dirty="0"/>
              <a:t> </a:t>
            </a:r>
            <a:r>
              <a:rPr lang="en-US" sz="1400" b="1" dirty="0" err="1"/>
              <a:t>économique</a:t>
            </a:r>
            <a:r>
              <a:rPr lang="en-US" sz="1400" b="1" dirty="0"/>
              <a:t> et financier </a:t>
            </a:r>
            <a:r>
              <a:rPr lang="en-US" sz="1400" b="1" dirty="0" err="1"/>
              <a:t>révisée</a:t>
            </a:r>
            <a:endParaRPr lang="en-US" sz="1400" b="1" dirty="0"/>
          </a:p>
        </p:txBody>
      </p:sp>
      <p:sp>
        <p:nvSpPr>
          <p:cNvPr id="13325" name="ZoneTexte 7"/>
          <p:cNvSpPr txBox="1">
            <a:spLocks noChangeArrowheads="1"/>
          </p:cNvSpPr>
          <p:nvPr/>
        </p:nvSpPr>
        <p:spPr bwMode="auto">
          <a:xfrm>
            <a:off x="2286000" y="1785938"/>
            <a:ext cx="6500813" cy="43703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buFont typeface="Arial" charset="0"/>
              <a:buChar char="•"/>
            </a:pPr>
            <a:r>
              <a:rPr lang="en-US" altLang="fr-FR">
                <a:latin typeface="Calibri" pitchFamily="34" charset="0"/>
              </a:rPr>
              <a:t>  </a:t>
            </a:r>
            <a:r>
              <a:rPr lang="fr-FR" altLang="fr-FR">
                <a:latin typeface="Calibri" pitchFamily="34" charset="0"/>
              </a:rPr>
              <a:t>Étendue initiale du service et principales spécifications techniques</a:t>
            </a:r>
          </a:p>
          <a:p>
            <a:pPr algn="just" eaLnBrk="1" hangingPunct="1">
              <a:buFontTx/>
              <a:buChar char="-"/>
            </a:pPr>
            <a:endParaRPr lang="fr-FR" altLang="fr-FR" sz="1000">
              <a:latin typeface="Calibri" pitchFamily="34" charset="0"/>
            </a:endParaRPr>
          </a:p>
          <a:p>
            <a:pPr algn="just" eaLnBrk="1" hangingPunct="1">
              <a:buFont typeface="Arial" charset="0"/>
              <a:buChar char="•"/>
            </a:pPr>
            <a:r>
              <a:rPr lang="fr-FR" altLang="fr-FR">
                <a:latin typeface="Calibri" pitchFamily="34" charset="0"/>
              </a:rPr>
              <a:t>  Études socio-économiques et capacité de paiement</a:t>
            </a:r>
          </a:p>
          <a:p>
            <a:pPr algn="just" eaLnBrk="1" hangingPunct="1"/>
            <a:endParaRPr lang="fr-FR" altLang="fr-FR" sz="1000">
              <a:latin typeface="Calibri" pitchFamily="34" charset="0"/>
            </a:endParaRPr>
          </a:p>
          <a:p>
            <a:pPr algn="just" eaLnBrk="1" hangingPunct="1">
              <a:buFont typeface="Arial" charset="0"/>
              <a:buChar char="•"/>
            </a:pPr>
            <a:r>
              <a:rPr lang="fr-FR" altLang="fr-FR">
                <a:latin typeface="Calibri" pitchFamily="34" charset="0"/>
              </a:rPr>
              <a:t>  Étude socio-économiques et services compétitifs</a:t>
            </a:r>
          </a:p>
          <a:p>
            <a:pPr algn="just" eaLnBrk="1" hangingPunct="1"/>
            <a:endParaRPr lang="fr-FR" altLang="fr-FR" sz="1000">
              <a:latin typeface="Calibri" pitchFamily="34" charset="0"/>
            </a:endParaRPr>
          </a:p>
          <a:p>
            <a:pPr algn="just" eaLnBrk="1" hangingPunct="1">
              <a:buFont typeface="Arial" charset="0"/>
              <a:buChar char="•"/>
            </a:pPr>
            <a:r>
              <a:rPr lang="fr-FR" altLang="fr-FR">
                <a:latin typeface="Calibri" pitchFamily="34" charset="0"/>
              </a:rPr>
              <a:t>  Demande prévisionnelle et chiffre d’affaires annuel</a:t>
            </a:r>
          </a:p>
          <a:p>
            <a:pPr algn="just" eaLnBrk="1" hangingPunct="1"/>
            <a:endParaRPr lang="fr-FR" altLang="fr-FR" sz="1000">
              <a:latin typeface="Calibri" pitchFamily="34" charset="0"/>
            </a:endParaRPr>
          </a:p>
          <a:p>
            <a:pPr algn="just" eaLnBrk="1" hangingPunct="1">
              <a:buFont typeface="Arial" charset="0"/>
              <a:buChar char="•"/>
            </a:pPr>
            <a:r>
              <a:rPr lang="fr-FR" altLang="fr-FR">
                <a:latin typeface="Calibri" pitchFamily="34" charset="0"/>
              </a:rPr>
              <a:t>  Coûts en capital et couts de gestion </a:t>
            </a:r>
          </a:p>
          <a:p>
            <a:pPr algn="just" eaLnBrk="1" hangingPunct="1">
              <a:buFontTx/>
              <a:buChar char="-"/>
            </a:pPr>
            <a:endParaRPr lang="fr-FR" altLang="fr-FR" sz="1000">
              <a:latin typeface="Calibri" pitchFamily="34" charset="0"/>
            </a:endParaRPr>
          </a:p>
          <a:p>
            <a:pPr algn="just" eaLnBrk="1" hangingPunct="1">
              <a:buFont typeface="Arial" charset="0"/>
              <a:buChar char="•"/>
            </a:pPr>
            <a:r>
              <a:rPr lang="fr-FR" altLang="fr-FR">
                <a:latin typeface="Calibri" pitchFamily="34" charset="0"/>
              </a:rPr>
              <a:t>  Taux d’actualisation et évaluation du taux de rendement interne </a:t>
            </a:r>
          </a:p>
          <a:p>
            <a:pPr algn="just" eaLnBrk="1" hangingPunct="1"/>
            <a:endParaRPr lang="fr-FR" altLang="fr-FR" sz="1000">
              <a:latin typeface="Calibri" pitchFamily="34" charset="0"/>
            </a:endParaRPr>
          </a:p>
          <a:p>
            <a:pPr algn="just" eaLnBrk="1" hangingPunct="1">
              <a:buFont typeface="Arial" charset="0"/>
              <a:buChar char="•"/>
            </a:pPr>
            <a:r>
              <a:rPr lang="fr-FR" altLang="fr-FR">
                <a:latin typeface="Calibri" pitchFamily="34" charset="0"/>
              </a:rPr>
              <a:t> Scénario économique et financier conceptuel</a:t>
            </a:r>
          </a:p>
          <a:p>
            <a:pPr algn="just" eaLnBrk="1" hangingPunct="1">
              <a:buFontTx/>
              <a:buChar char="-"/>
            </a:pPr>
            <a:endParaRPr lang="fr-FR" altLang="fr-FR" sz="1000">
              <a:latin typeface="Calibri" pitchFamily="34" charset="0"/>
            </a:endParaRPr>
          </a:p>
          <a:p>
            <a:pPr algn="just" eaLnBrk="1" hangingPunct="1">
              <a:buFont typeface="Arial" charset="0"/>
              <a:buChar char="•"/>
            </a:pPr>
            <a:r>
              <a:rPr lang="fr-FR" altLang="fr-FR">
                <a:latin typeface="Calibri" pitchFamily="34" charset="0"/>
              </a:rPr>
              <a:t>  Étendue révisée du service, coûts, revenues</a:t>
            </a:r>
          </a:p>
          <a:p>
            <a:pPr algn="just" eaLnBrk="1" hangingPunct="1">
              <a:buFontTx/>
              <a:buChar char="-"/>
            </a:pPr>
            <a:endParaRPr lang="fr-FR" altLang="fr-FR" sz="1000">
              <a:latin typeface="Calibri" pitchFamily="34" charset="0"/>
            </a:endParaRPr>
          </a:p>
          <a:p>
            <a:pPr algn="just" eaLnBrk="1" hangingPunct="1">
              <a:buFont typeface="Arial" charset="0"/>
              <a:buChar char="•"/>
            </a:pPr>
            <a:r>
              <a:rPr lang="fr-FR" altLang="fr-FR" b="1">
                <a:latin typeface="Calibri" pitchFamily="34" charset="0"/>
              </a:rPr>
              <a:t>  Modèle économique et financier attractif pour les investisseurs de qualité</a:t>
            </a:r>
          </a:p>
        </p:txBody>
      </p:sp>
      <p:cxnSp>
        <p:nvCxnSpPr>
          <p:cNvPr id="24" name="Connecteur droit avec flèche 23"/>
          <p:cNvCxnSpPr>
            <a:stCxn id="19" idx="7"/>
          </p:cNvCxnSpPr>
          <p:nvPr/>
        </p:nvCxnSpPr>
        <p:spPr bwMode="auto">
          <a:xfrm rot="5400000" flipH="1" flipV="1">
            <a:off x="1780382" y="2529681"/>
            <a:ext cx="392112" cy="619125"/>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sp>
        <p:nvSpPr>
          <p:cNvPr id="18" name="Titre 1"/>
          <p:cNvSpPr txBox="1">
            <a:spLocks noGrp="1"/>
          </p:cNvSpPr>
          <p:nvPr>
            <p:ph type="title"/>
          </p:nvPr>
        </p:nvSpPr>
        <p:spPr>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pPr algn="ctr" fontAlgn="auto">
              <a:spcAft>
                <a:spcPts val="0"/>
              </a:spcAft>
              <a:defRPr/>
            </a:pPr>
            <a:r>
              <a:rPr lang="fr-FR" sz="2400" dirty="0" smtClean="0"/>
              <a:t>Exemple d’un chainon (1)  </a:t>
            </a:r>
            <a:endParaRPr lang="fr-FR" sz="2400" dirty="0"/>
          </a:p>
        </p:txBody>
      </p:sp>
    </p:spTree>
    <p:extLst>
      <p:ext uri="{BB962C8B-B14F-4D97-AF65-F5344CB8AC3E}">
        <p14:creationId xmlns:p14="http://schemas.microsoft.com/office/powerpoint/2010/main" xmlns="" val="2841864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oneTexte 7"/>
          <p:cNvSpPr txBox="1">
            <a:spLocks noChangeArrowheads="1"/>
          </p:cNvSpPr>
          <p:nvPr/>
        </p:nvSpPr>
        <p:spPr bwMode="auto">
          <a:xfrm>
            <a:off x="2357438" y="1571625"/>
            <a:ext cx="6072187" cy="4770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buFont typeface="Arial" charset="0"/>
              <a:buChar char="•"/>
            </a:pPr>
            <a:r>
              <a:rPr lang="fr-FR" altLang="fr-FR" sz="1600" dirty="0">
                <a:latin typeface="Calibri" pitchFamily="34" charset="0"/>
              </a:rPr>
              <a:t> </a:t>
            </a:r>
            <a:r>
              <a:rPr lang="fr-FR" altLang="fr-FR" sz="1400" dirty="0">
                <a:latin typeface="Calibri" pitchFamily="34" charset="0"/>
              </a:rPr>
              <a:t>  </a:t>
            </a:r>
            <a:r>
              <a:rPr lang="fr-FR" altLang="fr-FR" sz="1600" dirty="0">
                <a:latin typeface="Calibri" pitchFamily="34" charset="0"/>
              </a:rPr>
              <a:t>C</a:t>
            </a:r>
            <a:r>
              <a:rPr lang="fr-FR" altLang="fr-FR" sz="1600" u="sng" dirty="0">
                <a:latin typeface="Calibri" pitchFamily="34" charset="0"/>
              </a:rPr>
              <a:t>auses de résiliation </a:t>
            </a:r>
            <a:r>
              <a:rPr lang="fr-FR" altLang="fr-FR" sz="1600" dirty="0">
                <a:latin typeface="Calibri" pitchFamily="34" charset="0"/>
              </a:rPr>
              <a:t>:</a:t>
            </a:r>
          </a:p>
          <a:p>
            <a:pPr algn="just" eaLnBrk="1" hangingPunct="1"/>
            <a:r>
              <a:rPr lang="fr-FR" altLang="fr-FR" sz="1600" dirty="0">
                <a:latin typeface="Calibri" pitchFamily="34" charset="0"/>
              </a:rPr>
              <a:t>	- Défaillance </a:t>
            </a:r>
          </a:p>
          <a:p>
            <a:pPr algn="just" eaLnBrk="1" hangingPunct="1"/>
            <a:r>
              <a:rPr lang="fr-FR" altLang="fr-FR" sz="1600" dirty="0">
                <a:latin typeface="Calibri" pitchFamily="34" charset="0"/>
              </a:rPr>
              <a:t>	- Décisions de l’autorité souveraine </a:t>
            </a:r>
          </a:p>
          <a:p>
            <a:pPr algn="just" eaLnBrk="1" hangingPunct="1"/>
            <a:r>
              <a:rPr lang="fr-FR" altLang="fr-FR" sz="1600" dirty="0">
                <a:latin typeface="Calibri" pitchFamily="34" charset="0"/>
              </a:rPr>
              <a:t>	- Rachat                   </a:t>
            </a:r>
          </a:p>
          <a:p>
            <a:pPr algn="just" eaLnBrk="1" hangingPunct="1"/>
            <a:endParaRPr lang="fr-FR" altLang="fr-FR" sz="1600" dirty="0">
              <a:latin typeface="Calibri" pitchFamily="34" charset="0"/>
            </a:endParaRPr>
          </a:p>
          <a:p>
            <a:pPr algn="just" eaLnBrk="1" hangingPunct="1">
              <a:buFont typeface="Arial" charset="0"/>
              <a:buChar char="•"/>
            </a:pPr>
            <a:r>
              <a:rPr lang="fr-FR" altLang="fr-FR" sz="1600" dirty="0">
                <a:latin typeface="Calibri" pitchFamily="34" charset="0"/>
              </a:rPr>
              <a:t>   </a:t>
            </a:r>
            <a:r>
              <a:rPr lang="fr-FR" altLang="fr-FR" sz="1600" u="sng" dirty="0">
                <a:latin typeface="Calibri" pitchFamily="34" charset="0"/>
              </a:rPr>
              <a:t>Conséquences de la résiliation </a:t>
            </a:r>
            <a:r>
              <a:rPr lang="fr-FR" altLang="fr-FR" sz="1600" dirty="0">
                <a:latin typeface="Calibri" pitchFamily="34" charset="0"/>
              </a:rPr>
              <a:t>:</a:t>
            </a:r>
          </a:p>
          <a:p>
            <a:pPr lvl="2" algn="just" eaLnBrk="1" hangingPunct="1"/>
            <a:r>
              <a:rPr lang="fr-FR" altLang="fr-FR" sz="1600" dirty="0">
                <a:latin typeface="Calibri" pitchFamily="34" charset="0"/>
              </a:rPr>
              <a:t>- Base: compensation pour la valeur résiduelle des actifs dans tous les cas </a:t>
            </a:r>
          </a:p>
          <a:p>
            <a:pPr lvl="2" algn="just" eaLnBrk="1" hangingPunct="1"/>
            <a:r>
              <a:rPr lang="fr-FR" altLang="fr-FR" sz="1600" dirty="0">
                <a:latin typeface="Calibri" pitchFamily="34" charset="0"/>
              </a:rPr>
              <a:t>- Défaillance: déduire les indemnités pour faute </a:t>
            </a:r>
          </a:p>
          <a:p>
            <a:pPr lvl="2" algn="just" eaLnBrk="1" hangingPunct="1"/>
            <a:r>
              <a:rPr lang="fr-FR" altLang="fr-FR" sz="1600" dirty="0">
                <a:latin typeface="Calibri" pitchFamily="34" charset="0"/>
              </a:rPr>
              <a:t>- Décisions de l’autorité souveraine: ajouter un montant de perte de bénéfices</a:t>
            </a:r>
          </a:p>
          <a:p>
            <a:pPr lvl="2" algn="just" eaLnBrk="1" hangingPunct="1"/>
            <a:r>
              <a:rPr lang="fr-FR" altLang="fr-FR" sz="1600" dirty="0">
                <a:latin typeface="Calibri" pitchFamily="34" charset="0"/>
              </a:rPr>
              <a:t>- Rachat: ajouter un montant basé sur une formule agréée </a:t>
            </a:r>
          </a:p>
          <a:p>
            <a:pPr algn="just" eaLnBrk="1" hangingPunct="1"/>
            <a:endParaRPr lang="fr-FR" altLang="fr-FR" sz="1600" dirty="0">
              <a:latin typeface="Calibri" pitchFamily="34" charset="0"/>
            </a:endParaRPr>
          </a:p>
          <a:p>
            <a:pPr algn="just" eaLnBrk="1" hangingPunct="1">
              <a:buFont typeface="Arial" charset="0"/>
              <a:buChar char="•"/>
            </a:pPr>
            <a:r>
              <a:rPr lang="fr-FR" altLang="fr-FR" sz="1600" dirty="0">
                <a:latin typeface="Calibri" pitchFamily="34" charset="0"/>
              </a:rPr>
              <a:t>   </a:t>
            </a:r>
            <a:r>
              <a:rPr lang="fr-FR" altLang="fr-FR" sz="1600" u="sng" dirty="0">
                <a:latin typeface="Calibri" pitchFamily="34" charset="0"/>
              </a:rPr>
              <a:t>Calcul de la compensation </a:t>
            </a:r>
          </a:p>
          <a:p>
            <a:pPr lvl="2" algn="just" eaLnBrk="1" hangingPunct="1"/>
            <a:r>
              <a:rPr lang="fr-FR" altLang="fr-FR" sz="1600" dirty="0">
                <a:latin typeface="Calibri" pitchFamily="34" charset="0"/>
              </a:rPr>
              <a:t>- Référence au modèle économique et financier contractuel et au plan comptable du projet </a:t>
            </a:r>
          </a:p>
          <a:p>
            <a:pPr lvl="2" algn="just" eaLnBrk="1" hangingPunct="1">
              <a:buFontTx/>
              <a:buChar char="-"/>
            </a:pPr>
            <a:r>
              <a:rPr lang="fr-FR" altLang="fr-FR" sz="1600" dirty="0">
                <a:latin typeface="Calibri" pitchFamily="34" charset="0"/>
              </a:rPr>
              <a:t>En cas de désaccord, détermination simple et par expert </a:t>
            </a:r>
          </a:p>
          <a:p>
            <a:pPr lvl="2" algn="just" eaLnBrk="1" hangingPunct="1">
              <a:buFontTx/>
              <a:buChar char="-"/>
            </a:pPr>
            <a:endParaRPr lang="fr-FR" altLang="fr-FR" sz="1600" dirty="0">
              <a:latin typeface="Calibri" pitchFamily="34" charset="0"/>
            </a:endParaRPr>
          </a:p>
          <a:p>
            <a:pPr algn="just" eaLnBrk="1" hangingPunct="1">
              <a:buFont typeface="Arial" charset="0"/>
              <a:buChar char="•"/>
            </a:pPr>
            <a:r>
              <a:rPr lang="fr-FR" altLang="fr-FR" sz="1600" u="sng" dirty="0">
                <a:latin typeface="Calibri" pitchFamily="34" charset="0"/>
              </a:rPr>
              <a:t> Conditions de paiement</a:t>
            </a:r>
            <a:r>
              <a:rPr lang="fr-FR" altLang="fr-FR" sz="1600" dirty="0">
                <a:latin typeface="Calibri" pitchFamily="34" charset="0"/>
              </a:rPr>
              <a:t>: délais précis et monnaie convenue à l’avance </a:t>
            </a:r>
            <a:endParaRPr lang="fr-FR" altLang="fr-FR" sz="1600" b="1" dirty="0">
              <a:latin typeface="Calibri" pitchFamily="34" charset="0"/>
            </a:endParaRPr>
          </a:p>
        </p:txBody>
      </p:sp>
      <p:cxnSp>
        <p:nvCxnSpPr>
          <p:cNvPr id="10" name="Connecteur droit avec flèche 9"/>
          <p:cNvCxnSpPr/>
          <p:nvPr/>
        </p:nvCxnSpPr>
        <p:spPr bwMode="auto">
          <a:xfrm rot="5400000" flipH="1" flipV="1">
            <a:off x="1178719" y="1821657"/>
            <a:ext cx="1214437" cy="1143000"/>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cxnSp>
        <p:nvCxnSpPr>
          <p:cNvPr id="11" name="Connecteur droit avec flèche 10"/>
          <p:cNvCxnSpPr/>
          <p:nvPr/>
        </p:nvCxnSpPr>
        <p:spPr bwMode="auto">
          <a:xfrm rot="5400000" flipH="1" flipV="1">
            <a:off x="2230488" y="2885282"/>
            <a:ext cx="34925" cy="557212"/>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cxnSp>
        <p:nvCxnSpPr>
          <p:cNvPr id="12" name="Connecteur droit avec flèche 11"/>
          <p:cNvCxnSpPr/>
          <p:nvPr/>
        </p:nvCxnSpPr>
        <p:spPr bwMode="auto">
          <a:xfrm rot="16200000" flipH="1">
            <a:off x="1739901" y="4188000"/>
            <a:ext cx="677862" cy="557212"/>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cxnSp>
        <p:nvCxnSpPr>
          <p:cNvPr id="13" name="Connecteur droit avec flèche 12"/>
          <p:cNvCxnSpPr/>
          <p:nvPr/>
        </p:nvCxnSpPr>
        <p:spPr bwMode="auto">
          <a:xfrm rot="16200000" flipH="1">
            <a:off x="807294" y="4747421"/>
            <a:ext cx="1785937" cy="1143000"/>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sp>
        <p:nvSpPr>
          <p:cNvPr id="15" name="Titre 1"/>
          <p:cNvSpPr txBox="1">
            <a:spLocks noGrp="1"/>
          </p:cNvSpPr>
          <p:nvPr>
            <p:ph type="title"/>
          </p:nvPr>
        </p:nvSpPr>
        <p:spPr>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pPr algn="ctr" fontAlgn="auto">
              <a:spcAft>
                <a:spcPts val="0"/>
              </a:spcAft>
              <a:defRPr/>
            </a:pPr>
            <a:r>
              <a:rPr lang="fr-FR" sz="2400" dirty="0" smtClean="0"/>
              <a:t>Exemple d’un chainon (2)  </a:t>
            </a:r>
            <a:endParaRPr lang="fr-FR" sz="2400" dirty="0"/>
          </a:p>
        </p:txBody>
      </p:sp>
      <p:pic>
        <p:nvPicPr>
          <p:cNvPr id="14346" name="Picture 1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3000375"/>
            <a:ext cx="2238375" cy="1457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6181277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ce réservé du contenu 2"/>
          <p:cNvSpPr>
            <a:spLocks noGrp="1"/>
          </p:cNvSpPr>
          <p:nvPr>
            <p:ph idx="1"/>
          </p:nvPr>
        </p:nvSpPr>
        <p:spPr>
          <a:xfrm>
            <a:off x="468313" y="2057400"/>
            <a:ext cx="7620000" cy="4800600"/>
          </a:xfrm>
        </p:spPr>
        <p:txBody>
          <a:bodyPr/>
          <a:lstStyle/>
          <a:p>
            <a:pPr>
              <a:buFont typeface="Wingdings" pitchFamily="-112" charset="2"/>
              <a:buNone/>
            </a:pPr>
            <a:endParaRPr lang="fr-FR" altLang="fr-FR" sz="1800" dirty="0" smtClean="0">
              <a:solidFill>
                <a:schemeClr val="accent1"/>
              </a:solidFill>
              <a:ea typeface="Times New Roman" pitchFamily="18" charset="0"/>
              <a:cs typeface="Cambria" pitchFamily="18" charset="0"/>
            </a:endParaRPr>
          </a:p>
          <a:p>
            <a:pPr>
              <a:buFont typeface="Arial" charset="0"/>
              <a:buChar char="•"/>
            </a:pPr>
            <a:r>
              <a:rPr lang="fr-FR" altLang="fr-FR" sz="1800" dirty="0" smtClean="0">
                <a:solidFill>
                  <a:schemeClr val="accent1"/>
                </a:solidFill>
                <a:ea typeface="Times New Roman" pitchFamily="18" charset="0"/>
                <a:cs typeface="Cambria" pitchFamily="18" charset="0"/>
              </a:rPr>
              <a:t>Clause de référence: Equilibre économique et financier</a:t>
            </a:r>
          </a:p>
          <a:p>
            <a:pPr>
              <a:buFont typeface="Wingdings" pitchFamily="-112" charset="2"/>
              <a:buNone/>
            </a:pPr>
            <a:endParaRPr lang="fr-FR" altLang="fr-FR" sz="1800" dirty="0" smtClean="0">
              <a:solidFill>
                <a:schemeClr val="accent1"/>
              </a:solidFill>
              <a:ea typeface="Times New Roman" pitchFamily="18" charset="0"/>
              <a:cs typeface="Cambria" pitchFamily="18" charset="0"/>
            </a:endParaRPr>
          </a:p>
          <a:p>
            <a:pPr>
              <a:buFont typeface="Arial" charset="0"/>
              <a:buChar char="•"/>
            </a:pPr>
            <a:r>
              <a:rPr lang="fr-FR" altLang="fr-FR" sz="1800" dirty="0" smtClean="0">
                <a:solidFill>
                  <a:schemeClr val="accent1"/>
                </a:solidFill>
                <a:ea typeface="Times New Roman" pitchFamily="18" charset="0"/>
                <a:cs typeface="Cambria" pitchFamily="18" charset="0"/>
              </a:rPr>
              <a:t>Clause de référence: Stabilité du cadre juridique et institutionnel</a:t>
            </a:r>
          </a:p>
          <a:p>
            <a:pPr>
              <a:buFont typeface="Wingdings" pitchFamily="-112" charset="2"/>
              <a:buNone/>
            </a:pPr>
            <a:endParaRPr lang="fr-FR" altLang="fr-FR" sz="1800" dirty="0" smtClean="0">
              <a:solidFill>
                <a:schemeClr val="accent1"/>
              </a:solidFill>
              <a:ea typeface="Times New Roman" pitchFamily="18" charset="0"/>
              <a:cs typeface="Cambria" pitchFamily="18" charset="0"/>
            </a:endParaRPr>
          </a:p>
          <a:p>
            <a:pPr>
              <a:buFont typeface="Arial" charset="0"/>
              <a:buChar char="•"/>
            </a:pPr>
            <a:r>
              <a:rPr lang="fr-FR" altLang="fr-FR" sz="1800" dirty="0" smtClean="0">
                <a:solidFill>
                  <a:schemeClr val="accent1"/>
                </a:solidFill>
                <a:ea typeface="Times New Roman" pitchFamily="18" charset="0"/>
                <a:cs typeface="Cambria" pitchFamily="18" charset="0"/>
              </a:rPr>
              <a:t>Clause de référence: Survenance de circonstances économiques imprévisibles</a:t>
            </a:r>
          </a:p>
          <a:p>
            <a:pPr>
              <a:buFont typeface="Arial" charset="0"/>
              <a:buChar char="•"/>
            </a:pPr>
            <a:endParaRPr lang="fr-FR" altLang="fr-FR" sz="1800" dirty="0" smtClean="0">
              <a:solidFill>
                <a:schemeClr val="accent1"/>
              </a:solidFill>
              <a:ea typeface="Times New Roman" pitchFamily="18" charset="0"/>
              <a:cs typeface="Cambria" pitchFamily="18" charset="0"/>
            </a:endParaRPr>
          </a:p>
          <a:p>
            <a:pPr>
              <a:buFont typeface="Arial" charset="0"/>
              <a:buChar char="•"/>
            </a:pPr>
            <a:endParaRPr lang="fr-FR" altLang="fr-FR" sz="1800" dirty="0" smtClean="0">
              <a:solidFill>
                <a:schemeClr val="accent1"/>
              </a:solidFill>
              <a:ea typeface="Times New Roman" pitchFamily="18" charset="0"/>
              <a:cs typeface="Cambria" pitchFamily="18" charset="0"/>
            </a:endParaRPr>
          </a:p>
          <a:p>
            <a:pPr>
              <a:buFont typeface="Wingdings" pitchFamily="-112" charset="2"/>
              <a:buNone/>
            </a:pPr>
            <a:endParaRPr lang="fr-FR" altLang="fr-FR" sz="1800" dirty="0" smtClean="0">
              <a:ea typeface="Times New Roman" pitchFamily="18" charset="0"/>
              <a:cs typeface="Cambria" pitchFamily="18" charset="0"/>
            </a:endParaRPr>
          </a:p>
        </p:txBody>
      </p:sp>
      <p:sp>
        <p:nvSpPr>
          <p:cNvPr id="22531" name="Espace réservé du numéro de diapositive 3"/>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3E5EDE39-43D1-40A6-AD6F-F75D6477A344}" type="slidenum">
              <a:rPr lang="fr-BE" altLang="fr-FR" smtClean="0">
                <a:solidFill>
                  <a:srgbClr val="FFFFFF"/>
                </a:solidFill>
                <a:latin typeface="Book Antiqua" pitchFamily="-112" charset="0"/>
              </a:rPr>
              <a:pPr eaLnBrk="1" hangingPunct="1"/>
              <a:t>24</a:t>
            </a:fld>
            <a:endParaRPr lang="fr-BE" altLang="fr-FR" smtClean="0">
              <a:solidFill>
                <a:srgbClr val="FFFFFF"/>
              </a:solidFill>
              <a:latin typeface="Book Antiqua" pitchFamily="-112" charset="0"/>
            </a:endParaRPr>
          </a:p>
        </p:txBody>
      </p:sp>
      <p:sp>
        <p:nvSpPr>
          <p:cNvPr id="22532" name="Espace réservé du pied de page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BE" altLang="fr-FR" smtClean="0">
                <a:solidFill>
                  <a:schemeClr val="bg2"/>
                </a:solidFill>
                <a:latin typeface="Book Antiqua" pitchFamily="-112" charset="0"/>
              </a:rPr>
              <a:t>Frilet  -  Société d'Avocats</a:t>
            </a:r>
          </a:p>
        </p:txBody>
      </p:sp>
      <p:sp>
        <p:nvSpPr>
          <p:cNvPr id="6" name="Titre 1"/>
          <p:cNvSpPr>
            <a:spLocks noGrp="1"/>
          </p:cNvSpPr>
          <p:nvPr>
            <p:ph type="title"/>
          </p:nvPr>
        </p:nvSpPr>
        <p:spPr>
          <a:xfrm>
            <a:off x="539552" y="332656"/>
            <a:ext cx="7632848" cy="1440160"/>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ctr">
              <a:defRPr/>
            </a:pPr>
            <a:r>
              <a:rPr lang="fr-FR" sz="2000" dirty="0" smtClean="0">
                <a:latin typeface="Lucida Sans" pitchFamily="34" charset="0"/>
              </a:rPr>
              <a:t>Conditions </a:t>
            </a:r>
            <a:r>
              <a:rPr lang="fr-FR" sz="2000" dirty="0" smtClean="0">
                <a:latin typeface="Lucida Sans" pitchFamily="34" charset="0"/>
              </a:rPr>
              <a:t>contractuelles : </a:t>
            </a:r>
            <a:r>
              <a:rPr lang="fr-FR" sz="2000" dirty="0">
                <a:latin typeface="Lucida Sans" pitchFamily="34" charset="0"/>
              </a:rPr>
              <a:t>Groupe de clauses importantes pour le succès des projets de la famille Concessions/ </a:t>
            </a:r>
            <a:r>
              <a:rPr lang="fr-FR" sz="2000" dirty="0" smtClean="0">
                <a:latin typeface="Lucida Sans" pitchFamily="34" charset="0"/>
              </a:rPr>
              <a:t>PPP (1)</a:t>
            </a:r>
            <a:endParaRPr lang="fr-FR" sz="2000" dirty="0">
              <a:latin typeface="Lucida Sans" pitchFamily="34" charset="0"/>
            </a:endParaRPr>
          </a:p>
        </p:txBody>
      </p:sp>
    </p:spTree>
    <p:extLst>
      <p:ext uri="{BB962C8B-B14F-4D97-AF65-F5344CB8AC3E}">
        <p14:creationId xmlns:p14="http://schemas.microsoft.com/office/powerpoint/2010/main" xmlns="" val="7077569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8313" y="1916113"/>
            <a:ext cx="7620000" cy="4800600"/>
          </a:xfrm>
        </p:spPr>
        <p:txBody>
          <a:bodyPr/>
          <a:lstStyle/>
          <a:p>
            <a:pPr marL="457200">
              <a:defRPr/>
            </a:pPr>
            <a:r>
              <a:rPr lang="fr-FR" sz="2000" dirty="0" smtClean="0">
                <a:solidFill>
                  <a:schemeClr val="accent1"/>
                </a:solidFill>
                <a:ea typeface="Times New Roman" pitchFamily="18" charset="0"/>
                <a:cs typeface="Cambria" pitchFamily="18" charset="0"/>
              </a:rPr>
              <a:t> </a:t>
            </a:r>
            <a:r>
              <a:rPr lang="fr-FR" sz="1800" b="1" dirty="0" smtClean="0">
                <a:solidFill>
                  <a:schemeClr val="accent1"/>
                </a:solidFill>
                <a:ea typeface="Times New Roman" pitchFamily="18" charset="0"/>
                <a:cs typeface="Cambria" pitchFamily="18" charset="0"/>
              </a:rPr>
              <a:t>La définition du service public et ses conséquences</a:t>
            </a:r>
            <a:r>
              <a:rPr lang="fr-FR" sz="1800" dirty="0" smtClean="0">
                <a:solidFill>
                  <a:schemeClr val="accent1"/>
                </a:solidFill>
                <a:ea typeface="Times New Roman" pitchFamily="18" charset="0"/>
                <a:cs typeface="Cambria" pitchFamily="18" charset="0"/>
              </a:rPr>
              <a:t>: </a:t>
            </a:r>
            <a:endParaRPr lang="fr-FR" sz="2000" dirty="0" smtClean="0">
              <a:solidFill>
                <a:schemeClr val="accent1"/>
              </a:solidFill>
              <a:ea typeface="Times New Roman" pitchFamily="18" charset="0"/>
              <a:cs typeface="Cambria" pitchFamily="18" charset="0"/>
            </a:endParaRPr>
          </a:p>
          <a:p>
            <a:pPr marL="457200">
              <a:buFont typeface="Wingdings" pitchFamily="2" charset="2"/>
              <a:buNone/>
              <a:defRPr/>
            </a:pPr>
            <a:r>
              <a:rPr lang="fr-FR" sz="2000" dirty="0" smtClean="0">
                <a:solidFill>
                  <a:schemeClr val="accent1"/>
                </a:solidFill>
                <a:ea typeface="Times New Roman" pitchFamily="18" charset="0"/>
                <a:cs typeface="Cambria" pitchFamily="18" charset="0"/>
              </a:rPr>
              <a:t>	</a:t>
            </a:r>
          </a:p>
          <a:p>
            <a:pPr marL="914400" lvl="1" indent="-457200">
              <a:buClr>
                <a:schemeClr val="accent1"/>
              </a:buClr>
              <a:defRPr/>
            </a:pPr>
            <a:r>
              <a:rPr lang="fr-FR" sz="1800" dirty="0" smtClean="0">
                <a:solidFill>
                  <a:schemeClr val="accent1"/>
                </a:solidFill>
                <a:ea typeface="Times New Roman" pitchFamily="18" charset="0"/>
                <a:cs typeface="Cambria" pitchFamily="18" charset="0"/>
              </a:rPr>
              <a:t>Non discrimination</a:t>
            </a:r>
          </a:p>
          <a:p>
            <a:pPr marL="914400" lvl="1" indent="-457200">
              <a:buClr>
                <a:schemeClr val="accent1"/>
              </a:buClr>
              <a:defRPr/>
            </a:pPr>
            <a:r>
              <a:rPr lang="fr-FR" sz="1800" dirty="0" smtClean="0">
                <a:solidFill>
                  <a:schemeClr val="accent1"/>
                </a:solidFill>
                <a:ea typeface="Times New Roman" pitchFamily="18" charset="0"/>
                <a:cs typeface="Cambria" pitchFamily="18" charset="0"/>
              </a:rPr>
              <a:t>Continuité</a:t>
            </a:r>
          </a:p>
          <a:p>
            <a:pPr marL="914400" lvl="1" indent="-457200">
              <a:buClr>
                <a:schemeClr val="accent1"/>
              </a:buClr>
              <a:defRPr/>
            </a:pPr>
            <a:r>
              <a:rPr lang="fr-FR" sz="1800" dirty="0" smtClean="0">
                <a:solidFill>
                  <a:schemeClr val="accent1"/>
                </a:solidFill>
                <a:ea typeface="Times New Roman" pitchFamily="18" charset="0"/>
                <a:cs typeface="Cambria" pitchFamily="18" charset="0"/>
              </a:rPr>
              <a:t>Adaptabilité</a:t>
            </a:r>
          </a:p>
          <a:p>
            <a:pPr marL="914400" lvl="1" indent="-457200">
              <a:buClr>
                <a:schemeClr val="accent1"/>
              </a:buClr>
              <a:buFont typeface="Arial" pitchFamily="34" charset="0"/>
              <a:buNone/>
              <a:defRPr/>
            </a:pPr>
            <a:endParaRPr lang="fr-FR" dirty="0" smtClean="0">
              <a:solidFill>
                <a:schemeClr val="accent1"/>
              </a:solidFill>
              <a:ea typeface="Times New Roman" pitchFamily="18" charset="0"/>
              <a:cs typeface="Cambria" pitchFamily="18" charset="0"/>
            </a:endParaRPr>
          </a:p>
          <a:p>
            <a:pPr marL="539750" lvl="1" indent="-539750">
              <a:buClr>
                <a:schemeClr val="accent1"/>
              </a:buClr>
              <a:buFont typeface="Wingdings" pitchFamily="2" charset="2"/>
              <a:buChar char="§"/>
              <a:defRPr/>
            </a:pPr>
            <a:r>
              <a:rPr lang="fr-FR" sz="1800" b="1" dirty="0" smtClean="0">
                <a:solidFill>
                  <a:schemeClr val="accent1"/>
                </a:solidFill>
                <a:ea typeface="Times New Roman" pitchFamily="18" charset="0"/>
                <a:cs typeface="Cambria" pitchFamily="18" charset="0"/>
              </a:rPr>
              <a:t>Le scénario économique et financier de référence:</a:t>
            </a:r>
          </a:p>
          <a:p>
            <a:pPr marL="914400" lvl="1" indent="-457200">
              <a:buClr>
                <a:schemeClr val="accent1"/>
              </a:buClr>
              <a:buFont typeface="Arial" pitchFamily="34" charset="0"/>
              <a:buNone/>
              <a:defRPr/>
            </a:pPr>
            <a:endParaRPr lang="fr-FR" dirty="0" smtClean="0">
              <a:solidFill>
                <a:schemeClr val="accent1"/>
              </a:solidFill>
              <a:ea typeface="Times New Roman" pitchFamily="18" charset="0"/>
              <a:cs typeface="Cambria" pitchFamily="18" charset="0"/>
            </a:endParaRPr>
          </a:p>
          <a:p>
            <a:pPr marL="914400" lvl="1" indent="-457200">
              <a:buClr>
                <a:schemeClr val="accent1"/>
              </a:buClr>
              <a:defRPr/>
            </a:pPr>
            <a:r>
              <a:rPr lang="fr-FR" sz="1800" dirty="0" smtClean="0">
                <a:solidFill>
                  <a:schemeClr val="accent1"/>
                </a:solidFill>
                <a:ea typeface="Times New Roman" pitchFamily="18" charset="0"/>
                <a:cs typeface="Cambria" pitchFamily="18" charset="0"/>
              </a:rPr>
              <a:t>Le plan comptable</a:t>
            </a:r>
          </a:p>
          <a:p>
            <a:pPr marL="914400" lvl="1" indent="-457200">
              <a:buClr>
                <a:schemeClr val="accent1"/>
              </a:buClr>
              <a:defRPr/>
            </a:pPr>
            <a:r>
              <a:rPr lang="fr-FR" sz="1800" dirty="0" smtClean="0">
                <a:solidFill>
                  <a:schemeClr val="accent1"/>
                </a:solidFill>
                <a:ea typeface="Times New Roman" pitchFamily="18" charset="0"/>
                <a:cs typeface="Cambria" pitchFamily="18" charset="0"/>
              </a:rPr>
              <a:t>Sa présentation initiale et son rôle contractuel</a:t>
            </a:r>
          </a:p>
          <a:p>
            <a:pPr marL="914400" lvl="1" indent="-457200">
              <a:buClr>
                <a:schemeClr val="accent1"/>
              </a:buClr>
              <a:defRPr/>
            </a:pPr>
            <a:r>
              <a:rPr lang="fr-FR" sz="1800" dirty="0" smtClean="0">
                <a:solidFill>
                  <a:schemeClr val="accent1"/>
                </a:solidFill>
                <a:ea typeface="Times New Roman" pitchFamily="18" charset="0"/>
                <a:cs typeface="Cambria" pitchFamily="18" charset="0"/>
              </a:rPr>
              <a:t>Sa mise à jour régulière et l’importance des indicateurs</a:t>
            </a:r>
          </a:p>
          <a:p>
            <a:pPr>
              <a:defRPr/>
            </a:pPr>
            <a:endParaRPr lang="fr-FR" dirty="0"/>
          </a:p>
        </p:txBody>
      </p:sp>
      <p:sp>
        <p:nvSpPr>
          <p:cNvPr id="23555" name="Espace réservé du numéro de diapositive 3"/>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52731E5E-F85F-41F0-B2DA-616A6DA9C391}" type="slidenum">
              <a:rPr lang="fr-BE" altLang="fr-FR" smtClean="0">
                <a:solidFill>
                  <a:srgbClr val="FFFFFF"/>
                </a:solidFill>
                <a:latin typeface="Book Antiqua" pitchFamily="-112" charset="0"/>
              </a:rPr>
              <a:pPr eaLnBrk="1" hangingPunct="1"/>
              <a:t>25</a:t>
            </a:fld>
            <a:endParaRPr lang="fr-BE" altLang="fr-FR" smtClean="0">
              <a:solidFill>
                <a:srgbClr val="FFFFFF"/>
              </a:solidFill>
              <a:latin typeface="Book Antiqua" pitchFamily="-112" charset="0"/>
            </a:endParaRPr>
          </a:p>
        </p:txBody>
      </p:sp>
      <p:sp>
        <p:nvSpPr>
          <p:cNvPr id="23556" name="Espace réservé du pied de page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BE" altLang="fr-FR" smtClean="0">
                <a:solidFill>
                  <a:schemeClr val="bg2"/>
                </a:solidFill>
                <a:latin typeface="Book Antiqua" pitchFamily="-112" charset="0"/>
              </a:rPr>
              <a:t>Frilet  -  Société d'Avocats</a:t>
            </a:r>
          </a:p>
        </p:txBody>
      </p:sp>
      <p:sp>
        <p:nvSpPr>
          <p:cNvPr id="6" name="Titre 1"/>
          <p:cNvSpPr>
            <a:spLocks noGrp="1"/>
          </p:cNvSpPr>
          <p:nvPr>
            <p:ph type="title"/>
          </p:nvPr>
        </p:nvSpPr>
        <p:spPr>
          <a:xfrm>
            <a:off x="539552" y="692696"/>
            <a:ext cx="7632848" cy="1152128"/>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ctr">
              <a:defRPr/>
            </a:pPr>
            <a:r>
              <a:rPr lang="fr-FR" sz="2000" dirty="0" smtClean="0">
                <a:latin typeface="Lucida Sans" pitchFamily="34" charset="0"/>
              </a:rPr>
              <a:t>Conditions contractuelles: Groupe de clauses importantes pour le succès des projets de la famille Concessions/ PPP (</a:t>
            </a:r>
            <a:r>
              <a:rPr lang="fr-FR" sz="2000" dirty="0">
                <a:latin typeface="Lucida Sans" pitchFamily="34" charset="0"/>
              </a:rPr>
              <a:t>2</a:t>
            </a:r>
            <a:r>
              <a:rPr lang="fr-FR" sz="2000" dirty="0" smtClean="0">
                <a:latin typeface="Lucida Sans" pitchFamily="34" charset="0"/>
              </a:rPr>
              <a:t>)</a:t>
            </a:r>
            <a:endParaRPr lang="fr-FR" sz="2000" dirty="0">
              <a:latin typeface="Lucida Sans" pitchFamily="34" charset="0"/>
            </a:endParaRPr>
          </a:p>
        </p:txBody>
      </p:sp>
    </p:spTree>
    <p:extLst>
      <p:ext uri="{BB962C8B-B14F-4D97-AF65-F5344CB8AC3E}">
        <p14:creationId xmlns:p14="http://schemas.microsoft.com/office/powerpoint/2010/main" xmlns="" val="584741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u contenu 2"/>
          <p:cNvSpPr>
            <a:spLocks noGrp="1"/>
          </p:cNvSpPr>
          <p:nvPr>
            <p:ph idx="1"/>
          </p:nvPr>
        </p:nvSpPr>
        <p:spPr>
          <a:xfrm>
            <a:off x="468313" y="2057400"/>
            <a:ext cx="7620000" cy="4800600"/>
          </a:xfrm>
        </p:spPr>
        <p:txBody>
          <a:bodyPr/>
          <a:lstStyle/>
          <a:p>
            <a:pPr marL="571500" lvl="1" indent="-457200">
              <a:buClr>
                <a:schemeClr val="accent1"/>
              </a:buClr>
              <a:buFont typeface="Wingdings" pitchFamily="2" charset="2"/>
              <a:buChar char="§"/>
              <a:defRPr/>
            </a:pPr>
            <a:r>
              <a:rPr lang="fr-FR" sz="1800" b="1" dirty="0" smtClean="0">
                <a:solidFill>
                  <a:schemeClr val="accent1"/>
                </a:solidFill>
                <a:ea typeface="Times New Roman" pitchFamily="18" charset="0"/>
                <a:cs typeface="Cambria" pitchFamily="18" charset="0"/>
              </a:rPr>
              <a:t>Les droits souverains unilatéraux: (condition de base justifier de l’intérêt public)</a:t>
            </a:r>
          </a:p>
          <a:p>
            <a:pPr marL="571500" lvl="1" indent="-457200">
              <a:buClr>
                <a:schemeClr val="accent1"/>
              </a:buClr>
              <a:buFont typeface="Arial" charset="0"/>
              <a:buNone/>
              <a:defRPr/>
            </a:pPr>
            <a:endParaRPr lang="fr-FR" sz="1600" b="1" dirty="0" smtClean="0">
              <a:solidFill>
                <a:schemeClr val="accent1"/>
              </a:solidFill>
              <a:ea typeface="Times New Roman" pitchFamily="18" charset="0"/>
              <a:cs typeface="Cambria" pitchFamily="18" charset="0"/>
            </a:endParaRPr>
          </a:p>
          <a:p>
            <a:pPr marL="936625" lvl="2" indent="-457200">
              <a:buClr>
                <a:schemeClr val="accent1"/>
              </a:buClr>
              <a:buFont typeface="Arial" charset="0"/>
              <a:buChar char="•"/>
              <a:defRPr/>
            </a:pPr>
            <a:r>
              <a:rPr lang="fr-FR" sz="1600" dirty="0" smtClean="0">
                <a:solidFill>
                  <a:schemeClr val="accent1"/>
                </a:solidFill>
                <a:ea typeface="Times New Roman" pitchFamily="18" charset="0"/>
                <a:cs typeface="Cambria" pitchFamily="18" charset="0"/>
              </a:rPr>
              <a:t>Modification du contrat</a:t>
            </a:r>
          </a:p>
          <a:p>
            <a:pPr marL="936625" lvl="2" indent="-457200">
              <a:buClr>
                <a:schemeClr val="accent1"/>
              </a:buClr>
              <a:buFont typeface="Arial" charset="0"/>
              <a:buChar char="•"/>
              <a:defRPr/>
            </a:pPr>
            <a:r>
              <a:rPr lang="fr-FR" sz="1600" dirty="0" smtClean="0">
                <a:solidFill>
                  <a:schemeClr val="accent1"/>
                </a:solidFill>
                <a:ea typeface="Times New Roman" pitchFamily="18" charset="0"/>
                <a:cs typeface="Cambria" pitchFamily="18" charset="0"/>
              </a:rPr>
              <a:t>Modification ou amélioration du service</a:t>
            </a:r>
          </a:p>
          <a:p>
            <a:pPr marL="936625" lvl="2" indent="-457200">
              <a:buClr>
                <a:schemeClr val="accent1"/>
              </a:buClr>
              <a:buFont typeface="Arial" charset="0"/>
              <a:buChar char="•"/>
              <a:defRPr/>
            </a:pPr>
            <a:r>
              <a:rPr lang="fr-FR" sz="1600" dirty="0" smtClean="0">
                <a:solidFill>
                  <a:schemeClr val="accent1"/>
                </a:solidFill>
                <a:ea typeface="Times New Roman" pitchFamily="18" charset="0"/>
                <a:cs typeface="Cambria" pitchFamily="18" charset="0"/>
              </a:rPr>
              <a:t>Résiliation du contrat</a:t>
            </a:r>
          </a:p>
          <a:p>
            <a:pPr marL="936625" lvl="2" indent="-457200">
              <a:buClr>
                <a:schemeClr val="accent1"/>
              </a:buClr>
              <a:buFont typeface="Arial" charset="0"/>
              <a:buChar char="•"/>
              <a:defRPr/>
            </a:pPr>
            <a:r>
              <a:rPr lang="fr-FR" sz="1600" dirty="0" smtClean="0">
                <a:solidFill>
                  <a:schemeClr val="accent1"/>
                </a:solidFill>
                <a:ea typeface="Times New Roman" pitchFamily="18" charset="0"/>
                <a:cs typeface="Cambria" pitchFamily="18" charset="0"/>
              </a:rPr>
              <a:t>remplacement temporairement le partenaire privé défaillant</a:t>
            </a:r>
          </a:p>
          <a:p>
            <a:pPr marL="936625" lvl="2" indent="-457200">
              <a:buClr>
                <a:schemeClr val="accent1"/>
              </a:buClr>
              <a:buFont typeface="Arial" charset="0"/>
              <a:buChar char="•"/>
              <a:defRPr/>
            </a:pPr>
            <a:r>
              <a:rPr lang="fr-FR" sz="1600" dirty="0" smtClean="0">
                <a:solidFill>
                  <a:schemeClr val="accent1"/>
                </a:solidFill>
                <a:ea typeface="Times New Roman" pitchFamily="18" charset="0"/>
                <a:cs typeface="Cambria" pitchFamily="18" charset="0"/>
              </a:rPr>
              <a:t>Droit d’utiliser l’équipement et le personnel du partenaire privé</a:t>
            </a:r>
          </a:p>
          <a:p>
            <a:pPr marL="571500" lvl="1" indent="-457200">
              <a:buClr>
                <a:schemeClr val="accent1"/>
              </a:buClr>
              <a:buFont typeface="Arial" charset="0"/>
              <a:buChar char="•"/>
              <a:defRPr/>
            </a:pPr>
            <a:endParaRPr lang="fr-FR" sz="1600" dirty="0" smtClean="0">
              <a:solidFill>
                <a:schemeClr val="accent1"/>
              </a:solidFill>
              <a:ea typeface="Times New Roman" pitchFamily="18" charset="0"/>
              <a:cs typeface="Cambria" pitchFamily="18" charset="0"/>
            </a:endParaRPr>
          </a:p>
          <a:p>
            <a:pPr marL="571500" lvl="1" indent="-457200">
              <a:buClr>
                <a:schemeClr val="accent1"/>
              </a:buClr>
              <a:buFont typeface="Wingdings" pitchFamily="2" charset="2"/>
              <a:buChar char="§"/>
              <a:defRPr/>
            </a:pPr>
            <a:r>
              <a:rPr lang="fr-FR" sz="1800" b="1" dirty="0" smtClean="0">
                <a:solidFill>
                  <a:schemeClr val="accent1"/>
                </a:solidFill>
                <a:ea typeface="Times New Roman" pitchFamily="18" charset="0"/>
                <a:cs typeface="Cambria" pitchFamily="18" charset="0"/>
              </a:rPr>
              <a:t>Les droits de propriété sur les ouvrages et installations nécessaires au service public</a:t>
            </a:r>
          </a:p>
          <a:p>
            <a:pPr marL="571500" lvl="1" indent="-457200">
              <a:buClr>
                <a:schemeClr val="accent1"/>
              </a:buClr>
              <a:buFont typeface="Arial" pitchFamily="34" charset="0"/>
              <a:buNone/>
              <a:defRPr/>
            </a:pPr>
            <a:endParaRPr lang="fr-FR" sz="1800" b="1" dirty="0" smtClean="0">
              <a:solidFill>
                <a:schemeClr val="accent1"/>
              </a:solidFill>
              <a:ea typeface="Times New Roman" pitchFamily="18" charset="0"/>
              <a:cs typeface="Cambria" pitchFamily="18" charset="0"/>
            </a:endParaRPr>
          </a:p>
          <a:p>
            <a:pPr marL="898525" lvl="1" indent="-457200">
              <a:buClr>
                <a:schemeClr val="accent1"/>
              </a:buClr>
              <a:defRPr/>
            </a:pPr>
            <a:r>
              <a:rPr lang="fr-FR" sz="1600" dirty="0" smtClean="0">
                <a:solidFill>
                  <a:schemeClr val="accent1"/>
                </a:solidFill>
                <a:ea typeface="Times New Roman" pitchFamily="18" charset="0"/>
                <a:cs typeface="Cambria" pitchFamily="18" charset="0"/>
              </a:rPr>
              <a:t>Biens de retour</a:t>
            </a:r>
          </a:p>
          <a:p>
            <a:pPr marL="898525" lvl="1" indent="-457200">
              <a:buClr>
                <a:schemeClr val="accent1"/>
              </a:buClr>
              <a:defRPr/>
            </a:pPr>
            <a:r>
              <a:rPr lang="fr-FR" sz="1600" dirty="0" smtClean="0">
                <a:solidFill>
                  <a:schemeClr val="accent1"/>
                </a:solidFill>
                <a:ea typeface="Times New Roman" pitchFamily="18" charset="0"/>
                <a:cs typeface="Cambria" pitchFamily="18" charset="0"/>
              </a:rPr>
              <a:t>Biens de reprise</a:t>
            </a:r>
          </a:p>
          <a:p>
            <a:pPr marL="898525" lvl="1" indent="-457200">
              <a:buClr>
                <a:schemeClr val="accent1"/>
              </a:buClr>
              <a:defRPr/>
            </a:pPr>
            <a:r>
              <a:rPr lang="fr-FR" sz="1600" dirty="0" smtClean="0">
                <a:solidFill>
                  <a:schemeClr val="accent1"/>
                </a:solidFill>
                <a:ea typeface="Times New Roman" pitchFamily="18" charset="0"/>
                <a:cs typeface="Cambria" pitchFamily="18" charset="0"/>
              </a:rPr>
              <a:t>Biens propres</a:t>
            </a:r>
          </a:p>
          <a:p>
            <a:pPr marL="571500" lvl="1" indent="-457200">
              <a:buClr>
                <a:schemeClr val="accent1"/>
              </a:buClr>
              <a:buFont typeface="Arial" charset="0"/>
              <a:buNone/>
              <a:defRPr/>
            </a:pPr>
            <a:endParaRPr lang="fr-FR" sz="1600" dirty="0" smtClean="0">
              <a:solidFill>
                <a:schemeClr val="accent1"/>
              </a:solidFill>
              <a:ea typeface="Times New Roman" pitchFamily="18" charset="0"/>
              <a:cs typeface="Cambria" pitchFamily="18" charset="0"/>
            </a:endParaRPr>
          </a:p>
          <a:p>
            <a:pPr>
              <a:buFont typeface="Arial" charset="0"/>
              <a:buChar char="•"/>
              <a:defRPr/>
            </a:pPr>
            <a:endParaRPr lang="fr-FR" sz="1600" dirty="0" smtClean="0">
              <a:solidFill>
                <a:schemeClr val="accent1"/>
              </a:solidFill>
              <a:ea typeface="Times New Roman" pitchFamily="18" charset="0"/>
              <a:cs typeface="Cambria" pitchFamily="18" charset="0"/>
            </a:endParaRPr>
          </a:p>
        </p:txBody>
      </p:sp>
      <p:sp>
        <p:nvSpPr>
          <p:cNvPr id="24579" name="Espace réservé du numéro de diapositive 3"/>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6B11F76C-A295-4B86-BFDA-EA4038830AC0}" type="slidenum">
              <a:rPr lang="fr-BE" altLang="fr-FR" smtClean="0">
                <a:solidFill>
                  <a:srgbClr val="FFFFFF"/>
                </a:solidFill>
                <a:latin typeface="Book Antiqua" pitchFamily="-112" charset="0"/>
              </a:rPr>
              <a:pPr eaLnBrk="1" hangingPunct="1"/>
              <a:t>26</a:t>
            </a:fld>
            <a:endParaRPr lang="fr-BE" altLang="fr-FR" smtClean="0">
              <a:solidFill>
                <a:srgbClr val="FFFFFF"/>
              </a:solidFill>
              <a:latin typeface="Book Antiqua" pitchFamily="-112" charset="0"/>
            </a:endParaRPr>
          </a:p>
        </p:txBody>
      </p:sp>
      <p:sp>
        <p:nvSpPr>
          <p:cNvPr id="24580" name="Espace réservé du pied de page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BE" altLang="fr-FR" smtClean="0">
                <a:solidFill>
                  <a:schemeClr val="bg2"/>
                </a:solidFill>
                <a:latin typeface="Book Antiqua" pitchFamily="-112" charset="0"/>
              </a:rPr>
              <a:t>Frilet  -  Société d'Avocats</a:t>
            </a:r>
          </a:p>
        </p:txBody>
      </p:sp>
      <p:sp>
        <p:nvSpPr>
          <p:cNvPr id="6" name="Titre 1"/>
          <p:cNvSpPr>
            <a:spLocks noGrp="1"/>
          </p:cNvSpPr>
          <p:nvPr>
            <p:ph type="title"/>
          </p:nvPr>
        </p:nvSpPr>
        <p:spPr>
          <a:xfrm>
            <a:off x="539552" y="332656"/>
            <a:ext cx="7632848" cy="1440160"/>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ctr">
              <a:defRPr/>
            </a:pPr>
            <a:r>
              <a:rPr lang="fr-FR" sz="2000" dirty="0" smtClean="0">
                <a:latin typeface="Lucida Sans" pitchFamily="34" charset="0"/>
              </a:rPr>
              <a:t>Conditions </a:t>
            </a:r>
            <a:r>
              <a:rPr lang="fr-FR" sz="2000" dirty="0" smtClean="0">
                <a:latin typeface="Lucida Sans" pitchFamily="34" charset="0"/>
              </a:rPr>
              <a:t>contractuelles: </a:t>
            </a:r>
            <a:r>
              <a:rPr lang="fr-FR" sz="2000" dirty="0">
                <a:latin typeface="Lucida Sans" pitchFamily="34" charset="0"/>
              </a:rPr>
              <a:t>Groupe de clauses importantes pour le succès des projets de la famille Concessions/ PPP </a:t>
            </a:r>
            <a:r>
              <a:rPr lang="fr-FR" sz="2000" dirty="0" smtClean="0">
                <a:latin typeface="Lucida Sans" pitchFamily="34" charset="0"/>
              </a:rPr>
              <a:t>(</a:t>
            </a:r>
            <a:r>
              <a:rPr lang="fr-FR" sz="2000" dirty="0">
                <a:latin typeface="Lucida Sans" pitchFamily="34" charset="0"/>
              </a:rPr>
              <a:t>3</a:t>
            </a:r>
            <a:r>
              <a:rPr lang="fr-FR" sz="2000" dirty="0" smtClean="0">
                <a:latin typeface="Lucida Sans" pitchFamily="34" charset="0"/>
              </a:rPr>
              <a:t>)</a:t>
            </a:r>
            <a:endParaRPr lang="fr-FR" sz="2000" dirty="0">
              <a:latin typeface="Lucida Sans" pitchFamily="34" charset="0"/>
            </a:endParaRPr>
          </a:p>
        </p:txBody>
      </p:sp>
    </p:spTree>
    <p:extLst>
      <p:ext uri="{BB962C8B-B14F-4D97-AF65-F5344CB8AC3E}">
        <p14:creationId xmlns:p14="http://schemas.microsoft.com/office/powerpoint/2010/main" xmlns="" val="60500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u contenu 2"/>
          <p:cNvSpPr>
            <a:spLocks noGrp="1"/>
          </p:cNvSpPr>
          <p:nvPr>
            <p:ph idx="1"/>
          </p:nvPr>
        </p:nvSpPr>
        <p:spPr>
          <a:xfrm>
            <a:off x="468313" y="2057400"/>
            <a:ext cx="7620000" cy="4800600"/>
          </a:xfrm>
        </p:spPr>
        <p:txBody>
          <a:bodyPr/>
          <a:lstStyle/>
          <a:p>
            <a:pPr>
              <a:buFont typeface="Wingdings" pitchFamily="-112" charset="2"/>
              <a:buNone/>
            </a:pPr>
            <a:r>
              <a:rPr lang="fr-FR" altLang="fr-FR" dirty="0" smtClean="0">
                <a:ea typeface="ＭＳ Ｐゴシック" pitchFamily="-112" charset="-128"/>
              </a:rPr>
              <a:t>	</a:t>
            </a:r>
          </a:p>
          <a:p>
            <a:pPr>
              <a:buFont typeface="Wingdings" pitchFamily="-112" charset="2"/>
              <a:buChar char="§"/>
            </a:pPr>
            <a:r>
              <a:rPr lang="fr-FR" altLang="fr-FR" sz="1800" b="1" dirty="0" smtClean="0">
                <a:solidFill>
                  <a:schemeClr val="accent1"/>
                </a:solidFill>
                <a:ea typeface="Times New Roman" pitchFamily="18" charset="0"/>
                <a:cs typeface="Cambria" pitchFamily="18" charset="0"/>
              </a:rPr>
              <a:t>Les droits particuliers du partenaire privé</a:t>
            </a:r>
          </a:p>
          <a:p>
            <a:pPr>
              <a:buFont typeface="Wingdings" pitchFamily="-112" charset="2"/>
              <a:buNone/>
            </a:pPr>
            <a:endParaRPr lang="fr-FR" altLang="fr-FR" sz="1800" dirty="0" smtClean="0">
              <a:solidFill>
                <a:schemeClr val="accent1"/>
              </a:solidFill>
              <a:ea typeface="Times New Roman" pitchFamily="18" charset="0"/>
              <a:cs typeface="Cambria" pitchFamily="18" charset="0"/>
            </a:endParaRPr>
          </a:p>
          <a:p>
            <a:pPr>
              <a:buFont typeface="Arial" charset="0"/>
              <a:buChar char="•"/>
            </a:pPr>
            <a:r>
              <a:rPr lang="fr-FR" altLang="fr-FR" sz="1800" dirty="0" smtClean="0">
                <a:solidFill>
                  <a:schemeClr val="accent1"/>
                </a:solidFill>
                <a:ea typeface="Times New Roman" pitchFamily="18" charset="0"/>
                <a:cs typeface="Cambria" pitchFamily="18" charset="0"/>
              </a:rPr>
              <a:t>Droit équivalent au droit de propriété pendant la durée du contrat</a:t>
            </a:r>
          </a:p>
          <a:p>
            <a:pPr>
              <a:buFont typeface="Arial" charset="0"/>
              <a:buChar char="•"/>
            </a:pPr>
            <a:r>
              <a:rPr lang="fr-FR" altLang="fr-FR" sz="1800" dirty="0" smtClean="0">
                <a:solidFill>
                  <a:schemeClr val="accent1"/>
                </a:solidFill>
                <a:ea typeface="Times New Roman" pitchFamily="18" charset="0"/>
                <a:cs typeface="Cambria" pitchFamily="18" charset="0"/>
              </a:rPr>
              <a:t>Droit à juste indemnisation ou autre forme de compensation en cas d’exercice d’un quelconque droit souverain</a:t>
            </a:r>
          </a:p>
          <a:p>
            <a:pPr>
              <a:buFont typeface="Arial" charset="0"/>
              <a:buChar char="•"/>
            </a:pPr>
            <a:r>
              <a:rPr lang="fr-FR" altLang="fr-FR" sz="1800" dirty="0" smtClean="0">
                <a:solidFill>
                  <a:schemeClr val="accent1"/>
                </a:solidFill>
                <a:ea typeface="Times New Roman" pitchFamily="18" charset="0"/>
                <a:cs typeface="Cambria" pitchFamily="18" charset="0"/>
              </a:rPr>
              <a:t>Droit à indemnisation en cas de résiliation anticipée: les différentes situations.</a:t>
            </a:r>
            <a:endParaRPr lang="fr-FR" altLang="fr-FR" dirty="0" smtClean="0">
              <a:ea typeface="ＭＳ Ｐゴシック" pitchFamily="-112" charset="-128"/>
            </a:endParaRPr>
          </a:p>
          <a:p>
            <a:pPr>
              <a:buFont typeface="Arial" charset="0"/>
              <a:buChar char="•"/>
            </a:pPr>
            <a:endParaRPr lang="fr-FR" altLang="fr-FR" dirty="0" smtClean="0">
              <a:ea typeface="ＭＳ Ｐゴシック" pitchFamily="-112" charset="-128"/>
            </a:endParaRPr>
          </a:p>
        </p:txBody>
      </p:sp>
      <p:sp>
        <p:nvSpPr>
          <p:cNvPr id="25603" name="Espace réservé du numéro de diapositive 3"/>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3408D465-317C-497B-8116-97214BD911F1}" type="slidenum">
              <a:rPr lang="fr-BE" altLang="fr-FR" smtClean="0">
                <a:solidFill>
                  <a:srgbClr val="FFFFFF"/>
                </a:solidFill>
                <a:latin typeface="Book Antiqua" pitchFamily="-112" charset="0"/>
              </a:rPr>
              <a:pPr eaLnBrk="1" hangingPunct="1"/>
              <a:t>27</a:t>
            </a:fld>
            <a:endParaRPr lang="fr-BE" altLang="fr-FR" smtClean="0">
              <a:solidFill>
                <a:srgbClr val="FFFFFF"/>
              </a:solidFill>
              <a:latin typeface="Book Antiqua" pitchFamily="-112" charset="0"/>
            </a:endParaRPr>
          </a:p>
        </p:txBody>
      </p:sp>
      <p:sp>
        <p:nvSpPr>
          <p:cNvPr id="25604" name="Espace réservé du pied de page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BE" altLang="fr-FR" smtClean="0">
                <a:solidFill>
                  <a:schemeClr val="bg2"/>
                </a:solidFill>
                <a:latin typeface="Book Antiqua" pitchFamily="-112" charset="0"/>
              </a:rPr>
              <a:t>Frilet  -  Société d'Avocats</a:t>
            </a:r>
          </a:p>
        </p:txBody>
      </p:sp>
      <p:sp>
        <p:nvSpPr>
          <p:cNvPr id="6" name="Titre 1"/>
          <p:cNvSpPr>
            <a:spLocks noGrp="1"/>
          </p:cNvSpPr>
          <p:nvPr>
            <p:ph type="title"/>
          </p:nvPr>
        </p:nvSpPr>
        <p:spPr>
          <a:xfrm>
            <a:off x="539552" y="332656"/>
            <a:ext cx="7632848" cy="1440160"/>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ctr">
              <a:defRPr/>
            </a:pPr>
            <a:r>
              <a:rPr lang="fr-FR" sz="2000" dirty="0" smtClean="0">
                <a:latin typeface="Lucida Sans" pitchFamily="34" charset="0"/>
              </a:rPr>
              <a:t>Conditions contractuelles</a:t>
            </a:r>
            <a:r>
              <a:rPr lang="fr-FR" sz="2000" dirty="0">
                <a:latin typeface="Lucida Sans" pitchFamily="34" charset="0"/>
              </a:rPr>
              <a:t>: </a:t>
            </a:r>
            <a:r>
              <a:rPr lang="fr-FR" sz="2000" dirty="0" smtClean="0">
                <a:latin typeface="Lucida Sans" pitchFamily="34" charset="0"/>
              </a:rPr>
              <a:t>Groupe </a:t>
            </a:r>
            <a:r>
              <a:rPr lang="fr-FR" sz="2000" dirty="0">
                <a:latin typeface="Lucida Sans" pitchFamily="34" charset="0"/>
              </a:rPr>
              <a:t>de clauses importantes pour le succès des projets de la famille Concessions/ </a:t>
            </a:r>
            <a:r>
              <a:rPr lang="fr-FR" sz="2000" dirty="0" smtClean="0">
                <a:latin typeface="Lucida Sans" pitchFamily="34" charset="0"/>
              </a:rPr>
              <a:t>PPP (</a:t>
            </a:r>
            <a:r>
              <a:rPr lang="fr-FR" sz="2000" dirty="0">
                <a:latin typeface="Lucida Sans" pitchFamily="34" charset="0"/>
              </a:rPr>
              <a:t>4</a:t>
            </a:r>
            <a:r>
              <a:rPr lang="fr-FR" sz="2000" dirty="0" smtClean="0">
                <a:latin typeface="Lucida Sans" pitchFamily="34" charset="0"/>
              </a:rPr>
              <a:t>)</a:t>
            </a:r>
            <a:endParaRPr lang="fr-FR" sz="2000" dirty="0">
              <a:latin typeface="Lucida Sans" pitchFamily="34" charset="0"/>
            </a:endParaRPr>
          </a:p>
        </p:txBody>
      </p:sp>
    </p:spTree>
    <p:extLst>
      <p:ext uri="{BB962C8B-B14F-4D97-AF65-F5344CB8AC3E}">
        <p14:creationId xmlns:p14="http://schemas.microsoft.com/office/powerpoint/2010/main" xmlns="" val="355052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u contenu 2"/>
          <p:cNvSpPr>
            <a:spLocks noGrp="1"/>
          </p:cNvSpPr>
          <p:nvPr>
            <p:ph idx="1"/>
          </p:nvPr>
        </p:nvSpPr>
        <p:spPr>
          <a:xfrm>
            <a:off x="468313" y="1844675"/>
            <a:ext cx="7620000" cy="4800600"/>
          </a:xfrm>
        </p:spPr>
        <p:txBody>
          <a:bodyPr/>
          <a:lstStyle/>
          <a:p>
            <a:pPr>
              <a:buFont typeface="Wingdings" pitchFamily="-112" charset="2"/>
              <a:buChar char="§"/>
            </a:pPr>
            <a:r>
              <a:rPr lang="fr-FR" altLang="fr-FR" sz="1800" b="1" dirty="0" smtClean="0">
                <a:solidFill>
                  <a:schemeClr val="accent1"/>
                </a:solidFill>
                <a:ea typeface="Times New Roman" pitchFamily="18" charset="0"/>
                <a:cs typeface="Cambria" pitchFamily="18" charset="0"/>
              </a:rPr>
              <a:t>Evacuation ou réduction de risques</a:t>
            </a:r>
            <a:endParaRPr lang="fr-FR" altLang="fr-FR" sz="2000" dirty="0" smtClean="0">
              <a:solidFill>
                <a:schemeClr val="accent1"/>
              </a:solidFill>
              <a:ea typeface="Times New Roman" pitchFamily="18" charset="0"/>
              <a:cs typeface="Cambria" pitchFamily="18" charset="0"/>
            </a:endParaRPr>
          </a:p>
          <a:p>
            <a:pPr>
              <a:buFont typeface="Arial" charset="0"/>
              <a:buChar char="•"/>
            </a:pPr>
            <a:r>
              <a:rPr lang="fr-FR" altLang="fr-FR" sz="1800" dirty="0" smtClean="0">
                <a:solidFill>
                  <a:schemeClr val="accent1"/>
                </a:solidFill>
                <a:ea typeface="Times New Roman" pitchFamily="18" charset="0"/>
                <a:cs typeface="Cambria" pitchFamily="18" charset="0"/>
              </a:rPr>
              <a:t>Risques fiscaux et douaniers</a:t>
            </a:r>
          </a:p>
          <a:p>
            <a:pPr>
              <a:buFont typeface="Arial" charset="0"/>
              <a:buChar char="•"/>
            </a:pPr>
            <a:r>
              <a:rPr lang="fr-FR" altLang="fr-FR" sz="1800" dirty="0" smtClean="0">
                <a:solidFill>
                  <a:schemeClr val="accent1"/>
                </a:solidFill>
                <a:ea typeface="Times New Roman" pitchFamily="18" charset="0"/>
                <a:cs typeface="Cambria" pitchFamily="18" charset="0"/>
              </a:rPr>
              <a:t>Risques Force majeure</a:t>
            </a:r>
          </a:p>
          <a:p>
            <a:pPr>
              <a:buFont typeface="Arial" charset="0"/>
              <a:buChar char="•"/>
            </a:pPr>
            <a:r>
              <a:rPr lang="fr-FR" altLang="fr-FR" sz="1800" dirty="0" smtClean="0">
                <a:solidFill>
                  <a:schemeClr val="accent1"/>
                </a:solidFill>
                <a:ea typeface="Times New Roman" pitchFamily="18" charset="0"/>
                <a:cs typeface="Cambria" pitchFamily="18" charset="0"/>
              </a:rPr>
              <a:t>Risques permis et autorisations</a:t>
            </a:r>
          </a:p>
          <a:p>
            <a:pPr marL="1062038" lvl="2" indent="-285750"/>
            <a:r>
              <a:rPr lang="fr-FR" altLang="fr-FR" sz="1800" dirty="0" smtClean="0">
                <a:solidFill>
                  <a:schemeClr val="accent1"/>
                </a:solidFill>
                <a:ea typeface="Times New Roman" pitchFamily="18" charset="0"/>
                <a:cs typeface="Cambria" pitchFamily="18" charset="0"/>
              </a:rPr>
              <a:t>Exemples pratiques </a:t>
            </a:r>
          </a:p>
          <a:p>
            <a:pPr marL="1062038" lvl="2" indent="-285750"/>
            <a:r>
              <a:rPr lang="fr-FR" altLang="fr-FR" sz="1800" dirty="0" smtClean="0">
                <a:solidFill>
                  <a:schemeClr val="accent1"/>
                </a:solidFill>
                <a:ea typeface="Times New Roman" pitchFamily="18" charset="0"/>
                <a:cs typeface="Cambria" pitchFamily="18" charset="0"/>
              </a:rPr>
              <a:t>Mise à disposition de terrains: expropriation et relogement</a:t>
            </a:r>
          </a:p>
          <a:p>
            <a:pPr marL="1062038" lvl="2" indent="-285750"/>
            <a:r>
              <a:rPr lang="fr-FR" altLang="fr-FR" sz="1800" dirty="0" smtClean="0">
                <a:solidFill>
                  <a:schemeClr val="accent1"/>
                </a:solidFill>
                <a:ea typeface="Times New Roman" pitchFamily="18" charset="0"/>
                <a:cs typeface="Cambria" pitchFamily="18" charset="0"/>
              </a:rPr>
              <a:t>Etudes d’impacts sociales et environnementales </a:t>
            </a:r>
          </a:p>
          <a:p>
            <a:pPr marL="1004888" lvl="2">
              <a:buFont typeface="Wingdings" pitchFamily="-112" charset="2"/>
              <a:buNone/>
            </a:pPr>
            <a:endParaRPr lang="fr-FR" altLang="fr-FR" sz="1800" dirty="0" smtClean="0">
              <a:solidFill>
                <a:schemeClr val="accent1"/>
              </a:solidFill>
              <a:ea typeface="Times New Roman" pitchFamily="18" charset="0"/>
              <a:cs typeface="Cambria" pitchFamily="18" charset="0"/>
            </a:endParaRPr>
          </a:p>
          <a:p>
            <a:pPr>
              <a:buFont typeface="Wingdings" pitchFamily="-112" charset="2"/>
              <a:buChar char="§"/>
            </a:pPr>
            <a:r>
              <a:rPr lang="fr-FR" altLang="fr-FR" sz="1800" b="1" dirty="0" smtClean="0">
                <a:solidFill>
                  <a:schemeClr val="accent1"/>
                </a:solidFill>
                <a:ea typeface="Times New Roman" pitchFamily="18" charset="0"/>
                <a:cs typeface="Cambria" pitchFamily="18" charset="0"/>
              </a:rPr>
              <a:t>Prévention et règlement des différends</a:t>
            </a:r>
          </a:p>
          <a:p>
            <a:pPr marL="1004888" lvl="2">
              <a:buFont typeface="Wingdings" pitchFamily="-112" charset="2"/>
              <a:buNone/>
            </a:pPr>
            <a:r>
              <a:rPr lang="fr-FR" altLang="fr-FR" sz="1800" dirty="0" smtClean="0">
                <a:solidFill>
                  <a:schemeClr val="accent1"/>
                </a:solidFill>
                <a:ea typeface="Times New Roman" pitchFamily="18" charset="0"/>
                <a:cs typeface="Cambria" pitchFamily="18" charset="0"/>
              </a:rPr>
              <a:t>- La clause de droit applicable</a:t>
            </a:r>
          </a:p>
          <a:p>
            <a:pPr marL="1004888" lvl="2">
              <a:buFont typeface="Wingdings" pitchFamily="-112" charset="2"/>
              <a:buNone/>
            </a:pPr>
            <a:r>
              <a:rPr lang="fr-FR" altLang="fr-FR" sz="1800" dirty="0" smtClean="0">
                <a:solidFill>
                  <a:schemeClr val="accent1"/>
                </a:solidFill>
                <a:ea typeface="Times New Roman" pitchFamily="18" charset="0"/>
                <a:cs typeface="Cambria" pitchFamily="18" charset="0"/>
              </a:rPr>
              <a:t>- Les clauses de partenariat structurés</a:t>
            </a:r>
          </a:p>
          <a:p>
            <a:pPr marL="1004888" lvl="2">
              <a:buFont typeface="Wingdings" pitchFamily="-112" charset="2"/>
              <a:buNone/>
            </a:pPr>
            <a:r>
              <a:rPr lang="fr-FR" altLang="fr-FR" sz="1800" dirty="0" smtClean="0">
                <a:solidFill>
                  <a:schemeClr val="accent1"/>
                </a:solidFill>
                <a:ea typeface="Times New Roman" pitchFamily="18" charset="0"/>
                <a:cs typeface="Cambria" pitchFamily="18" charset="0"/>
              </a:rPr>
              <a:t>- Les instances de conciliation ou médiation</a:t>
            </a:r>
          </a:p>
          <a:p>
            <a:pPr marL="1004888" lvl="2">
              <a:buFont typeface="Wingdings" pitchFamily="-112" charset="2"/>
              <a:buNone/>
            </a:pPr>
            <a:r>
              <a:rPr lang="fr-FR" altLang="fr-FR" sz="1800" dirty="0" smtClean="0">
                <a:solidFill>
                  <a:schemeClr val="accent1"/>
                </a:solidFill>
                <a:ea typeface="Times New Roman" pitchFamily="18" charset="0"/>
                <a:cs typeface="Cambria" pitchFamily="18" charset="0"/>
              </a:rPr>
              <a:t>- La clause d’arbitrage </a:t>
            </a:r>
            <a:endParaRPr lang="fr-FR" altLang="fr-FR" dirty="0" smtClean="0">
              <a:solidFill>
                <a:schemeClr val="accent1"/>
              </a:solidFill>
              <a:ea typeface="Times New Roman" pitchFamily="18" charset="0"/>
              <a:cs typeface="Cambria" pitchFamily="18" charset="0"/>
            </a:endParaRPr>
          </a:p>
          <a:p>
            <a:pPr>
              <a:buFont typeface="Wingdings" pitchFamily="-112" charset="2"/>
              <a:buNone/>
            </a:pPr>
            <a:endParaRPr lang="fr-FR" altLang="fr-FR" sz="2000" dirty="0" smtClean="0">
              <a:solidFill>
                <a:schemeClr val="accent1"/>
              </a:solidFill>
              <a:ea typeface="Times New Roman" pitchFamily="18" charset="0"/>
              <a:cs typeface="Cambria" pitchFamily="18" charset="0"/>
            </a:endParaRPr>
          </a:p>
          <a:p>
            <a:pPr>
              <a:buFont typeface="Arial" charset="0"/>
              <a:buChar char="•"/>
            </a:pPr>
            <a:endParaRPr lang="fr-FR" altLang="fr-FR" sz="2000" dirty="0" smtClean="0">
              <a:solidFill>
                <a:schemeClr val="accent1"/>
              </a:solidFill>
              <a:ea typeface="Times New Roman" pitchFamily="18" charset="0"/>
              <a:cs typeface="Cambria" pitchFamily="18" charset="0"/>
            </a:endParaRPr>
          </a:p>
        </p:txBody>
      </p:sp>
      <p:sp>
        <p:nvSpPr>
          <p:cNvPr id="26627" name="Espace réservé du numéro de diapositive 3"/>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4AEF4296-D68C-4110-A16C-AAC6EC482878}" type="slidenum">
              <a:rPr lang="fr-BE" altLang="fr-FR" smtClean="0">
                <a:solidFill>
                  <a:srgbClr val="FFFFFF"/>
                </a:solidFill>
                <a:latin typeface="Book Antiqua" pitchFamily="-112" charset="0"/>
              </a:rPr>
              <a:pPr eaLnBrk="1" hangingPunct="1"/>
              <a:t>28</a:t>
            </a:fld>
            <a:endParaRPr lang="fr-BE" altLang="fr-FR" smtClean="0">
              <a:solidFill>
                <a:srgbClr val="FFFFFF"/>
              </a:solidFill>
              <a:latin typeface="Book Antiqua" pitchFamily="-112" charset="0"/>
            </a:endParaRPr>
          </a:p>
        </p:txBody>
      </p:sp>
      <p:sp>
        <p:nvSpPr>
          <p:cNvPr id="26628" name="Espace réservé du pied de page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BE" altLang="fr-FR" smtClean="0">
                <a:solidFill>
                  <a:schemeClr val="bg2"/>
                </a:solidFill>
                <a:latin typeface="Book Antiqua" pitchFamily="-112" charset="0"/>
              </a:rPr>
              <a:t>Frilet  -  Société d'Avocats</a:t>
            </a:r>
          </a:p>
        </p:txBody>
      </p:sp>
      <p:sp>
        <p:nvSpPr>
          <p:cNvPr id="6" name="Titre 1"/>
          <p:cNvSpPr>
            <a:spLocks noGrp="1"/>
          </p:cNvSpPr>
          <p:nvPr>
            <p:ph type="title"/>
          </p:nvPr>
        </p:nvSpPr>
        <p:spPr>
          <a:xfrm>
            <a:off x="539552" y="332656"/>
            <a:ext cx="7632848" cy="1440160"/>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ctr">
              <a:defRPr/>
            </a:pPr>
            <a:r>
              <a:rPr lang="fr-FR" sz="2000" dirty="0" smtClean="0">
                <a:latin typeface="Lucida Sans" pitchFamily="34" charset="0"/>
              </a:rPr>
              <a:t>Conditions </a:t>
            </a:r>
            <a:r>
              <a:rPr lang="fr-FR" sz="2000" dirty="0" smtClean="0">
                <a:latin typeface="Lucida Sans" pitchFamily="34" charset="0"/>
              </a:rPr>
              <a:t>contractuelles: </a:t>
            </a:r>
            <a:r>
              <a:rPr lang="fr-FR" sz="2000" dirty="0">
                <a:latin typeface="Lucida Sans" pitchFamily="34" charset="0"/>
              </a:rPr>
              <a:t>Groupe de clauses importantes pour le succès des projets de la famille Concessions/ PPP </a:t>
            </a:r>
            <a:r>
              <a:rPr lang="fr-FR" sz="2000" dirty="0" smtClean="0">
                <a:latin typeface="Lucida Sans" pitchFamily="34" charset="0"/>
              </a:rPr>
              <a:t>(5)</a:t>
            </a:r>
            <a:endParaRPr lang="fr-FR" sz="2000" dirty="0">
              <a:latin typeface="Lucida Sans" pitchFamily="34" charset="0"/>
            </a:endParaRPr>
          </a:p>
        </p:txBody>
      </p:sp>
    </p:spTree>
    <p:extLst>
      <p:ext uri="{BB962C8B-B14F-4D97-AF65-F5344CB8AC3E}">
        <p14:creationId xmlns:p14="http://schemas.microsoft.com/office/powerpoint/2010/main" xmlns="" val="7380553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Espace réservé du contenu 2"/>
          <p:cNvSpPr>
            <a:spLocks noGrp="1"/>
          </p:cNvSpPr>
          <p:nvPr>
            <p:ph idx="1"/>
          </p:nvPr>
        </p:nvSpPr>
        <p:spPr>
          <a:xfrm>
            <a:off x="457200" y="1844675"/>
            <a:ext cx="8229600" cy="4281488"/>
          </a:xfrm>
        </p:spPr>
        <p:txBody>
          <a:bodyPr/>
          <a:lstStyle/>
          <a:p>
            <a:r>
              <a:rPr lang="fr-FR" altLang="fr-FR" sz="2400" dirty="0" smtClean="0">
                <a:solidFill>
                  <a:schemeClr val="accent1"/>
                </a:solidFill>
              </a:rPr>
              <a:t>L’existence de réglementations et pratiques favorables aux PPP. </a:t>
            </a:r>
          </a:p>
          <a:p>
            <a:pPr lvl="1"/>
            <a:r>
              <a:rPr lang="fr-FR" altLang="fr-FR" sz="1800" dirty="0" smtClean="0">
                <a:solidFill>
                  <a:schemeClr val="accent1"/>
                </a:solidFill>
              </a:rPr>
              <a:t>Textes spécialisés sur les PPP. Exemples : loi BOT en Guinée, loi CET au Sénégal,  etc. </a:t>
            </a:r>
          </a:p>
          <a:p>
            <a:pPr lvl="1"/>
            <a:r>
              <a:rPr lang="fr-FR" altLang="fr-FR" sz="1800" dirty="0" smtClean="0">
                <a:solidFill>
                  <a:schemeClr val="accent1"/>
                </a:solidFill>
              </a:rPr>
              <a:t>Code des contrats publics. Exemple : Sénégal, etc. </a:t>
            </a:r>
          </a:p>
          <a:p>
            <a:pPr lvl="1"/>
            <a:r>
              <a:rPr lang="fr-FR" altLang="fr-FR" sz="1800" dirty="0" smtClean="0">
                <a:solidFill>
                  <a:schemeClr val="accent1"/>
                </a:solidFill>
              </a:rPr>
              <a:t>Une jurisprudence sur les contrats publics reflétée dans diverses clauses et pratiques dans la région. Exemple : Côte d’Ivoire, Guinée, Bénin, Sénégal, etc.</a:t>
            </a:r>
          </a:p>
          <a:p>
            <a:pPr lvl="1"/>
            <a:r>
              <a:rPr lang="fr-FR" altLang="fr-FR" sz="1800" dirty="0" smtClean="0">
                <a:solidFill>
                  <a:schemeClr val="accent1"/>
                </a:solidFill>
              </a:rPr>
              <a:t>Des textes sectoriels de qualité. Exemple : Le code sur l’électricité Bénin et Togo, etc. </a:t>
            </a:r>
          </a:p>
          <a:p>
            <a:pPr lvl="1"/>
            <a:r>
              <a:rPr lang="fr-FR" altLang="fr-FR" sz="1800" dirty="0" smtClean="0">
                <a:solidFill>
                  <a:schemeClr val="accent1"/>
                </a:solidFill>
              </a:rPr>
              <a:t>Les retours d’expériences très enrichissants de pays voisins. Exemple : Maroc, etc. </a:t>
            </a:r>
          </a:p>
          <a:p>
            <a:pPr lvl="1"/>
            <a:endParaRPr lang="fr-FR" altLang="fr-FR" sz="1400" dirty="0" smtClean="0"/>
          </a:p>
        </p:txBody>
      </p:sp>
      <p:sp>
        <p:nvSpPr>
          <p:cNvPr id="4" name="Titre 1"/>
          <p:cNvSpPr txBox="1">
            <a:spLocks noGrp="1"/>
          </p:cNvSpPr>
          <p:nvPr>
            <p:ph type="title"/>
          </p:nvPr>
        </p:nvSpPr>
        <p:spPr>
          <a:xfrm>
            <a:off x="457200" y="274638"/>
            <a:ext cx="7620000" cy="1143000"/>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pPr algn="ctr" fontAlgn="auto">
              <a:spcAft>
                <a:spcPts val="0"/>
              </a:spcAft>
              <a:defRPr/>
            </a:pPr>
            <a:r>
              <a:rPr lang="fr-FR" sz="2400" dirty="0"/>
              <a:t>Quel cadre législatif et institutionnel pour faciliter le flux des Concessions et PPP en Afrique Francophone ? </a:t>
            </a:r>
            <a:br>
              <a:rPr lang="fr-FR" sz="2400" dirty="0"/>
            </a:br>
            <a:r>
              <a:rPr lang="fr-FR" sz="2400" dirty="0"/>
              <a:t>Etat des lieux (1) </a:t>
            </a:r>
          </a:p>
        </p:txBody>
      </p:sp>
    </p:spTree>
    <p:extLst>
      <p:ext uri="{BB962C8B-B14F-4D97-AF65-F5344CB8AC3E}">
        <p14:creationId xmlns:p14="http://schemas.microsoft.com/office/powerpoint/2010/main" xmlns="" val="1262259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19D1A14F-59FF-43A2-8BC8-57F1B9EA2754}" type="slidenum">
              <a:rPr lang="fr-BE" smtClean="0"/>
              <a:pPr>
                <a:defRPr/>
              </a:pPr>
              <a:t>3</a:t>
            </a:fld>
            <a:endParaRPr lang="fr-BE"/>
          </a:p>
        </p:txBody>
      </p:sp>
      <p:sp>
        <p:nvSpPr>
          <p:cNvPr id="5" name="Espace réservé du pied de page 4"/>
          <p:cNvSpPr>
            <a:spLocks noGrp="1"/>
          </p:cNvSpPr>
          <p:nvPr>
            <p:ph type="ftr" sz="quarter" idx="11"/>
          </p:nvPr>
        </p:nvSpPr>
        <p:spPr/>
        <p:txBody>
          <a:bodyPr/>
          <a:lstStyle/>
          <a:p>
            <a:pPr>
              <a:defRPr/>
            </a:pPr>
            <a:r>
              <a:rPr lang="fr-BE" smtClean="0"/>
              <a:t>Frilet  -  Société d'Avocats</a:t>
            </a:r>
            <a:endParaRPr lang="fr-BE"/>
          </a:p>
        </p:txBody>
      </p:sp>
      <p:sp>
        <p:nvSpPr>
          <p:cNvPr id="7" name="Espace réservé du contenu 2"/>
          <p:cNvSpPr>
            <a:spLocks noGrp="1"/>
          </p:cNvSpPr>
          <p:nvPr>
            <p:ph idx="1"/>
          </p:nvPr>
        </p:nvSpPr>
        <p:spPr>
          <a:xfrm>
            <a:off x="457200" y="1340768"/>
            <a:ext cx="7620000" cy="5060032"/>
          </a:xfrm>
        </p:spPr>
        <p:txBody>
          <a:bodyPr rtlCol="0">
            <a:normAutofit fontScale="85000" lnSpcReduction="10000"/>
          </a:bodyPr>
          <a:lstStyle/>
          <a:p>
            <a:pPr eaLnBrk="1" hangingPunct="1">
              <a:buFont typeface="Arial" charset="0"/>
              <a:buNone/>
              <a:defRPr/>
            </a:pPr>
            <a:endParaRPr lang="fr-FR" dirty="0" smtClean="0"/>
          </a:p>
          <a:p>
            <a:pPr algn="just" eaLnBrk="1" hangingPunct="1">
              <a:buFont typeface="Arial" pitchFamily="34" charset="0"/>
              <a:buChar char="•"/>
              <a:defRPr/>
            </a:pPr>
            <a:r>
              <a:rPr lang="fr-FR" sz="1900" dirty="0" smtClean="0">
                <a:solidFill>
                  <a:schemeClr val="accent1"/>
                </a:solidFill>
              </a:rPr>
              <a:t>Sans investissements massifs dans les services publics d’infrastructures, un grand nombre de pays risquent de continuer à perdre plusieurs points de pourcentage de PIB.  </a:t>
            </a:r>
          </a:p>
          <a:p>
            <a:pPr algn="just" eaLnBrk="1" hangingPunct="1">
              <a:buFont typeface="Arial" charset="0"/>
              <a:buNone/>
              <a:defRPr/>
            </a:pPr>
            <a:endParaRPr lang="fr-FR" sz="1900" dirty="0" smtClean="0">
              <a:solidFill>
                <a:schemeClr val="accent1"/>
              </a:solidFill>
            </a:endParaRPr>
          </a:p>
          <a:p>
            <a:pPr algn="just" eaLnBrk="1" hangingPunct="1">
              <a:buFont typeface="Arial" pitchFamily="34" charset="0"/>
              <a:buChar char="•"/>
              <a:defRPr/>
            </a:pPr>
            <a:r>
              <a:rPr lang="fr-FR" sz="1900" dirty="0" smtClean="0">
                <a:solidFill>
                  <a:schemeClr val="accent1"/>
                </a:solidFill>
              </a:rPr>
              <a:t>Aucun budget public ne permet de financer de tels investissements. </a:t>
            </a:r>
          </a:p>
          <a:p>
            <a:pPr algn="just" eaLnBrk="1" hangingPunct="1">
              <a:buFont typeface="Arial" charset="0"/>
              <a:buNone/>
              <a:defRPr/>
            </a:pPr>
            <a:endParaRPr lang="fr-FR" sz="1900" dirty="0" smtClean="0">
              <a:solidFill>
                <a:schemeClr val="accent1"/>
              </a:solidFill>
            </a:endParaRPr>
          </a:p>
          <a:p>
            <a:pPr algn="just" eaLnBrk="1" hangingPunct="1">
              <a:buFont typeface="Arial" panose="020B0604020202020204" pitchFamily="34" charset="0"/>
              <a:buChar char="•"/>
              <a:defRPr/>
            </a:pPr>
            <a:r>
              <a:rPr lang="fr-FR" sz="1900" dirty="0" smtClean="0">
                <a:solidFill>
                  <a:schemeClr val="accent1"/>
                </a:solidFill>
              </a:rPr>
              <a:t>En Afrique, le gap en matière de financement d’infrastructures publiques est évalué à 40 milliards par an. Ce gap ne peut pas être comblé par la communauté internationale ou par les bailleurs de fonds. </a:t>
            </a:r>
          </a:p>
          <a:p>
            <a:pPr marL="114300" indent="0" algn="just" eaLnBrk="1" hangingPunct="1">
              <a:buNone/>
              <a:defRPr/>
            </a:pPr>
            <a:endParaRPr lang="fr-FR" sz="1900" dirty="0">
              <a:solidFill>
                <a:schemeClr val="accent1"/>
              </a:solidFill>
            </a:endParaRPr>
          </a:p>
          <a:p>
            <a:pPr marL="548640" lvl="2" indent="0" algn="just" eaLnBrk="1" hangingPunct="1">
              <a:buNone/>
              <a:defRPr/>
            </a:pPr>
            <a:r>
              <a:rPr lang="fr-FR" sz="2100" b="1" dirty="0" smtClean="0">
                <a:solidFill>
                  <a:schemeClr val="accent1"/>
                </a:solidFill>
              </a:rPr>
              <a:t>Or si ce gap n’est pas comblé, les objectifs du Millénaire et les nouveaux </a:t>
            </a:r>
            <a:r>
              <a:rPr lang="fr-FR" sz="2100" b="1" dirty="0" err="1" smtClean="0">
                <a:solidFill>
                  <a:schemeClr val="accent1"/>
                </a:solidFill>
              </a:rPr>
              <a:t>Sustainable</a:t>
            </a:r>
            <a:r>
              <a:rPr lang="fr-FR" sz="2100" b="1" dirty="0" smtClean="0">
                <a:solidFill>
                  <a:schemeClr val="accent1"/>
                </a:solidFill>
              </a:rPr>
              <a:t> </a:t>
            </a:r>
            <a:r>
              <a:rPr lang="fr-FR" sz="2100" b="1" dirty="0" err="1" smtClean="0">
                <a:solidFill>
                  <a:schemeClr val="accent1"/>
                </a:solidFill>
              </a:rPr>
              <a:t>Development</a:t>
            </a:r>
            <a:r>
              <a:rPr lang="fr-FR" sz="2100" b="1" dirty="0" smtClean="0">
                <a:solidFill>
                  <a:schemeClr val="accent1"/>
                </a:solidFill>
              </a:rPr>
              <a:t> Goals ne seront pas atteints</a:t>
            </a:r>
            <a:r>
              <a:rPr lang="fr-FR" sz="2100" dirty="0" smtClean="0">
                <a:solidFill>
                  <a:schemeClr val="accent1"/>
                </a:solidFill>
              </a:rPr>
              <a:t>. </a:t>
            </a:r>
          </a:p>
          <a:p>
            <a:pPr lvl="2" algn="just" eaLnBrk="1" hangingPunct="1">
              <a:buFont typeface="Arial" charset="0"/>
              <a:buNone/>
              <a:defRPr/>
            </a:pPr>
            <a:endParaRPr lang="fr-FR" sz="2100" dirty="0" smtClean="0">
              <a:solidFill>
                <a:schemeClr val="accent1"/>
              </a:solidFill>
            </a:endParaRPr>
          </a:p>
          <a:p>
            <a:pPr algn="just" eaLnBrk="1" hangingPunct="1">
              <a:defRPr/>
            </a:pPr>
            <a:r>
              <a:rPr lang="fr-FR" sz="1900" dirty="0" smtClean="0">
                <a:solidFill>
                  <a:schemeClr val="accent1"/>
                </a:solidFill>
              </a:rPr>
              <a:t> La crise financière limite la capacité des entreprises à investir. </a:t>
            </a:r>
          </a:p>
          <a:p>
            <a:pPr algn="just" eaLnBrk="1" hangingPunct="1">
              <a:defRPr/>
            </a:pPr>
            <a:endParaRPr lang="fr-FR" sz="1900" dirty="0" smtClean="0">
              <a:solidFill>
                <a:schemeClr val="accent1"/>
              </a:solidFill>
            </a:endParaRPr>
          </a:p>
          <a:p>
            <a:pPr algn="just" eaLnBrk="1" hangingPunct="1">
              <a:defRPr/>
            </a:pPr>
            <a:r>
              <a:rPr lang="fr-FR" sz="1900" dirty="0" smtClean="0">
                <a:solidFill>
                  <a:schemeClr val="accent1"/>
                </a:solidFill>
              </a:rPr>
              <a:t>Les investisseurs internationaux s’intéressent de moins en moins aux PPP dans les pays en développement.</a:t>
            </a:r>
          </a:p>
          <a:p>
            <a:pPr marL="0" indent="0" algn="just" eaLnBrk="1" hangingPunct="1">
              <a:buFont typeface="Arial" charset="0"/>
              <a:buNone/>
              <a:defRPr/>
            </a:pPr>
            <a:endParaRPr lang="fr-FR" dirty="0" smtClean="0"/>
          </a:p>
          <a:p>
            <a:pPr eaLnBrk="1" fontAlgn="auto" hangingPunct="1">
              <a:spcAft>
                <a:spcPts val="0"/>
              </a:spcAft>
              <a:buFont typeface="Arial" pitchFamily="34" charset="0"/>
              <a:buNone/>
              <a:defRPr/>
            </a:pPr>
            <a:endParaRPr lang="fr-FR" b="1" dirty="0" smtClean="0"/>
          </a:p>
          <a:p>
            <a:pPr eaLnBrk="1" fontAlgn="auto" hangingPunct="1">
              <a:spcAft>
                <a:spcPts val="0"/>
              </a:spcAft>
              <a:buFont typeface="Arial" pitchFamily="34" charset="0"/>
              <a:buChar char="•"/>
              <a:defRPr/>
            </a:pPr>
            <a:endParaRPr lang="fr-FR" dirty="0" smtClean="0"/>
          </a:p>
        </p:txBody>
      </p:sp>
      <p:sp>
        <p:nvSpPr>
          <p:cNvPr id="9" name="Titre 1"/>
          <p:cNvSpPr>
            <a:spLocks noGrp="1"/>
          </p:cNvSpPr>
          <p:nvPr>
            <p:ph type="title"/>
          </p:nvPr>
        </p:nvSpPr>
        <p:spPr>
          <a:xfrm>
            <a:off x="467544" y="332656"/>
            <a:ext cx="7620000" cy="1143000"/>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algn="ctr" eaLnBrk="1" hangingPunct="1">
              <a:defRPr/>
            </a:pPr>
            <a:r>
              <a:rPr lang="fr-FR" dirty="0"/>
              <a:t>Les PPP, un outil économico-juridique incontournable pour la réalisation des infrastructures de service  public en Afriqu</a:t>
            </a:r>
            <a:r>
              <a:rPr lang="fr-FR" b="1" dirty="0"/>
              <a:t>e</a:t>
            </a:r>
          </a:p>
        </p:txBody>
      </p:sp>
    </p:spTree>
    <p:extLst>
      <p:ext uri="{BB962C8B-B14F-4D97-AF65-F5344CB8AC3E}">
        <p14:creationId xmlns:p14="http://schemas.microsoft.com/office/powerpoint/2010/main" xmlns="" val="18182527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u contenu 2"/>
          <p:cNvSpPr>
            <a:spLocks noGrp="1"/>
          </p:cNvSpPr>
          <p:nvPr>
            <p:ph idx="1"/>
          </p:nvPr>
        </p:nvSpPr>
        <p:spPr>
          <a:xfrm>
            <a:off x="323850" y="1773238"/>
            <a:ext cx="8424863" cy="4281487"/>
          </a:xfrm>
        </p:spPr>
        <p:txBody>
          <a:bodyPr/>
          <a:lstStyle/>
          <a:p>
            <a:r>
              <a:rPr lang="fr-FR" altLang="fr-FR" sz="2400" dirty="0" smtClean="0">
                <a:solidFill>
                  <a:schemeClr val="accent1"/>
                </a:solidFill>
              </a:rPr>
              <a:t>L’existence d’un cadre institutionnel propice à la promulgation de textes généraux et particuliers nécessaires au succès des PPP :</a:t>
            </a:r>
          </a:p>
          <a:p>
            <a:pPr lvl="1"/>
            <a:r>
              <a:rPr lang="fr-FR" altLang="fr-FR" sz="1800" dirty="0" smtClean="0">
                <a:solidFill>
                  <a:schemeClr val="accent1"/>
                </a:solidFill>
              </a:rPr>
              <a:t>Une tradition législative basée sur des textes simples dégageant des concepts clairs. </a:t>
            </a:r>
          </a:p>
          <a:p>
            <a:pPr lvl="1"/>
            <a:r>
              <a:rPr lang="fr-FR" altLang="fr-FR" sz="1800" dirty="0" smtClean="0">
                <a:solidFill>
                  <a:schemeClr val="accent1"/>
                </a:solidFill>
              </a:rPr>
              <a:t>La possibilité de détailler dans des textes réglementaires d’application des principes communs à tous les projets. </a:t>
            </a:r>
          </a:p>
          <a:p>
            <a:pPr lvl="1"/>
            <a:r>
              <a:rPr lang="fr-FR" altLang="fr-FR" sz="1800" dirty="0" smtClean="0">
                <a:solidFill>
                  <a:schemeClr val="accent1"/>
                </a:solidFill>
              </a:rPr>
              <a:t>La possibilité de mettre en place une réglementation sectorielle en harmonie avec les textes législatifs. </a:t>
            </a:r>
          </a:p>
          <a:p>
            <a:pPr lvl="1"/>
            <a:r>
              <a:rPr lang="fr-FR" altLang="fr-FR" sz="1800" dirty="0" smtClean="0">
                <a:solidFill>
                  <a:schemeClr val="accent1"/>
                </a:solidFill>
              </a:rPr>
              <a:t>L’existence du droit OHADA qui comporte de nombreuses avancées dans divers secteurs. Exemple : le règlement des différends adaptées tant au secteur public qu’au secteur privé. </a:t>
            </a:r>
          </a:p>
          <a:p>
            <a:pPr lvl="1"/>
            <a:r>
              <a:rPr lang="fr-FR" altLang="fr-FR" sz="1800" dirty="0" smtClean="0">
                <a:solidFill>
                  <a:schemeClr val="accent1"/>
                </a:solidFill>
              </a:rPr>
              <a:t>Des principes équitables régissant les contrats entre les administrations et les entreprises, eux-mêmes basés sur une famille de droit où ces principes sont mis en œuvre au quotidien sur des milliers de PPP. </a:t>
            </a:r>
          </a:p>
          <a:p>
            <a:endParaRPr lang="fr-FR" altLang="fr-FR" sz="1400" dirty="0" smtClean="0"/>
          </a:p>
        </p:txBody>
      </p:sp>
      <p:sp>
        <p:nvSpPr>
          <p:cNvPr id="5" name="Titre 1"/>
          <p:cNvSpPr txBox="1">
            <a:spLocks noGrp="1"/>
          </p:cNvSpPr>
          <p:nvPr>
            <p:ph type="title"/>
          </p:nvPr>
        </p:nvSpPr>
        <p:spPr>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pPr algn="ctr" fontAlgn="auto">
              <a:spcAft>
                <a:spcPts val="0"/>
              </a:spcAft>
              <a:defRPr/>
            </a:pPr>
            <a:r>
              <a:rPr lang="fr-FR" sz="2400" dirty="0"/>
              <a:t>Quel cadre législatif et institutionnel pour faciliter le flux des Concessions et PPP en Afrique Francophone ? </a:t>
            </a:r>
            <a:br>
              <a:rPr lang="fr-FR" sz="2400" dirty="0"/>
            </a:br>
            <a:r>
              <a:rPr lang="fr-FR" sz="2400" dirty="0"/>
              <a:t>Etat des lieux </a:t>
            </a:r>
            <a:r>
              <a:rPr lang="fr-FR" sz="2400" dirty="0" smtClean="0"/>
              <a:t>(2) </a:t>
            </a:r>
            <a:endParaRPr lang="fr-FR" sz="2400" dirty="0"/>
          </a:p>
        </p:txBody>
      </p:sp>
    </p:spTree>
    <p:extLst>
      <p:ext uri="{BB962C8B-B14F-4D97-AF65-F5344CB8AC3E}">
        <p14:creationId xmlns:p14="http://schemas.microsoft.com/office/powerpoint/2010/main" xmlns="" val="1837983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u contenu 2"/>
          <p:cNvSpPr>
            <a:spLocks noGrp="1"/>
          </p:cNvSpPr>
          <p:nvPr>
            <p:ph idx="1"/>
          </p:nvPr>
        </p:nvSpPr>
        <p:spPr>
          <a:xfrm>
            <a:off x="468313" y="1844675"/>
            <a:ext cx="8229600" cy="4727597"/>
          </a:xfrm>
        </p:spPr>
        <p:txBody>
          <a:bodyPr/>
          <a:lstStyle/>
          <a:p>
            <a:r>
              <a:rPr lang="fr-FR" altLang="fr-FR" sz="2400" dirty="0" smtClean="0">
                <a:solidFill>
                  <a:schemeClr val="accent1"/>
                </a:solidFill>
              </a:rPr>
              <a:t>L’existence de nombreux projets ayant connu des fortunes diverses au cours de ces dernières décennies notamment pour les concessions PPP dans les secteurs de l’eau, de l’électricité et des transports</a:t>
            </a:r>
          </a:p>
          <a:p>
            <a:endParaRPr lang="fr-FR" altLang="fr-FR" sz="800" dirty="0" smtClean="0">
              <a:solidFill>
                <a:schemeClr val="accent1"/>
              </a:solidFill>
            </a:endParaRPr>
          </a:p>
          <a:p>
            <a:r>
              <a:rPr lang="fr-FR" altLang="fr-FR" sz="2400" b="1" dirty="0" smtClean="0">
                <a:solidFill>
                  <a:schemeClr val="accent1"/>
                </a:solidFill>
              </a:rPr>
              <a:t>Conclusion: </a:t>
            </a:r>
          </a:p>
          <a:p>
            <a:pPr lvl="1"/>
            <a:r>
              <a:rPr lang="fr-FR" altLang="fr-FR" sz="2400" dirty="0" smtClean="0">
                <a:solidFill>
                  <a:schemeClr val="accent1"/>
                </a:solidFill>
              </a:rPr>
              <a:t>Sur la base des expériences apprises tant au niveau international que dans la région, </a:t>
            </a:r>
            <a:r>
              <a:rPr lang="fr-FR" altLang="fr-FR" sz="2400" b="1" dirty="0" smtClean="0">
                <a:solidFill>
                  <a:schemeClr val="accent1"/>
                </a:solidFill>
              </a:rPr>
              <a:t>il apparaît qu’un terreau fertile existe déjà en Afrique Francophone pour faciliter la mise en place d’un cadre institutionnel et juridique permettant de réaliser des programmes PPP ambitieux à la hauteur des volontés politiques affichées. </a:t>
            </a:r>
          </a:p>
          <a:p>
            <a:pPr marL="411480" lvl="1" indent="0">
              <a:buNone/>
            </a:pPr>
            <a:endParaRPr lang="fr-FR" altLang="fr-FR" sz="2000" dirty="0" smtClean="0"/>
          </a:p>
        </p:txBody>
      </p:sp>
      <p:sp>
        <p:nvSpPr>
          <p:cNvPr id="5" name="Titre 1"/>
          <p:cNvSpPr txBox="1">
            <a:spLocks noGrp="1"/>
          </p:cNvSpPr>
          <p:nvPr>
            <p:ph type="title"/>
          </p:nvPr>
        </p:nvSpPr>
        <p:spPr>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pPr algn="ctr" fontAlgn="auto">
              <a:spcAft>
                <a:spcPts val="0"/>
              </a:spcAft>
              <a:defRPr/>
            </a:pPr>
            <a:r>
              <a:rPr lang="fr-FR" sz="2400" dirty="0"/>
              <a:t>Quel cadre législatif et institutionnel pour faciliter le flux des Concessions et PPP en Afrique Francophone ? </a:t>
            </a:r>
            <a:br>
              <a:rPr lang="fr-FR" sz="2400" dirty="0"/>
            </a:br>
            <a:r>
              <a:rPr lang="fr-FR" sz="2400" dirty="0"/>
              <a:t>Etat des lieux </a:t>
            </a:r>
            <a:r>
              <a:rPr lang="fr-FR" sz="2400" dirty="0" smtClean="0"/>
              <a:t>(3) </a:t>
            </a:r>
            <a:endParaRPr lang="fr-FR" sz="2400" dirty="0"/>
          </a:p>
        </p:txBody>
      </p:sp>
    </p:spTree>
    <p:extLst>
      <p:ext uri="{BB962C8B-B14F-4D97-AF65-F5344CB8AC3E}">
        <p14:creationId xmlns:p14="http://schemas.microsoft.com/office/powerpoint/2010/main" xmlns="" val="23873053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endParaRPr lang="en-US" dirty="0"/>
          </a:p>
        </p:txBody>
      </p:sp>
      <p:sp>
        <p:nvSpPr>
          <p:cNvPr id="4" name="Espace réservé du numéro de diapositive 3"/>
          <p:cNvSpPr>
            <a:spLocks noGrp="1"/>
          </p:cNvSpPr>
          <p:nvPr>
            <p:ph type="sldNum" sz="quarter" idx="10"/>
          </p:nvPr>
        </p:nvSpPr>
        <p:spPr/>
        <p:txBody>
          <a:bodyPr/>
          <a:lstStyle/>
          <a:p>
            <a:pPr>
              <a:defRPr/>
            </a:pPr>
            <a:fld id="{19D1A14F-59FF-43A2-8BC8-57F1B9EA2754}" type="slidenum">
              <a:rPr lang="fr-BE" smtClean="0"/>
              <a:pPr>
                <a:defRPr/>
              </a:pPr>
              <a:t>32</a:t>
            </a:fld>
            <a:endParaRPr lang="fr-BE"/>
          </a:p>
        </p:txBody>
      </p:sp>
      <p:sp>
        <p:nvSpPr>
          <p:cNvPr id="5" name="Espace réservé du pied de page 4"/>
          <p:cNvSpPr>
            <a:spLocks noGrp="1"/>
          </p:cNvSpPr>
          <p:nvPr>
            <p:ph type="ftr" sz="quarter" idx="11"/>
          </p:nvPr>
        </p:nvSpPr>
        <p:spPr/>
        <p:txBody>
          <a:bodyPr/>
          <a:lstStyle/>
          <a:p>
            <a:pPr>
              <a:defRPr/>
            </a:pPr>
            <a:r>
              <a:rPr lang="fr-BE" smtClean="0"/>
              <a:t>Frilet  -  Société d'Avocats</a:t>
            </a:r>
            <a:endParaRPr lang="fr-BE"/>
          </a:p>
        </p:txBody>
      </p:sp>
      <p:sp>
        <p:nvSpPr>
          <p:cNvPr id="6" name="Titre 1"/>
          <p:cNvSpPr txBox="1">
            <a:spLocks/>
          </p:cNvSpPr>
          <p:nvPr/>
        </p:nvSpPr>
        <p:spPr>
          <a:xfrm>
            <a:off x="609600" y="427038"/>
            <a:ext cx="7620000" cy="1143000"/>
          </a:xfrm>
          <a:prstGeom prst="rect">
            <a:avLst/>
          </a:prstGeom>
        </p:spPr>
        <p:txBody>
          <a:bodyPr vert="horz" wrap="square" lIns="91440" tIns="45720" rIns="91440" bIns="45720" numCol="1" anchor="ctr" anchorCtr="0" compatLnSpc="1">
            <a:prstTxWarp prst="textNoShape">
              <a:avLst/>
            </a:prstTxWarp>
            <a:noAutofit/>
          </a:bodyPr>
          <a:lstStyle>
            <a:lvl1pPr algn="l" rtl="0" eaLnBrk="0" fontAlgn="base" hangingPunct="0">
              <a:spcBef>
                <a:spcPct val="0"/>
              </a:spcBef>
              <a:spcAft>
                <a:spcPct val="0"/>
              </a:spcAft>
              <a:defRPr sz="3200" kern="1200" spc="-100">
                <a:solidFill>
                  <a:schemeClr val="tx2"/>
                </a:solidFill>
                <a:latin typeface="+mj-lt"/>
                <a:ea typeface="ＭＳ Ｐゴシック" pitchFamily="-108" charset="-128"/>
                <a:cs typeface="ＭＳ Ｐゴシック" pitchFamily="-108" charset="-128"/>
              </a:defRPr>
            </a:lvl1pPr>
            <a:lvl2pPr algn="l" rtl="0" eaLnBrk="0" fontAlgn="base" hangingPunct="0">
              <a:spcBef>
                <a:spcPct val="0"/>
              </a:spcBef>
              <a:spcAft>
                <a:spcPct val="0"/>
              </a:spcAft>
              <a:defRPr sz="4600">
                <a:solidFill>
                  <a:schemeClr val="tx2"/>
                </a:solidFill>
                <a:latin typeface="Lucida Sans" pitchFamily="34" charset="0"/>
                <a:ea typeface="ＭＳ Ｐゴシック" pitchFamily="-108" charset="-128"/>
                <a:cs typeface="ＭＳ Ｐゴシック" pitchFamily="-108" charset="-128"/>
              </a:defRPr>
            </a:lvl2pPr>
            <a:lvl3pPr algn="l" rtl="0" eaLnBrk="0" fontAlgn="base" hangingPunct="0">
              <a:spcBef>
                <a:spcPct val="0"/>
              </a:spcBef>
              <a:spcAft>
                <a:spcPct val="0"/>
              </a:spcAft>
              <a:defRPr sz="4600">
                <a:solidFill>
                  <a:schemeClr val="tx2"/>
                </a:solidFill>
                <a:latin typeface="Lucida Sans" pitchFamily="34" charset="0"/>
                <a:ea typeface="ＭＳ Ｐゴシック" pitchFamily="-108" charset="-128"/>
                <a:cs typeface="ＭＳ Ｐゴシック" pitchFamily="-108" charset="-128"/>
              </a:defRPr>
            </a:lvl3pPr>
            <a:lvl4pPr algn="l" rtl="0" eaLnBrk="0" fontAlgn="base" hangingPunct="0">
              <a:spcBef>
                <a:spcPct val="0"/>
              </a:spcBef>
              <a:spcAft>
                <a:spcPct val="0"/>
              </a:spcAft>
              <a:defRPr sz="4600">
                <a:solidFill>
                  <a:schemeClr val="tx2"/>
                </a:solidFill>
                <a:latin typeface="Lucida Sans" pitchFamily="34" charset="0"/>
                <a:ea typeface="ＭＳ Ｐゴシック" pitchFamily="-108" charset="-128"/>
                <a:cs typeface="ＭＳ Ｐゴシック" pitchFamily="-108" charset="-128"/>
              </a:defRPr>
            </a:lvl4pPr>
            <a:lvl5pPr algn="l" rtl="0" eaLnBrk="0" fontAlgn="base" hangingPunct="0">
              <a:spcBef>
                <a:spcPct val="0"/>
              </a:spcBef>
              <a:spcAft>
                <a:spcPct val="0"/>
              </a:spcAft>
              <a:defRPr sz="4600">
                <a:solidFill>
                  <a:schemeClr val="tx2"/>
                </a:solidFill>
                <a:latin typeface="Lucida Sans" pitchFamily="34" charset="0"/>
                <a:ea typeface="ＭＳ Ｐゴシック" pitchFamily="-108" charset="-128"/>
                <a:cs typeface="ＭＳ Ｐゴシック" pitchFamily="-108" charset="-128"/>
              </a:defRPr>
            </a:lvl5pPr>
            <a:lvl6pPr marL="457200" algn="l" rtl="0" fontAlgn="base">
              <a:spcBef>
                <a:spcPct val="0"/>
              </a:spcBef>
              <a:spcAft>
                <a:spcPct val="0"/>
              </a:spcAft>
              <a:defRPr sz="4600">
                <a:solidFill>
                  <a:schemeClr val="tx2"/>
                </a:solidFill>
                <a:latin typeface="Lucida Sans" pitchFamily="34" charset="0"/>
              </a:defRPr>
            </a:lvl6pPr>
            <a:lvl7pPr marL="914400" algn="l" rtl="0" fontAlgn="base">
              <a:spcBef>
                <a:spcPct val="0"/>
              </a:spcBef>
              <a:spcAft>
                <a:spcPct val="0"/>
              </a:spcAft>
              <a:defRPr sz="4600">
                <a:solidFill>
                  <a:schemeClr val="tx2"/>
                </a:solidFill>
                <a:latin typeface="Lucida Sans" pitchFamily="34" charset="0"/>
              </a:defRPr>
            </a:lvl7pPr>
            <a:lvl8pPr marL="1371600" algn="l" rtl="0" fontAlgn="base">
              <a:spcBef>
                <a:spcPct val="0"/>
              </a:spcBef>
              <a:spcAft>
                <a:spcPct val="0"/>
              </a:spcAft>
              <a:defRPr sz="4600">
                <a:solidFill>
                  <a:schemeClr val="tx2"/>
                </a:solidFill>
                <a:latin typeface="Lucida Sans" pitchFamily="34" charset="0"/>
              </a:defRPr>
            </a:lvl8pPr>
            <a:lvl9pPr marL="1828800" algn="l" rtl="0" fontAlgn="base">
              <a:spcBef>
                <a:spcPct val="0"/>
              </a:spcBef>
              <a:spcAft>
                <a:spcPct val="0"/>
              </a:spcAft>
              <a:defRPr sz="4600">
                <a:solidFill>
                  <a:schemeClr val="tx2"/>
                </a:solidFill>
                <a:latin typeface="Lucida Sans" pitchFamily="34" charset="0"/>
              </a:defRPr>
            </a:lvl9p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7" name="Titre 1"/>
          <p:cNvSpPr txBox="1">
            <a:spLocks/>
          </p:cNvSpPr>
          <p:nvPr/>
        </p:nvSpPr>
        <p:spPr>
          <a:xfrm>
            <a:off x="539552" y="332656"/>
            <a:ext cx="7632848" cy="1440160"/>
          </a:xfrm>
          <a:prstGeom prst="rect">
            <a:avLst/>
          </a:prstGeo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noAutofit/>
          </a:bodyPr>
          <a:lstStyle>
            <a:lvl1pPr algn="l" rtl="0" eaLnBrk="0" fontAlgn="base" hangingPunct="0">
              <a:spcBef>
                <a:spcPct val="0"/>
              </a:spcBef>
              <a:spcAft>
                <a:spcPct val="0"/>
              </a:spcAft>
              <a:defRPr sz="3200" kern="1200" spc="-100">
                <a:solidFill>
                  <a:schemeClr val="tx1"/>
                </a:solidFill>
                <a:latin typeface="Arial" charset="0"/>
                <a:ea typeface="ＭＳ Ｐゴシック" pitchFamily="-112" charset="-128"/>
                <a:cs typeface="ＭＳ Ｐゴシック" pitchFamily="-108" charset="-128"/>
              </a:defRPr>
            </a:lvl1pPr>
            <a:lvl2pPr marL="742950" indent="-285750" algn="l" rtl="0" eaLnBrk="0" fontAlgn="base" hangingPunct="0">
              <a:spcBef>
                <a:spcPct val="0"/>
              </a:spcBef>
              <a:spcAft>
                <a:spcPct val="0"/>
              </a:spcAft>
              <a:defRPr sz="4600">
                <a:solidFill>
                  <a:schemeClr val="tx1"/>
                </a:solidFill>
                <a:latin typeface="Arial" charset="0"/>
                <a:ea typeface="ＭＳ Ｐゴシック" pitchFamily="-112" charset="-128"/>
                <a:cs typeface="ＭＳ Ｐゴシック" pitchFamily="-108" charset="-128"/>
              </a:defRPr>
            </a:lvl2pPr>
            <a:lvl3pPr marL="1143000" indent="-228600" algn="l" rtl="0" eaLnBrk="0" fontAlgn="base" hangingPunct="0">
              <a:spcBef>
                <a:spcPct val="0"/>
              </a:spcBef>
              <a:spcAft>
                <a:spcPct val="0"/>
              </a:spcAft>
              <a:defRPr sz="4600">
                <a:solidFill>
                  <a:schemeClr val="tx1"/>
                </a:solidFill>
                <a:latin typeface="Arial" charset="0"/>
                <a:ea typeface="ＭＳ Ｐゴシック" pitchFamily="-112" charset="-128"/>
                <a:cs typeface="ＭＳ Ｐゴシック" pitchFamily="-108" charset="-128"/>
              </a:defRPr>
            </a:lvl3pPr>
            <a:lvl4pPr marL="1600200" indent="-228600" algn="l" rtl="0" eaLnBrk="0" fontAlgn="base" hangingPunct="0">
              <a:spcBef>
                <a:spcPct val="0"/>
              </a:spcBef>
              <a:spcAft>
                <a:spcPct val="0"/>
              </a:spcAft>
              <a:defRPr sz="4600">
                <a:solidFill>
                  <a:schemeClr val="tx1"/>
                </a:solidFill>
                <a:latin typeface="Arial" charset="0"/>
                <a:ea typeface="ＭＳ Ｐゴシック" pitchFamily="-112" charset="-128"/>
                <a:cs typeface="ＭＳ Ｐゴシック" pitchFamily="-108" charset="-128"/>
              </a:defRPr>
            </a:lvl4pPr>
            <a:lvl5pPr marL="2057400" indent="-228600" algn="l" rtl="0" eaLnBrk="0" fontAlgn="base" hangingPunct="0">
              <a:spcBef>
                <a:spcPct val="0"/>
              </a:spcBef>
              <a:spcAft>
                <a:spcPct val="0"/>
              </a:spcAft>
              <a:defRPr sz="4600">
                <a:solidFill>
                  <a:schemeClr val="tx1"/>
                </a:solidFill>
                <a:latin typeface="Arial" charset="0"/>
                <a:ea typeface="ＭＳ Ｐゴシック" pitchFamily="-112" charset="-128"/>
                <a:cs typeface="ＭＳ Ｐゴシック" pitchFamily="-108" charset="-128"/>
              </a:defRPr>
            </a:lvl5pPr>
            <a:lvl6pPr marL="2514600" indent="-228600" algn="l" rtl="0" eaLnBrk="0" fontAlgn="base" hangingPunct="0">
              <a:spcBef>
                <a:spcPct val="0"/>
              </a:spcBef>
              <a:spcAft>
                <a:spcPct val="0"/>
              </a:spcAft>
              <a:defRPr sz="4600">
                <a:solidFill>
                  <a:schemeClr val="tx1"/>
                </a:solidFill>
                <a:latin typeface="Arial" charset="0"/>
                <a:ea typeface="ＭＳ Ｐゴシック" pitchFamily="-112" charset="-128"/>
              </a:defRPr>
            </a:lvl6pPr>
            <a:lvl7pPr marL="2971800" indent="-228600" algn="l" rtl="0" eaLnBrk="0" fontAlgn="base" hangingPunct="0">
              <a:spcBef>
                <a:spcPct val="0"/>
              </a:spcBef>
              <a:spcAft>
                <a:spcPct val="0"/>
              </a:spcAft>
              <a:defRPr sz="4600">
                <a:solidFill>
                  <a:schemeClr val="tx1"/>
                </a:solidFill>
                <a:latin typeface="Arial" charset="0"/>
                <a:ea typeface="ＭＳ Ｐゴシック" pitchFamily="-112" charset="-128"/>
              </a:defRPr>
            </a:lvl7pPr>
            <a:lvl8pPr marL="3429000" indent="-228600" algn="l" rtl="0" eaLnBrk="0" fontAlgn="base" hangingPunct="0">
              <a:spcBef>
                <a:spcPct val="0"/>
              </a:spcBef>
              <a:spcAft>
                <a:spcPct val="0"/>
              </a:spcAft>
              <a:defRPr sz="4600">
                <a:solidFill>
                  <a:schemeClr val="tx1"/>
                </a:solidFill>
                <a:latin typeface="Arial" charset="0"/>
                <a:ea typeface="ＭＳ Ｐゴシック" pitchFamily="-112" charset="-128"/>
              </a:defRPr>
            </a:lvl8pPr>
            <a:lvl9pPr marL="3886200" indent="-228600" algn="l" rtl="0" eaLnBrk="0" fontAlgn="base" hangingPunct="0">
              <a:spcBef>
                <a:spcPct val="0"/>
              </a:spcBef>
              <a:spcAft>
                <a:spcPct val="0"/>
              </a:spcAft>
              <a:defRPr sz="4600">
                <a:solidFill>
                  <a:schemeClr val="tx1"/>
                </a:solidFill>
                <a:latin typeface="Arial" charset="0"/>
                <a:ea typeface="ＭＳ Ｐゴシック" pitchFamily="-112" charset="-128"/>
              </a:defRPr>
            </a:lvl9pPr>
          </a:lstStyle>
          <a:p>
            <a:pPr algn="ctr">
              <a:defRPr/>
            </a:pPr>
            <a:r>
              <a:rPr lang="fr-FR" sz="2000" dirty="0" smtClean="0">
                <a:latin typeface="Lucida Sans" pitchFamily="34" charset="0"/>
              </a:rPr>
              <a:t>Elaboration d’une loi cadre pour les Concessions et autres PPP : Synthèse des retours d’expérience</a:t>
            </a:r>
          </a:p>
          <a:p>
            <a:pPr algn="ctr">
              <a:defRPr/>
            </a:pPr>
            <a:r>
              <a:rPr lang="fr-FR" sz="2000" dirty="0" smtClean="0">
                <a:latin typeface="Lucida Sans" pitchFamily="34" charset="0"/>
              </a:rPr>
              <a:t>(1) Les Objectifs </a:t>
            </a:r>
            <a:endParaRPr lang="fr-FR" sz="2000" dirty="0">
              <a:latin typeface="Lucida Sans" pitchFamily="34" charset="0"/>
            </a:endParaRPr>
          </a:p>
        </p:txBody>
      </p:sp>
      <p:sp>
        <p:nvSpPr>
          <p:cNvPr id="8" name="Espace réservé du contenu 2"/>
          <p:cNvSpPr>
            <a:spLocks noGrp="1"/>
          </p:cNvSpPr>
          <p:nvPr>
            <p:ph idx="1"/>
          </p:nvPr>
        </p:nvSpPr>
        <p:spPr>
          <a:xfrm>
            <a:off x="457200" y="2060575"/>
            <a:ext cx="7620000" cy="4340225"/>
          </a:xfrm>
        </p:spPr>
        <p:txBody>
          <a:bodyPr/>
          <a:lstStyle/>
          <a:p>
            <a:pPr marL="571500" lvl="2" indent="-457200" algn="just" eaLnBrk="1" hangingPunct="1">
              <a:lnSpc>
                <a:spcPct val="90000"/>
              </a:lnSpc>
              <a:buClr>
                <a:schemeClr val="accent1"/>
              </a:buClr>
              <a:buFont typeface="Wingdings" pitchFamily="2" charset="2"/>
              <a:buChar char="§"/>
            </a:pPr>
            <a:r>
              <a:rPr lang="fr-FR" altLang="fr-FR" sz="1800" dirty="0" smtClean="0">
                <a:solidFill>
                  <a:schemeClr val="accent1"/>
                </a:solidFill>
                <a:ea typeface="ＭＳ Ｐゴシック" pitchFamily="-112" charset="-128"/>
              </a:rPr>
              <a:t>Une loi cadre </a:t>
            </a:r>
            <a:r>
              <a:rPr lang="fr-FR" altLang="fr-FR" sz="1800" b="1" dirty="0" smtClean="0">
                <a:solidFill>
                  <a:schemeClr val="accent1"/>
                </a:solidFill>
                <a:ea typeface="ＭＳ Ｐゴシック" pitchFamily="-112" charset="-128"/>
              </a:rPr>
              <a:t>qui définit les principes communs à l’éventail de concessions et PPP possibles </a:t>
            </a:r>
            <a:r>
              <a:rPr lang="fr-FR" altLang="fr-FR" sz="1800" dirty="0" smtClean="0">
                <a:solidFill>
                  <a:schemeClr val="accent1"/>
                </a:solidFill>
                <a:ea typeface="ＭＳ Ｐゴシック" pitchFamily="-112" charset="-128"/>
              </a:rPr>
              <a:t>dans le secteur des infrastructures publiques et de service public</a:t>
            </a:r>
          </a:p>
          <a:p>
            <a:pPr marL="571500" lvl="2" indent="-457200" algn="just" eaLnBrk="1" hangingPunct="1">
              <a:lnSpc>
                <a:spcPct val="90000"/>
              </a:lnSpc>
              <a:buClr>
                <a:schemeClr val="accent1"/>
              </a:buClr>
              <a:buFont typeface="Wingdings" pitchFamily="2" charset="2"/>
              <a:buChar char="§"/>
            </a:pPr>
            <a:r>
              <a:rPr lang="fr-FR" altLang="fr-FR" sz="1800" dirty="0" smtClean="0">
                <a:solidFill>
                  <a:schemeClr val="accent1"/>
                </a:solidFill>
                <a:ea typeface="ＭＳ Ｐゴシック" pitchFamily="-112" charset="-128"/>
              </a:rPr>
              <a:t>Une loi cadre </a:t>
            </a:r>
            <a:r>
              <a:rPr lang="fr-FR" altLang="fr-FR" sz="1800" b="1" dirty="0" smtClean="0">
                <a:solidFill>
                  <a:schemeClr val="accent1"/>
                </a:solidFill>
                <a:ea typeface="ＭＳ Ｐゴシック" pitchFamily="-112" charset="-128"/>
              </a:rPr>
              <a:t>voulue et acceptée par l’Etat, les ministères </a:t>
            </a:r>
            <a:r>
              <a:rPr lang="fr-FR" altLang="fr-FR" sz="1800" dirty="0" smtClean="0">
                <a:solidFill>
                  <a:schemeClr val="accent1"/>
                </a:solidFill>
                <a:ea typeface="ＭＳ Ｐゴシック" pitchFamily="-112" charset="-128"/>
              </a:rPr>
              <a:t>et les autorités publiques et les agences d’exécution</a:t>
            </a:r>
          </a:p>
          <a:p>
            <a:pPr marL="571500" lvl="2" indent="-457200" algn="just" eaLnBrk="1" hangingPunct="1">
              <a:lnSpc>
                <a:spcPct val="90000"/>
              </a:lnSpc>
              <a:buClr>
                <a:schemeClr val="accent1"/>
              </a:buClr>
              <a:buFont typeface="Wingdings" pitchFamily="2" charset="2"/>
              <a:buChar char="§"/>
            </a:pPr>
            <a:r>
              <a:rPr lang="fr-FR" altLang="fr-FR" sz="1800" dirty="0" smtClean="0">
                <a:solidFill>
                  <a:schemeClr val="accent1"/>
                </a:solidFill>
                <a:ea typeface="ＭＳ Ｐゴシック" pitchFamily="-112" charset="-128"/>
              </a:rPr>
              <a:t>Une loi cadre </a:t>
            </a:r>
            <a:r>
              <a:rPr lang="fr-FR" altLang="fr-FR" sz="1800" b="1" dirty="0" smtClean="0">
                <a:solidFill>
                  <a:schemeClr val="accent1"/>
                </a:solidFill>
                <a:ea typeface="ＭＳ Ｐゴシック" pitchFamily="-112" charset="-128"/>
              </a:rPr>
              <a:t>écrite dans un langage simple et précis </a:t>
            </a:r>
            <a:r>
              <a:rPr lang="fr-FR" altLang="fr-FR" sz="1800" dirty="0" smtClean="0">
                <a:solidFill>
                  <a:schemeClr val="accent1"/>
                </a:solidFill>
                <a:ea typeface="ＭＳ Ｐゴシック" pitchFamily="-112" charset="-128"/>
              </a:rPr>
              <a:t>permettant d’accélérer la planification et le développement des projets et leur bonne mise en œuvre en pleine transparence</a:t>
            </a:r>
          </a:p>
          <a:p>
            <a:pPr marL="571500" lvl="2" indent="-457200" algn="just" eaLnBrk="1" hangingPunct="1">
              <a:lnSpc>
                <a:spcPct val="90000"/>
              </a:lnSpc>
              <a:buClr>
                <a:schemeClr val="accent1"/>
              </a:buClr>
              <a:buFont typeface="Wingdings" pitchFamily="2" charset="2"/>
              <a:buChar char="§"/>
            </a:pPr>
            <a:r>
              <a:rPr lang="fr-FR" altLang="fr-FR" sz="1800" dirty="0" smtClean="0">
                <a:solidFill>
                  <a:schemeClr val="accent1"/>
                </a:solidFill>
                <a:ea typeface="ＭＳ Ｐゴシック" pitchFamily="-112" charset="-128"/>
              </a:rPr>
              <a:t>Une loi cadre </a:t>
            </a:r>
            <a:r>
              <a:rPr lang="fr-FR" altLang="fr-FR" sz="1800" b="1" dirty="0" smtClean="0">
                <a:solidFill>
                  <a:schemeClr val="accent1"/>
                </a:solidFill>
                <a:ea typeface="ＭＳ Ｐゴシック" pitchFamily="-112" charset="-128"/>
              </a:rPr>
              <a:t>limitée à 50 à 100 articles</a:t>
            </a:r>
            <a:r>
              <a:rPr lang="fr-FR" altLang="fr-FR" sz="1800" dirty="0" smtClean="0">
                <a:solidFill>
                  <a:schemeClr val="accent1"/>
                </a:solidFill>
                <a:ea typeface="ＭＳ Ｐゴシック" pitchFamily="-112" charset="-128"/>
              </a:rPr>
              <a:t> annonçant des décrets d’application et précisant les grands principes que ces décrets doivent contenir</a:t>
            </a:r>
          </a:p>
          <a:p>
            <a:pPr marL="571500" lvl="2" indent="-457200" algn="just" eaLnBrk="1" hangingPunct="1">
              <a:lnSpc>
                <a:spcPct val="90000"/>
              </a:lnSpc>
              <a:buClr>
                <a:schemeClr val="accent1"/>
              </a:buClr>
              <a:buFont typeface="Wingdings" pitchFamily="2" charset="2"/>
              <a:buChar char="§"/>
            </a:pPr>
            <a:r>
              <a:rPr lang="fr-FR" altLang="fr-FR" sz="1800" dirty="0" smtClean="0">
                <a:solidFill>
                  <a:schemeClr val="accent1"/>
                </a:solidFill>
                <a:ea typeface="ＭＳ Ｐゴシック" pitchFamily="-112" charset="-128"/>
              </a:rPr>
              <a:t>Une loi cadre </a:t>
            </a:r>
            <a:r>
              <a:rPr lang="fr-FR" altLang="fr-FR" sz="1800" b="1" dirty="0" smtClean="0">
                <a:solidFill>
                  <a:schemeClr val="accent1"/>
                </a:solidFill>
                <a:ea typeface="ＭＳ Ｐゴシック" pitchFamily="-112" charset="-128"/>
              </a:rPr>
              <a:t>intégrant l’approche méthodologique connue sous le nom de « </a:t>
            </a:r>
            <a:r>
              <a:rPr lang="fr-FR" altLang="fr-FR" sz="1800" b="1" dirty="0" err="1" smtClean="0">
                <a:solidFill>
                  <a:schemeClr val="accent1"/>
                </a:solidFill>
                <a:ea typeface="ＭＳ Ｐゴシック" pitchFamily="-112" charset="-128"/>
              </a:rPr>
              <a:t>légistique</a:t>
            </a:r>
            <a:r>
              <a:rPr lang="fr-FR" altLang="fr-FR" sz="1800" b="1" dirty="0" smtClean="0">
                <a:solidFill>
                  <a:schemeClr val="accent1"/>
                </a:solidFill>
                <a:ea typeface="ＭＳ Ｐゴシック" pitchFamily="-112" charset="-128"/>
              </a:rPr>
              <a:t> » </a:t>
            </a:r>
            <a:r>
              <a:rPr lang="fr-FR" altLang="fr-FR" sz="1800" dirty="0" smtClean="0">
                <a:solidFill>
                  <a:schemeClr val="accent1"/>
                </a:solidFill>
                <a:ea typeface="ＭＳ Ｐゴシック" pitchFamily="-112" charset="-128"/>
              </a:rPr>
              <a:t>et que la doctrine et la pratique françaises et récemment la Banque Mondiale entendent valoriser pour éviter les trop nombreux échecs (voir programme Banque Mondiale Law Justice &amp; </a:t>
            </a:r>
            <a:r>
              <a:rPr lang="fr-FR" altLang="fr-FR" sz="1800" dirty="0" err="1" smtClean="0">
                <a:solidFill>
                  <a:schemeClr val="accent1"/>
                </a:solidFill>
                <a:ea typeface="ＭＳ Ｐゴシック" pitchFamily="-112" charset="-128"/>
              </a:rPr>
              <a:t>Development</a:t>
            </a:r>
            <a:r>
              <a:rPr lang="fr-FR" altLang="fr-FR" sz="1800" dirty="0" smtClean="0">
                <a:solidFill>
                  <a:schemeClr val="accent1"/>
                </a:solidFill>
                <a:ea typeface="ＭＳ Ｐゴシック" pitchFamily="-112" charset="-128"/>
              </a:rPr>
              <a:t>). </a:t>
            </a:r>
          </a:p>
        </p:txBody>
      </p:sp>
    </p:spTree>
    <p:extLst>
      <p:ext uri="{BB962C8B-B14F-4D97-AF65-F5344CB8AC3E}">
        <p14:creationId xmlns:p14="http://schemas.microsoft.com/office/powerpoint/2010/main" xmlns="" val="29899076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19D1A14F-59FF-43A2-8BC8-57F1B9EA2754}" type="slidenum">
              <a:rPr lang="fr-BE" smtClean="0"/>
              <a:pPr>
                <a:defRPr/>
              </a:pPr>
              <a:t>33</a:t>
            </a:fld>
            <a:endParaRPr lang="fr-BE"/>
          </a:p>
        </p:txBody>
      </p:sp>
      <p:sp>
        <p:nvSpPr>
          <p:cNvPr id="5" name="Espace réservé du pied de page 4"/>
          <p:cNvSpPr>
            <a:spLocks noGrp="1"/>
          </p:cNvSpPr>
          <p:nvPr>
            <p:ph type="ftr" sz="quarter" idx="11"/>
          </p:nvPr>
        </p:nvSpPr>
        <p:spPr/>
        <p:txBody>
          <a:bodyPr/>
          <a:lstStyle/>
          <a:p>
            <a:pPr>
              <a:defRPr/>
            </a:pPr>
            <a:r>
              <a:rPr lang="fr-BE" smtClean="0"/>
              <a:t>Frilet  -  Société d'Avocats</a:t>
            </a:r>
            <a:endParaRPr lang="fr-BE"/>
          </a:p>
        </p:txBody>
      </p:sp>
      <p:sp>
        <p:nvSpPr>
          <p:cNvPr id="6" name="Titre 1"/>
          <p:cNvSpPr txBox="1">
            <a:spLocks noGrp="1"/>
          </p:cNvSpPr>
          <p:nvPr>
            <p:ph type="title"/>
          </p:nvPr>
        </p:nvSpPr>
        <p:spPr>
          <a:xfrm>
            <a:off x="539552" y="260648"/>
            <a:ext cx="7620000" cy="1143000"/>
          </a:xfrm>
          <a:prstGeom prst="rect">
            <a:avLst/>
          </a:prstGeo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noAutofit/>
          </a:bodyPr>
          <a:lstStyle>
            <a:lvl1pPr algn="l" rtl="0" eaLnBrk="0" fontAlgn="base" hangingPunct="0">
              <a:spcBef>
                <a:spcPct val="0"/>
              </a:spcBef>
              <a:spcAft>
                <a:spcPct val="0"/>
              </a:spcAft>
              <a:defRPr sz="3200" kern="1200" spc="-100">
                <a:solidFill>
                  <a:schemeClr val="tx1"/>
                </a:solidFill>
                <a:latin typeface="Arial" charset="0"/>
                <a:ea typeface="ＭＳ Ｐゴシック" pitchFamily="-112" charset="-128"/>
                <a:cs typeface="ＭＳ Ｐゴシック" pitchFamily="-108" charset="-128"/>
              </a:defRPr>
            </a:lvl1pPr>
            <a:lvl2pPr marL="742950" indent="-285750" algn="l" rtl="0" eaLnBrk="0" fontAlgn="base" hangingPunct="0">
              <a:spcBef>
                <a:spcPct val="0"/>
              </a:spcBef>
              <a:spcAft>
                <a:spcPct val="0"/>
              </a:spcAft>
              <a:defRPr sz="4600">
                <a:solidFill>
                  <a:schemeClr val="tx1"/>
                </a:solidFill>
                <a:latin typeface="Arial" charset="0"/>
                <a:ea typeface="ＭＳ Ｐゴシック" pitchFamily="-112" charset="-128"/>
                <a:cs typeface="ＭＳ Ｐゴシック" pitchFamily="-108" charset="-128"/>
              </a:defRPr>
            </a:lvl2pPr>
            <a:lvl3pPr marL="1143000" indent="-228600" algn="l" rtl="0" eaLnBrk="0" fontAlgn="base" hangingPunct="0">
              <a:spcBef>
                <a:spcPct val="0"/>
              </a:spcBef>
              <a:spcAft>
                <a:spcPct val="0"/>
              </a:spcAft>
              <a:defRPr sz="4600">
                <a:solidFill>
                  <a:schemeClr val="tx1"/>
                </a:solidFill>
                <a:latin typeface="Arial" charset="0"/>
                <a:ea typeface="ＭＳ Ｐゴシック" pitchFamily="-112" charset="-128"/>
                <a:cs typeface="ＭＳ Ｐゴシック" pitchFamily="-108" charset="-128"/>
              </a:defRPr>
            </a:lvl3pPr>
            <a:lvl4pPr marL="1600200" indent="-228600" algn="l" rtl="0" eaLnBrk="0" fontAlgn="base" hangingPunct="0">
              <a:spcBef>
                <a:spcPct val="0"/>
              </a:spcBef>
              <a:spcAft>
                <a:spcPct val="0"/>
              </a:spcAft>
              <a:defRPr sz="4600">
                <a:solidFill>
                  <a:schemeClr val="tx1"/>
                </a:solidFill>
                <a:latin typeface="Arial" charset="0"/>
                <a:ea typeface="ＭＳ Ｐゴシック" pitchFamily="-112" charset="-128"/>
                <a:cs typeface="ＭＳ Ｐゴシック" pitchFamily="-108" charset="-128"/>
              </a:defRPr>
            </a:lvl4pPr>
            <a:lvl5pPr marL="2057400" indent="-228600" algn="l" rtl="0" eaLnBrk="0" fontAlgn="base" hangingPunct="0">
              <a:spcBef>
                <a:spcPct val="0"/>
              </a:spcBef>
              <a:spcAft>
                <a:spcPct val="0"/>
              </a:spcAft>
              <a:defRPr sz="4600">
                <a:solidFill>
                  <a:schemeClr val="tx1"/>
                </a:solidFill>
                <a:latin typeface="Arial" charset="0"/>
                <a:ea typeface="ＭＳ Ｐゴシック" pitchFamily="-112" charset="-128"/>
                <a:cs typeface="ＭＳ Ｐゴシック" pitchFamily="-108" charset="-128"/>
              </a:defRPr>
            </a:lvl5pPr>
            <a:lvl6pPr marL="2514600" indent="-228600" algn="l" rtl="0" eaLnBrk="0" fontAlgn="base" hangingPunct="0">
              <a:spcBef>
                <a:spcPct val="0"/>
              </a:spcBef>
              <a:spcAft>
                <a:spcPct val="0"/>
              </a:spcAft>
              <a:defRPr sz="4600">
                <a:solidFill>
                  <a:schemeClr val="tx1"/>
                </a:solidFill>
                <a:latin typeface="Arial" charset="0"/>
                <a:ea typeface="ＭＳ Ｐゴシック" pitchFamily="-112" charset="-128"/>
              </a:defRPr>
            </a:lvl6pPr>
            <a:lvl7pPr marL="2971800" indent="-228600" algn="l" rtl="0" eaLnBrk="0" fontAlgn="base" hangingPunct="0">
              <a:spcBef>
                <a:spcPct val="0"/>
              </a:spcBef>
              <a:spcAft>
                <a:spcPct val="0"/>
              </a:spcAft>
              <a:defRPr sz="4600">
                <a:solidFill>
                  <a:schemeClr val="tx1"/>
                </a:solidFill>
                <a:latin typeface="Arial" charset="0"/>
                <a:ea typeface="ＭＳ Ｐゴシック" pitchFamily="-112" charset="-128"/>
              </a:defRPr>
            </a:lvl7pPr>
            <a:lvl8pPr marL="3429000" indent="-228600" algn="l" rtl="0" eaLnBrk="0" fontAlgn="base" hangingPunct="0">
              <a:spcBef>
                <a:spcPct val="0"/>
              </a:spcBef>
              <a:spcAft>
                <a:spcPct val="0"/>
              </a:spcAft>
              <a:defRPr sz="4600">
                <a:solidFill>
                  <a:schemeClr val="tx1"/>
                </a:solidFill>
                <a:latin typeface="Arial" charset="0"/>
                <a:ea typeface="ＭＳ Ｐゴシック" pitchFamily="-112" charset="-128"/>
              </a:defRPr>
            </a:lvl8pPr>
            <a:lvl9pPr marL="3886200" indent="-228600" algn="l" rtl="0" eaLnBrk="0" fontAlgn="base" hangingPunct="0">
              <a:spcBef>
                <a:spcPct val="0"/>
              </a:spcBef>
              <a:spcAft>
                <a:spcPct val="0"/>
              </a:spcAft>
              <a:defRPr sz="4600">
                <a:solidFill>
                  <a:schemeClr val="tx1"/>
                </a:solidFill>
                <a:latin typeface="Arial" charset="0"/>
                <a:ea typeface="ＭＳ Ｐゴシック" pitchFamily="-112" charset="-128"/>
              </a:defRPr>
            </a:lvl9pPr>
          </a:lstStyle>
          <a:p>
            <a:pPr algn="ctr">
              <a:defRPr/>
            </a:pPr>
            <a:r>
              <a:rPr lang="fr-FR" sz="2000" dirty="0" smtClean="0">
                <a:latin typeface="Lucida Sans" pitchFamily="34" charset="0"/>
              </a:rPr>
              <a:t>Elaboration d’une loi cadre pour les Concessions et autres PPP : Synthèse des retours d’expérience</a:t>
            </a:r>
          </a:p>
          <a:p>
            <a:pPr algn="ctr">
              <a:defRPr/>
            </a:pPr>
            <a:r>
              <a:rPr lang="fr-FR" sz="2000" dirty="0" smtClean="0">
                <a:latin typeface="Lucida Sans" pitchFamily="34" charset="0"/>
              </a:rPr>
              <a:t>(2) La méthodologie : Première étape </a:t>
            </a:r>
            <a:endParaRPr lang="fr-FR" sz="2000" dirty="0">
              <a:latin typeface="Lucida Sans" pitchFamily="34" charset="0"/>
            </a:endParaRPr>
          </a:p>
        </p:txBody>
      </p:sp>
      <p:sp>
        <p:nvSpPr>
          <p:cNvPr id="7" name="Espace réservé du contenu 2"/>
          <p:cNvSpPr>
            <a:spLocks noGrp="1"/>
          </p:cNvSpPr>
          <p:nvPr>
            <p:ph idx="1"/>
          </p:nvPr>
        </p:nvSpPr>
        <p:spPr/>
        <p:txBody>
          <a:bodyPr/>
          <a:lstStyle/>
          <a:p>
            <a:pPr marL="571500" lvl="2" indent="-457200" eaLnBrk="1" hangingPunct="1">
              <a:buClr>
                <a:schemeClr val="accent1"/>
              </a:buClr>
              <a:buFont typeface="Wingdings" pitchFamily="2" charset="2"/>
              <a:buNone/>
            </a:pPr>
            <a:r>
              <a:rPr lang="fr-FR" altLang="fr-FR" sz="1800" dirty="0" smtClean="0">
                <a:solidFill>
                  <a:schemeClr val="accent1"/>
                </a:solidFill>
                <a:ea typeface="ＭＳ Ｐゴシック" pitchFamily="-112" charset="-128"/>
              </a:rPr>
              <a:t>Première étape: </a:t>
            </a:r>
          </a:p>
          <a:p>
            <a:pPr marL="571500" lvl="2" indent="-457200" eaLnBrk="1" hangingPunct="1">
              <a:buClr>
                <a:schemeClr val="accent1"/>
              </a:buClr>
              <a:buFont typeface="Arial" charset="0"/>
              <a:buChar char="•"/>
            </a:pPr>
            <a:r>
              <a:rPr lang="fr-FR" altLang="fr-FR" sz="1800" dirty="0" smtClean="0">
                <a:solidFill>
                  <a:schemeClr val="accent1"/>
                </a:solidFill>
                <a:ea typeface="ＭＳ Ｐゴシック" pitchFamily="-112" charset="-128"/>
              </a:rPr>
              <a:t>Evaluation du cadre législatif et réglementaire existant et de sa pratique</a:t>
            </a:r>
          </a:p>
          <a:p>
            <a:pPr marL="844550" lvl="3" indent="-457200" eaLnBrk="1" hangingPunct="1">
              <a:buClr>
                <a:schemeClr val="accent1"/>
              </a:buClr>
              <a:buFont typeface="Courier New" pitchFamily="-112" charset="0"/>
              <a:buChar char="o"/>
            </a:pPr>
            <a:r>
              <a:rPr lang="fr-FR" altLang="fr-FR" b="1" dirty="0" smtClean="0">
                <a:solidFill>
                  <a:schemeClr val="accent1"/>
                </a:solidFill>
                <a:ea typeface="ＭＳ Ｐゴシック" pitchFamily="-112" charset="-128"/>
              </a:rPr>
              <a:t>Cadre général des investissements, infrastructures publiques et privées</a:t>
            </a:r>
            <a:r>
              <a:rPr lang="fr-FR" altLang="fr-FR" dirty="0" smtClean="0">
                <a:solidFill>
                  <a:schemeClr val="accent1"/>
                </a:solidFill>
                <a:ea typeface="ＭＳ Ｐゴシック" pitchFamily="-112" charset="-128"/>
              </a:rPr>
              <a:t>: analyse des textes, de leur application et des procédures, étude catégorielle (ex. douanes, fiscalité, contrôle des changes, foncier, environnement, contrats, résolution des litiges, monopoles, droit de la concurrence, réglementation sectorielle)</a:t>
            </a:r>
          </a:p>
          <a:p>
            <a:pPr marL="844550" lvl="3" indent="-457200" eaLnBrk="1" hangingPunct="1">
              <a:buClr>
                <a:schemeClr val="accent1"/>
              </a:buClr>
              <a:buFont typeface="Courier New" pitchFamily="-112" charset="0"/>
              <a:buChar char="o"/>
            </a:pPr>
            <a:r>
              <a:rPr lang="fr-FR" altLang="fr-FR" b="1" dirty="0" smtClean="0">
                <a:solidFill>
                  <a:schemeClr val="accent1"/>
                </a:solidFill>
                <a:ea typeface="ＭＳ Ｐゴシック" pitchFamily="-112" charset="-128"/>
              </a:rPr>
              <a:t>Analyse de la mise en œuvre pratique</a:t>
            </a:r>
            <a:r>
              <a:rPr lang="fr-FR" altLang="fr-FR" dirty="0" smtClean="0">
                <a:solidFill>
                  <a:schemeClr val="accent1"/>
                </a:solidFill>
                <a:ea typeface="ＭＳ Ｐゴシック" pitchFamily="-112" charset="-128"/>
              </a:rPr>
              <a:t>: analyse des expériences de projets les plus significatifs, des modalités de fonctionnement et des procédures utilisées par l’Etat, les ministères et les autorités publiques, des conditions de délivrance des autorisations et permis, etc…</a:t>
            </a:r>
          </a:p>
          <a:p>
            <a:pPr marL="844550" lvl="3" indent="-457200" eaLnBrk="1" hangingPunct="1">
              <a:buClr>
                <a:schemeClr val="accent1"/>
              </a:buClr>
              <a:buFont typeface="Courier New" pitchFamily="-112" charset="0"/>
              <a:buChar char="o"/>
            </a:pPr>
            <a:r>
              <a:rPr lang="fr-FR" altLang="fr-FR" b="1" dirty="0" smtClean="0">
                <a:solidFill>
                  <a:schemeClr val="accent1"/>
                </a:solidFill>
                <a:ea typeface="ＭＳ Ｐゴシック" pitchFamily="-112" charset="-128"/>
              </a:rPr>
              <a:t>Analyse des modalités d’évolutions législatives et réglementaires </a:t>
            </a:r>
            <a:r>
              <a:rPr lang="fr-FR" altLang="fr-FR" dirty="0" smtClean="0">
                <a:solidFill>
                  <a:schemeClr val="accent1"/>
                </a:solidFill>
                <a:ea typeface="ＭＳ Ｐゴシック" pitchFamily="-112" charset="-128"/>
              </a:rPr>
              <a:t>au cours des 15 dernières années et les tendances futures principalement en matière de protection et garantie des investissements sur le long terme</a:t>
            </a:r>
          </a:p>
          <a:p>
            <a:pPr marL="844550" lvl="3" indent="-457200" eaLnBrk="1" hangingPunct="1">
              <a:buClr>
                <a:schemeClr val="accent1"/>
              </a:buClr>
              <a:buFont typeface="Courier New" pitchFamily="-112" charset="0"/>
              <a:buChar char="o"/>
            </a:pPr>
            <a:r>
              <a:rPr lang="fr-FR" altLang="fr-FR" b="1" dirty="0" smtClean="0">
                <a:solidFill>
                  <a:schemeClr val="accent1"/>
                </a:solidFill>
                <a:ea typeface="ＭＳ Ｐゴシック" pitchFamily="-112" charset="-128"/>
              </a:rPr>
              <a:t>Analyse de l’ensemble des règles et bonnes pratiques internationales </a:t>
            </a:r>
            <a:r>
              <a:rPr lang="fr-FR" altLang="fr-FR" dirty="0" smtClean="0">
                <a:solidFill>
                  <a:schemeClr val="accent1"/>
                </a:solidFill>
                <a:ea typeface="ＭＳ Ｐゴシック" pitchFamily="-112" charset="-128"/>
              </a:rPr>
              <a:t>devant être observées pour les projets d’investissement à long terme dans le secteur des infrastructures publiques et minières</a:t>
            </a:r>
          </a:p>
          <a:p>
            <a:pPr eaLnBrk="1" hangingPunct="1">
              <a:buFont typeface="Wingdings" pitchFamily="2" charset="2"/>
              <a:buNone/>
            </a:pPr>
            <a:endParaRPr lang="fr-FR" altLang="fr-FR" dirty="0" smtClean="0">
              <a:ea typeface="ＭＳ Ｐゴシック" pitchFamily="-112" charset="-128"/>
            </a:endParaRPr>
          </a:p>
        </p:txBody>
      </p:sp>
    </p:spTree>
    <p:extLst>
      <p:ext uri="{BB962C8B-B14F-4D97-AF65-F5344CB8AC3E}">
        <p14:creationId xmlns:p14="http://schemas.microsoft.com/office/powerpoint/2010/main" xmlns="" val="37914758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19D1A14F-59FF-43A2-8BC8-57F1B9EA2754}" type="slidenum">
              <a:rPr lang="fr-BE" smtClean="0"/>
              <a:pPr>
                <a:defRPr/>
              </a:pPr>
              <a:t>34</a:t>
            </a:fld>
            <a:endParaRPr lang="fr-BE"/>
          </a:p>
        </p:txBody>
      </p:sp>
      <p:sp>
        <p:nvSpPr>
          <p:cNvPr id="5" name="Espace réservé du pied de page 4"/>
          <p:cNvSpPr>
            <a:spLocks noGrp="1"/>
          </p:cNvSpPr>
          <p:nvPr>
            <p:ph type="ftr" sz="quarter" idx="11"/>
          </p:nvPr>
        </p:nvSpPr>
        <p:spPr/>
        <p:txBody>
          <a:bodyPr/>
          <a:lstStyle/>
          <a:p>
            <a:pPr>
              <a:defRPr/>
            </a:pPr>
            <a:r>
              <a:rPr lang="fr-BE" smtClean="0"/>
              <a:t>Frilet  -  Société d'Avocats</a:t>
            </a:r>
            <a:endParaRPr lang="fr-BE"/>
          </a:p>
        </p:txBody>
      </p:sp>
      <p:sp>
        <p:nvSpPr>
          <p:cNvPr id="6" name="Titre 1"/>
          <p:cNvSpPr txBox="1">
            <a:spLocks noGrp="1"/>
          </p:cNvSpPr>
          <p:nvPr>
            <p:ph type="title"/>
          </p:nvPr>
        </p:nvSpPr>
        <p:spPr>
          <a:prstGeom prst="rect">
            <a:avLst/>
          </a:prstGeo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noAutofit/>
          </a:bodyPr>
          <a:lstStyle>
            <a:lvl1pPr algn="l" rtl="0" eaLnBrk="0" fontAlgn="base" hangingPunct="0">
              <a:spcBef>
                <a:spcPct val="0"/>
              </a:spcBef>
              <a:spcAft>
                <a:spcPct val="0"/>
              </a:spcAft>
              <a:defRPr sz="3200" kern="1200" spc="-100">
                <a:solidFill>
                  <a:schemeClr val="tx1"/>
                </a:solidFill>
                <a:latin typeface="Arial" charset="0"/>
                <a:ea typeface="ＭＳ Ｐゴシック" pitchFamily="-112" charset="-128"/>
                <a:cs typeface="ＭＳ Ｐゴシック" pitchFamily="-108" charset="-128"/>
              </a:defRPr>
            </a:lvl1pPr>
            <a:lvl2pPr marL="742950" indent="-285750" algn="l" rtl="0" eaLnBrk="0" fontAlgn="base" hangingPunct="0">
              <a:spcBef>
                <a:spcPct val="0"/>
              </a:spcBef>
              <a:spcAft>
                <a:spcPct val="0"/>
              </a:spcAft>
              <a:defRPr sz="4600">
                <a:solidFill>
                  <a:schemeClr val="tx1"/>
                </a:solidFill>
                <a:latin typeface="Arial" charset="0"/>
                <a:ea typeface="ＭＳ Ｐゴシック" pitchFamily="-112" charset="-128"/>
                <a:cs typeface="ＭＳ Ｐゴシック" pitchFamily="-108" charset="-128"/>
              </a:defRPr>
            </a:lvl2pPr>
            <a:lvl3pPr marL="1143000" indent="-228600" algn="l" rtl="0" eaLnBrk="0" fontAlgn="base" hangingPunct="0">
              <a:spcBef>
                <a:spcPct val="0"/>
              </a:spcBef>
              <a:spcAft>
                <a:spcPct val="0"/>
              </a:spcAft>
              <a:defRPr sz="4600">
                <a:solidFill>
                  <a:schemeClr val="tx1"/>
                </a:solidFill>
                <a:latin typeface="Arial" charset="0"/>
                <a:ea typeface="ＭＳ Ｐゴシック" pitchFamily="-112" charset="-128"/>
                <a:cs typeface="ＭＳ Ｐゴシック" pitchFamily="-108" charset="-128"/>
              </a:defRPr>
            </a:lvl3pPr>
            <a:lvl4pPr marL="1600200" indent="-228600" algn="l" rtl="0" eaLnBrk="0" fontAlgn="base" hangingPunct="0">
              <a:spcBef>
                <a:spcPct val="0"/>
              </a:spcBef>
              <a:spcAft>
                <a:spcPct val="0"/>
              </a:spcAft>
              <a:defRPr sz="4600">
                <a:solidFill>
                  <a:schemeClr val="tx1"/>
                </a:solidFill>
                <a:latin typeface="Arial" charset="0"/>
                <a:ea typeface="ＭＳ Ｐゴシック" pitchFamily="-112" charset="-128"/>
                <a:cs typeface="ＭＳ Ｐゴシック" pitchFamily="-108" charset="-128"/>
              </a:defRPr>
            </a:lvl4pPr>
            <a:lvl5pPr marL="2057400" indent="-228600" algn="l" rtl="0" eaLnBrk="0" fontAlgn="base" hangingPunct="0">
              <a:spcBef>
                <a:spcPct val="0"/>
              </a:spcBef>
              <a:spcAft>
                <a:spcPct val="0"/>
              </a:spcAft>
              <a:defRPr sz="4600">
                <a:solidFill>
                  <a:schemeClr val="tx1"/>
                </a:solidFill>
                <a:latin typeface="Arial" charset="0"/>
                <a:ea typeface="ＭＳ Ｐゴシック" pitchFamily="-112" charset="-128"/>
                <a:cs typeface="ＭＳ Ｐゴシック" pitchFamily="-108" charset="-128"/>
              </a:defRPr>
            </a:lvl5pPr>
            <a:lvl6pPr marL="2514600" indent="-228600" algn="l" rtl="0" eaLnBrk="0" fontAlgn="base" hangingPunct="0">
              <a:spcBef>
                <a:spcPct val="0"/>
              </a:spcBef>
              <a:spcAft>
                <a:spcPct val="0"/>
              </a:spcAft>
              <a:defRPr sz="4600">
                <a:solidFill>
                  <a:schemeClr val="tx1"/>
                </a:solidFill>
                <a:latin typeface="Arial" charset="0"/>
                <a:ea typeface="ＭＳ Ｐゴシック" pitchFamily="-112" charset="-128"/>
              </a:defRPr>
            </a:lvl6pPr>
            <a:lvl7pPr marL="2971800" indent="-228600" algn="l" rtl="0" eaLnBrk="0" fontAlgn="base" hangingPunct="0">
              <a:spcBef>
                <a:spcPct val="0"/>
              </a:spcBef>
              <a:spcAft>
                <a:spcPct val="0"/>
              </a:spcAft>
              <a:defRPr sz="4600">
                <a:solidFill>
                  <a:schemeClr val="tx1"/>
                </a:solidFill>
                <a:latin typeface="Arial" charset="0"/>
                <a:ea typeface="ＭＳ Ｐゴシック" pitchFamily="-112" charset="-128"/>
              </a:defRPr>
            </a:lvl7pPr>
            <a:lvl8pPr marL="3429000" indent="-228600" algn="l" rtl="0" eaLnBrk="0" fontAlgn="base" hangingPunct="0">
              <a:spcBef>
                <a:spcPct val="0"/>
              </a:spcBef>
              <a:spcAft>
                <a:spcPct val="0"/>
              </a:spcAft>
              <a:defRPr sz="4600">
                <a:solidFill>
                  <a:schemeClr val="tx1"/>
                </a:solidFill>
                <a:latin typeface="Arial" charset="0"/>
                <a:ea typeface="ＭＳ Ｐゴシック" pitchFamily="-112" charset="-128"/>
              </a:defRPr>
            </a:lvl8pPr>
            <a:lvl9pPr marL="3886200" indent="-228600" algn="l" rtl="0" eaLnBrk="0" fontAlgn="base" hangingPunct="0">
              <a:spcBef>
                <a:spcPct val="0"/>
              </a:spcBef>
              <a:spcAft>
                <a:spcPct val="0"/>
              </a:spcAft>
              <a:defRPr sz="4600">
                <a:solidFill>
                  <a:schemeClr val="tx1"/>
                </a:solidFill>
                <a:latin typeface="Arial" charset="0"/>
                <a:ea typeface="ＭＳ Ｐゴシック" pitchFamily="-112" charset="-128"/>
              </a:defRPr>
            </a:lvl9pPr>
          </a:lstStyle>
          <a:p>
            <a:pPr algn="ctr">
              <a:defRPr/>
            </a:pPr>
            <a:r>
              <a:rPr lang="fr-FR" sz="2000" dirty="0" smtClean="0">
                <a:latin typeface="Lucida Sans" pitchFamily="34" charset="0"/>
              </a:rPr>
              <a:t>Elaboration d’une loi cadre pour les Concessions et autres PPP : Synthèse des retours d’expérience</a:t>
            </a:r>
          </a:p>
          <a:p>
            <a:pPr algn="ctr">
              <a:defRPr/>
            </a:pPr>
            <a:r>
              <a:rPr lang="fr-FR" sz="2000" dirty="0" smtClean="0">
                <a:latin typeface="Lucida Sans" pitchFamily="34" charset="0"/>
              </a:rPr>
              <a:t>(2) La méthodologie : Deuxième étape </a:t>
            </a:r>
            <a:endParaRPr lang="fr-FR" sz="2000" dirty="0">
              <a:latin typeface="Lucida Sans" pitchFamily="34" charset="0"/>
            </a:endParaRPr>
          </a:p>
        </p:txBody>
      </p:sp>
      <p:sp>
        <p:nvSpPr>
          <p:cNvPr id="7" name="Espace réservé du contenu 2"/>
          <p:cNvSpPr>
            <a:spLocks noGrp="1"/>
          </p:cNvSpPr>
          <p:nvPr>
            <p:ph idx="1"/>
          </p:nvPr>
        </p:nvSpPr>
        <p:spPr/>
        <p:txBody>
          <a:bodyPr/>
          <a:lstStyle/>
          <a:p>
            <a:pPr marL="571500" lvl="2" indent="-457200" eaLnBrk="1" hangingPunct="1">
              <a:buClr>
                <a:schemeClr val="accent1"/>
              </a:buClr>
              <a:buFont typeface="Wingdings" pitchFamily="2" charset="2"/>
              <a:buNone/>
            </a:pPr>
            <a:r>
              <a:rPr lang="fr-FR" altLang="fr-FR" sz="2000" dirty="0" smtClean="0">
                <a:solidFill>
                  <a:schemeClr val="accent1"/>
                </a:solidFill>
                <a:ea typeface="ＭＳ Ｐゴシック" pitchFamily="-112" charset="-128"/>
              </a:rPr>
              <a:t>Deuxième étape:</a:t>
            </a:r>
          </a:p>
          <a:p>
            <a:pPr marL="571500" lvl="2" indent="-457200" eaLnBrk="1" hangingPunct="1">
              <a:buClr>
                <a:schemeClr val="accent1"/>
              </a:buClr>
              <a:buFont typeface="Wingdings" pitchFamily="2" charset="2"/>
              <a:buChar char="§"/>
            </a:pPr>
            <a:r>
              <a:rPr lang="fr-FR" altLang="fr-FR" sz="2000" dirty="0" smtClean="0">
                <a:solidFill>
                  <a:schemeClr val="accent1"/>
                </a:solidFill>
                <a:ea typeface="ＭＳ Ｐゴシック" pitchFamily="-112" charset="-128"/>
              </a:rPr>
              <a:t>Identification des principaux enjeux, échanges et feuille de route</a:t>
            </a:r>
          </a:p>
          <a:p>
            <a:pPr marL="844550" lvl="3" indent="-457200" eaLnBrk="1" hangingPunct="1">
              <a:buClr>
                <a:schemeClr val="accent1"/>
              </a:buClr>
              <a:buFont typeface="Courier New" pitchFamily="-112" charset="0"/>
              <a:buChar char="o"/>
            </a:pPr>
            <a:r>
              <a:rPr lang="fr-FR" altLang="fr-FR" sz="1700" dirty="0" smtClean="0">
                <a:solidFill>
                  <a:schemeClr val="accent1"/>
                </a:solidFill>
                <a:ea typeface="ＭＳ Ｐゴシック" pitchFamily="-112" charset="-128"/>
              </a:rPr>
              <a:t>Identification </a:t>
            </a:r>
            <a:r>
              <a:rPr lang="fr-FR" altLang="fr-FR" sz="1700" b="1" dirty="0" smtClean="0">
                <a:solidFill>
                  <a:schemeClr val="accent1"/>
                </a:solidFill>
                <a:ea typeface="ＭＳ Ｐゴシック" pitchFamily="-112" charset="-128"/>
              </a:rPr>
              <a:t>des lacunes existantes en matière de protection</a:t>
            </a:r>
            <a:r>
              <a:rPr lang="fr-FR" altLang="fr-FR" sz="1700" dirty="0" smtClean="0">
                <a:solidFill>
                  <a:schemeClr val="accent1"/>
                </a:solidFill>
                <a:ea typeface="ＭＳ Ｐゴシック" pitchFamily="-112" charset="-128"/>
              </a:rPr>
              <a:t> des </a:t>
            </a:r>
            <a:r>
              <a:rPr lang="fr-FR" altLang="fr-FR" sz="1700" b="1" dirty="0" smtClean="0">
                <a:solidFill>
                  <a:schemeClr val="accent1"/>
                </a:solidFill>
                <a:ea typeface="ＭＳ Ｐゴシック" pitchFamily="-112" charset="-128"/>
              </a:rPr>
              <a:t>investissements</a:t>
            </a:r>
            <a:r>
              <a:rPr lang="fr-FR" altLang="fr-FR" sz="1700" dirty="0" smtClean="0">
                <a:solidFill>
                  <a:schemeClr val="accent1"/>
                </a:solidFill>
                <a:ea typeface="ＭＳ Ｐゴシック" pitchFamily="-112" charset="-128"/>
              </a:rPr>
              <a:t>, de procédures et de principes généralement admis en matière de concessions et PPP à travers le monde et dans des pays de tradition juridique similaire.</a:t>
            </a:r>
          </a:p>
          <a:p>
            <a:pPr marL="844550" lvl="3" indent="-457200" eaLnBrk="1" hangingPunct="1">
              <a:buClr>
                <a:schemeClr val="accent1"/>
              </a:buClr>
              <a:buFont typeface="Courier New" pitchFamily="-112" charset="0"/>
              <a:buChar char="o"/>
            </a:pPr>
            <a:r>
              <a:rPr lang="fr-FR" altLang="fr-FR" sz="1700" b="1" dirty="0" smtClean="0">
                <a:solidFill>
                  <a:schemeClr val="accent1"/>
                </a:solidFill>
                <a:ea typeface="ＭＳ Ｐゴシック" pitchFamily="-112" charset="-128"/>
              </a:rPr>
              <a:t>Prise en compte des perceptions des investisseurs </a:t>
            </a:r>
            <a:r>
              <a:rPr lang="fr-FR" altLang="fr-FR" sz="1700" dirty="0" smtClean="0">
                <a:solidFill>
                  <a:schemeClr val="accent1"/>
                </a:solidFill>
                <a:ea typeface="ＭＳ Ｐゴシック" pitchFamily="-112" charset="-128"/>
              </a:rPr>
              <a:t>internationaux susceptibles d’être les plus intéressés</a:t>
            </a:r>
          </a:p>
          <a:p>
            <a:pPr marL="844550" lvl="3" indent="-457200" eaLnBrk="1" hangingPunct="1">
              <a:buClr>
                <a:schemeClr val="accent1"/>
              </a:buClr>
              <a:buFont typeface="Courier New" pitchFamily="-112" charset="0"/>
              <a:buChar char="o"/>
            </a:pPr>
            <a:r>
              <a:rPr lang="fr-FR" altLang="fr-FR" sz="1700" b="1" dirty="0" smtClean="0">
                <a:solidFill>
                  <a:schemeClr val="accent1"/>
                </a:solidFill>
                <a:ea typeface="ＭＳ Ｐゴシック" pitchFamily="-112" charset="-128"/>
              </a:rPr>
              <a:t>Rédaction de « concept notes » </a:t>
            </a:r>
            <a:r>
              <a:rPr lang="fr-FR" altLang="fr-FR" sz="1700" dirty="0" smtClean="0">
                <a:solidFill>
                  <a:schemeClr val="accent1"/>
                </a:solidFill>
                <a:ea typeface="ＭＳ Ｐゴシック" pitchFamily="-112" charset="-128"/>
              </a:rPr>
              <a:t>sur </a:t>
            </a:r>
            <a:r>
              <a:rPr lang="fr-FR" altLang="fr-FR" sz="1700" b="1" dirty="0" smtClean="0">
                <a:solidFill>
                  <a:schemeClr val="accent1"/>
                </a:solidFill>
                <a:ea typeface="ＭＳ Ｐゴシック" pitchFamily="-112" charset="-128"/>
              </a:rPr>
              <a:t>chacun des enjeux </a:t>
            </a:r>
            <a:r>
              <a:rPr lang="fr-FR" altLang="fr-FR" sz="1700" dirty="0" smtClean="0">
                <a:solidFill>
                  <a:schemeClr val="accent1"/>
                </a:solidFill>
                <a:ea typeface="ＭＳ Ｐゴシック" pitchFamily="-112" charset="-128"/>
              </a:rPr>
              <a:t>(ex. fiscalité, notion de service public, équilibre économique et financier, adaptation du service) en vue </a:t>
            </a:r>
            <a:r>
              <a:rPr lang="fr-FR" altLang="fr-FR" sz="1700" b="1" dirty="0" smtClean="0">
                <a:solidFill>
                  <a:schemeClr val="accent1"/>
                </a:solidFill>
                <a:ea typeface="ＭＳ Ｐゴシック" pitchFamily="-112" charset="-128"/>
              </a:rPr>
              <a:t>d’un processus d’échanges structurés avec l’ensemble des parties prenantes </a:t>
            </a:r>
            <a:r>
              <a:rPr lang="fr-FR" altLang="fr-FR" sz="1700" dirty="0" smtClean="0">
                <a:solidFill>
                  <a:schemeClr val="accent1"/>
                </a:solidFill>
                <a:ea typeface="ＭＳ Ｐゴシック" pitchFamily="-112" charset="-128"/>
              </a:rPr>
              <a:t>dans le pays ou la région concernée: « concept notes » factuelles assorties de justifications appropriées pour les préconisations exprimées</a:t>
            </a:r>
          </a:p>
          <a:p>
            <a:pPr marL="844550" lvl="3" indent="-457200" eaLnBrk="1" hangingPunct="1">
              <a:buClr>
                <a:schemeClr val="accent1"/>
              </a:buClr>
              <a:buFont typeface="Wingdings" pitchFamily="2" charset="2"/>
              <a:buChar char="§"/>
            </a:pPr>
            <a:endParaRPr lang="fr-FR" altLang="fr-FR" sz="1700" dirty="0" smtClean="0">
              <a:solidFill>
                <a:schemeClr val="accent1"/>
              </a:solidFill>
              <a:ea typeface="ＭＳ Ｐゴシック" pitchFamily="-112" charset="-128"/>
            </a:endParaRPr>
          </a:p>
          <a:p>
            <a:pPr marL="571500" lvl="2" indent="-457200" eaLnBrk="1" hangingPunct="1">
              <a:buClr>
                <a:schemeClr val="accent1"/>
              </a:buClr>
              <a:buFont typeface="Wingdings" pitchFamily="2" charset="2"/>
              <a:buChar char="§"/>
            </a:pPr>
            <a:endParaRPr lang="en-US" altLang="fr-FR" sz="2500" dirty="0" smtClean="0">
              <a:solidFill>
                <a:schemeClr val="accent1"/>
              </a:solidFill>
              <a:ea typeface="ＭＳ Ｐゴシック" pitchFamily="-112" charset="-128"/>
            </a:endParaRPr>
          </a:p>
          <a:p>
            <a:pPr marL="571500" lvl="2" indent="-457200" eaLnBrk="1" hangingPunct="1">
              <a:buFont typeface="Wingdings" pitchFamily="2" charset="2"/>
              <a:buNone/>
            </a:pPr>
            <a:endParaRPr lang="en-US" altLang="fr-FR" sz="800" dirty="0" smtClean="0">
              <a:solidFill>
                <a:schemeClr val="tx2"/>
              </a:solidFill>
              <a:ea typeface="ＭＳ Ｐゴシック" pitchFamily="-112" charset="-128"/>
            </a:endParaRPr>
          </a:p>
          <a:p>
            <a:pPr eaLnBrk="1" hangingPunct="1"/>
            <a:endParaRPr lang="fr-FR" altLang="fr-FR" dirty="0" smtClean="0">
              <a:ea typeface="ＭＳ Ｐゴシック" pitchFamily="-112" charset="-128"/>
            </a:endParaRPr>
          </a:p>
        </p:txBody>
      </p:sp>
    </p:spTree>
    <p:extLst>
      <p:ext uri="{BB962C8B-B14F-4D97-AF65-F5344CB8AC3E}">
        <p14:creationId xmlns:p14="http://schemas.microsoft.com/office/powerpoint/2010/main" xmlns="" val="31246631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19D1A14F-59FF-43A2-8BC8-57F1B9EA2754}" type="slidenum">
              <a:rPr lang="fr-BE" smtClean="0"/>
              <a:pPr>
                <a:defRPr/>
              </a:pPr>
              <a:t>35</a:t>
            </a:fld>
            <a:endParaRPr lang="fr-BE"/>
          </a:p>
        </p:txBody>
      </p:sp>
      <p:sp>
        <p:nvSpPr>
          <p:cNvPr id="5" name="Espace réservé du pied de page 4"/>
          <p:cNvSpPr>
            <a:spLocks noGrp="1"/>
          </p:cNvSpPr>
          <p:nvPr>
            <p:ph type="ftr" sz="quarter" idx="11"/>
          </p:nvPr>
        </p:nvSpPr>
        <p:spPr/>
        <p:txBody>
          <a:bodyPr/>
          <a:lstStyle/>
          <a:p>
            <a:pPr>
              <a:defRPr/>
            </a:pPr>
            <a:r>
              <a:rPr lang="fr-BE" smtClean="0"/>
              <a:t>Frilet  -  Société d'Avocats</a:t>
            </a:r>
            <a:endParaRPr lang="fr-BE"/>
          </a:p>
        </p:txBody>
      </p:sp>
      <p:sp>
        <p:nvSpPr>
          <p:cNvPr id="6" name="Titre 1"/>
          <p:cNvSpPr txBox="1">
            <a:spLocks noGrp="1"/>
          </p:cNvSpPr>
          <p:nvPr>
            <p:ph type="title"/>
          </p:nvPr>
        </p:nvSpPr>
        <p:spPr>
          <a:prstGeom prst="rect">
            <a:avLst/>
          </a:prstGeo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noAutofit/>
          </a:bodyPr>
          <a:lstStyle>
            <a:lvl1pPr algn="l" rtl="0" eaLnBrk="0" fontAlgn="base" hangingPunct="0">
              <a:spcBef>
                <a:spcPct val="0"/>
              </a:spcBef>
              <a:spcAft>
                <a:spcPct val="0"/>
              </a:spcAft>
              <a:defRPr sz="3200" kern="1200" spc="-100">
                <a:solidFill>
                  <a:schemeClr val="tx1"/>
                </a:solidFill>
                <a:latin typeface="Arial" charset="0"/>
                <a:ea typeface="ＭＳ Ｐゴシック" pitchFamily="-112" charset="-128"/>
                <a:cs typeface="ＭＳ Ｐゴシック" pitchFamily="-108" charset="-128"/>
              </a:defRPr>
            </a:lvl1pPr>
            <a:lvl2pPr marL="742950" indent="-285750" algn="l" rtl="0" eaLnBrk="0" fontAlgn="base" hangingPunct="0">
              <a:spcBef>
                <a:spcPct val="0"/>
              </a:spcBef>
              <a:spcAft>
                <a:spcPct val="0"/>
              </a:spcAft>
              <a:defRPr sz="4600">
                <a:solidFill>
                  <a:schemeClr val="tx1"/>
                </a:solidFill>
                <a:latin typeface="Arial" charset="0"/>
                <a:ea typeface="ＭＳ Ｐゴシック" pitchFamily="-112" charset="-128"/>
                <a:cs typeface="ＭＳ Ｐゴシック" pitchFamily="-108" charset="-128"/>
              </a:defRPr>
            </a:lvl2pPr>
            <a:lvl3pPr marL="1143000" indent="-228600" algn="l" rtl="0" eaLnBrk="0" fontAlgn="base" hangingPunct="0">
              <a:spcBef>
                <a:spcPct val="0"/>
              </a:spcBef>
              <a:spcAft>
                <a:spcPct val="0"/>
              </a:spcAft>
              <a:defRPr sz="4600">
                <a:solidFill>
                  <a:schemeClr val="tx1"/>
                </a:solidFill>
                <a:latin typeface="Arial" charset="0"/>
                <a:ea typeface="ＭＳ Ｐゴシック" pitchFamily="-112" charset="-128"/>
                <a:cs typeface="ＭＳ Ｐゴシック" pitchFamily="-108" charset="-128"/>
              </a:defRPr>
            </a:lvl3pPr>
            <a:lvl4pPr marL="1600200" indent="-228600" algn="l" rtl="0" eaLnBrk="0" fontAlgn="base" hangingPunct="0">
              <a:spcBef>
                <a:spcPct val="0"/>
              </a:spcBef>
              <a:spcAft>
                <a:spcPct val="0"/>
              </a:spcAft>
              <a:defRPr sz="4600">
                <a:solidFill>
                  <a:schemeClr val="tx1"/>
                </a:solidFill>
                <a:latin typeface="Arial" charset="0"/>
                <a:ea typeface="ＭＳ Ｐゴシック" pitchFamily="-112" charset="-128"/>
                <a:cs typeface="ＭＳ Ｐゴシック" pitchFamily="-108" charset="-128"/>
              </a:defRPr>
            </a:lvl4pPr>
            <a:lvl5pPr marL="2057400" indent="-228600" algn="l" rtl="0" eaLnBrk="0" fontAlgn="base" hangingPunct="0">
              <a:spcBef>
                <a:spcPct val="0"/>
              </a:spcBef>
              <a:spcAft>
                <a:spcPct val="0"/>
              </a:spcAft>
              <a:defRPr sz="4600">
                <a:solidFill>
                  <a:schemeClr val="tx1"/>
                </a:solidFill>
                <a:latin typeface="Arial" charset="0"/>
                <a:ea typeface="ＭＳ Ｐゴシック" pitchFamily="-112" charset="-128"/>
                <a:cs typeface="ＭＳ Ｐゴシック" pitchFamily="-108" charset="-128"/>
              </a:defRPr>
            </a:lvl5pPr>
            <a:lvl6pPr marL="2514600" indent="-228600" algn="l" rtl="0" eaLnBrk="0" fontAlgn="base" hangingPunct="0">
              <a:spcBef>
                <a:spcPct val="0"/>
              </a:spcBef>
              <a:spcAft>
                <a:spcPct val="0"/>
              </a:spcAft>
              <a:defRPr sz="4600">
                <a:solidFill>
                  <a:schemeClr val="tx1"/>
                </a:solidFill>
                <a:latin typeface="Arial" charset="0"/>
                <a:ea typeface="ＭＳ Ｐゴシック" pitchFamily="-112" charset="-128"/>
              </a:defRPr>
            </a:lvl6pPr>
            <a:lvl7pPr marL="2971800" indent="-228600" algn="l" rtl="0" eaLnBrk="0" fontAlgn="base" hangingPunct="0">
              <a:spcBef>
                <a:spcPct val="0"/>
              </a:spcBef>
              <a:spcAft>
                <a:spcPct val="0"/>
              </a:spcAft>
              <a:defRPr sz="4600">
                <a:solidFill>
                  <a:schemeClr val="tx1"/>
                </a:solidFill>
                <a:latin typeface="Arial" charset="0"/>
                <a:ea typeface="ＭＳ Ｐゴシック" pitchFamily="-112" charset="-128"/>
              </a:defRPr>
            </a:lvl7pPr>
            <a:lvl8pPr marL="3429000" indent="-228600" algn="l" rtl="0" eaLnBrk="0" fontAlgn="base" hangingPunct="0">
              <a:spcBef>
                <a:spcPct val="0"/>
              </a:spcBef>
              <a:spcAft>
                <a:spcPct val="0"/>
              </a:spcAft>
              <a:defRPr sz="4600">
                <a:solidFill>
                  <a:schemeClr val="tx1"/>
                </a:solidFill>
                <a:latin typeface="Arial" charset="0"/>
                <a:ea typeface="ＭＳ Ｐゴシック" pitchFamily="-112" charset="-128"/>
              </a:defRPr>
            </a:lvl8pPr>
            <a:lvl9pPr marL="3886200" indent="-228600" algn="l" rtl="0" eaLnBrk="0" fontAlgn="base" hangingPunct="0">
              <a:spcBef>
                <a:spcPct val="0"/>
              </a:spcBef>
              <a:spcAft>
                <a:spcPct val="0"/>
              </a:spcAft>
              <a:defRPr sz="4600">
                <a:solidFill>
                  <a:schemeClr val="tx1"/>
                </a:solidFill>
                <a:latin typeface="Arial" charset="0"/>
                <a:ea typeface="ＭＳ Ｐゴシック" pitchFamily="-112" charset="-128"/>
              </a:defRPr>
            </a:lvl9pPr>
          </a:lstStyle>
          <a:p>
            <a:pPr algn="ctr">
              <a:defRPr/>
            </a:pPr>
            <a:r>
              <a:rPr lang="fr-FR" sz="2000" dirty="0" smtClean="0">
                <a:latin typeface="Lucida Sans" pitchFamily="34" charset="0"/>
              </a:rPr>
              <a:t>Elaboration d’une loi cadre pour les Concessions et autres PPP : Synthèse des retours d’expérience</a:t>
            </a:r>
          </a:p>
          <a:p>
            <a:pPr algn="ctr">
              <a:defRPr/>
            </a:pPr>
            <a:r>
              <a:rPr lang="fr-FR" sz="2000" dirty="0" smtClean="0">
                <a:latin typeface="Lucida Sans" pitchFamily="34" charset="0"/>
              </a:rPr>
              <a:t>(2) La méthodologie : Troisième étape </a:t>
            </a:r>
            <a:endParaRPr lang="fr-FR" sz="2000" dirty="0">
              <a:latin typeface="Lucida Sans" pitchFamily="34" charset="0"/>
            </a:endParaRPr>
          </a:p>
        </p:txBody>
      </p:sp>
      <p:sp>
        <p:nvSpPr>
          <p:cNvPr id="7" name="Espace réservé du contenu 2"/>
          <p:cNvSpPr>
            <a:spLocks noGrp="1"/>
          </p:cNvSpPr>
          <p:nvPr>
            <p:ph idx="1"/>
          </p:nvPr>
        </p:nvSpPr>
        <p:spPr/>
        <p:txBody>
          <a:bodyPr/>
          <a:lstStyle/>
          <a:p>
            <a:pPr marL="571500" lvl="2" indent="-457200" eaLnBrk="1" hangingPunct="1">
              <a:buClr>
                <a:schemeClr val="accent1"/>
              </a:buClr>
              <a:buFont typeface="Wingdings" pitchFamily="2" charset="2"/>
              <a:buNone/>
            </a:pPr>
            <a:r>
              <a:rPr lang="fr-FR" altLang="fr-FR" sz="2000" dirty="0" smtClean="0">
                <a:solidFill>
                  <a:schemeClr val="accent1"/>
                </a:solidFill>
                <a:ea typeface="ＭＳ Ｐゴシック" pitchFamily="-112" charset="-128"/>
              </a:rPr>
              <a:t>Troisième étape:</a:t>
            </a:r>
          </a:p>
          <a:p>
            <a:pPr marL="571500" lvl="2" indent="-457200" eaLnBrk="1" hangingPunct="1">
              <a:buClr>
                <a:schemeClr val="accent1"/>
              </a:buClr>
              <a:buFont typeface="Wingdings" pitchFamily="2" charset="2"/>
              <a:buChar char="§"/>
            </a:pPr>
            <a:r>
              <a:rPr lang="fr-FR" altLang="fr-FR" sz="2000" dirty="0" smtClean="0">
                <a:solidFill>
                  <a:schemeClr val="accent1"/>
                </a:solidFill>
                <a:ea typeface="ＭＳ Ｐゴシック" pitchFamily="-112" charset="-128"/>
              </a:rPr>
              <a:t>Mise en place d’un processus d’échanges structurés comprenant des experts des principaux ministères amenés à participer aux projets futurs</a:t>
            </a:r>
          </a:p>
          <a:p>
            <a:pPr marL="844550" lvl="3" indent="-457200" eaLnBrk="1" hangingPunct="1">
              <a:buClr>
                <a:schemeClr val="accent1"/>
              </a:buClr>
              <a:buFont typeface="Courier New" pitchFamily="-112" charset="0"/>
              <a:buChar char="o"/>
            </a:pPr>
            <a:r>
              <a:rPr lang="fr-FR" altLang="fr-FR" sz="1800" b="1" dirty="0" smtClean="0">
                <a:solidFill>
                  <a:schemeClr val="accent1"/>
                </a:solidFill>
                <a:ea typeface="ＭＳ Ｐゴシック" pitchFamily="-112" charset="-128"/>
              </a:rPr>
              <a:t>Identification des différents niveaux d’expertises</a:t>
            </a:r>
            <a:r>
              <a:rPr lang="fr-FR" altLang="fr-FR" sz="1800" dirty="0" smtClean="0">
                <a:solidFill>
                  <a:schemeClr val="accent1"/>
                </a:solidFill>
                <a:ea typeface="ＭＳ Ｐゴシック" pitchFamily="-112" charset="-128"/>
              </a:rPr>
              <a:t>, des qualifications nécessaires des experts, des secteurs et institutions représentés</a:t>
            </a:r>
          </a:p>
          <a:p>
            <a:pPr marL="844550" lvl="3" indent="-457200" eaLnBrk="1" hangingPunct="1">
              <a:buClr>
                <a:schemeClr val="accent1"/>
              </a:buClr>
              <a:buFont typeface="Courier New" pitchFamily="-112" charset="0"/>
              <a:buChar char="o"/>
            </a:pPr>
            <a:r>
              <a:rPr lang="fr-FR" altLang="fr-FR" sz="1800" b="1" dirty="0" smtClean="0">
                <a:solidFill>
                  <a:schemeClr val="accent1"/>
                </a:solidFill>
                <a:ea typeface="ＭＳ Ｐゴシック" pitchFamily="-112" charset="-128"/>
              </a:rPr>
              <a:t>Organisation d’un comité </a:t>
            </a:r>
            <a:r>
              <a:rPr lang="fr-FR" altLang="fr-FR" sz="1800" b="1" i="1" dirty="0" smtClean="0">
                <a:solidFill>
                  <a:schemeClr val="accent1"/>
                </a:solidFill>
                <a:ea typeface="ＭＳ Ｐゴシック" pitchFamily="-112" charset="-128"/>
              </a:rPr>
              <a:t>ad hoc</a:t>
            </a:r>
            <a:r>
              <a:rPr lang="fr-FR" altLang="fr-FR" sz="1800" i="1" dirty="0" smtClean="0">
                <a:solidFill>
                  <a:schemeClr val="accent1"/>
                </a:solidFill>
                <a:ea typeface="ＭＳ Ｐゴシック" pitchFamily="-112" charset="-128"/>
              </a:rPr>
              <a:t>: </a:t>
            </a:r>
            <a:r>
              <a:rPr lang="fr-FR" altLang="fr-FR" sz="1800" dirty="0" smtClean="0">
                <a:solidFill>
                  <a:schemeClr val="accent1"/>
                </a:solidFill>
                <a:ea typeface="ＭＳ Ｐゴシック" pitchFamily="-112" charset="-128"/>
              </a:rPr>
              <a:t>acte de mission nécessitant une volonté étatique et gouvernementale affichée</a:t>
            </a:r>
          </a:p>
          <a:p>
            <a:pPr marL="844550" lvl="3" indent="-457200" eaLnBrk="1" hangingPunct="1">
              <a:buClr>
                <a:schemeClr val="accent1"/>
              </a:buClr>
              <a:buFont typeface="Courier New" pitchFamily="-112" charset="0"/>
              <a:buChar char="o"/>
            </a:pPr>
            <a:r>
              <a:rPr lang="fr-FR" altLang="fr-FR" sz="1800" dirty="0" smtClean="0">
                <a:solidFill>
                  <a:schemeClr val="accent1"/>
                </a:solidFill>
                <a:ea typeface="ＭＳ Ｐゴシック" pitchFamily="-112" charset="-128"/>
              </a:rPr>
              <a:t>Première </a:t>
            </a:r>
            <a:r>
              <a:rPr lang="fr-FR" altLang="fr-FR" sz="1800" b="1" dirty="0" smtClean="0">
                <a:solidFill>
                  <a:schemeClr val="accent1"/>
                </a:solidFill>
                <a:ea typeface="ＭＳ Ｐゴシック" pitchFamily="-112" charset="-128"/>
              </a:rPr>
              <a:t>réunion du </a:t>
            </a:r>
            <a:r>
              <a:rPr lang="fr-FR" altLang="fr-FR" sz="1800" dirty="0" smtClean="0">
                <a:solidFill>
                  <a:schemeClr val="accent1"/>
                </a:solidFill>
                <a:ea typeface="ＭＳ Ｐゴシック" pitchFamily="-112" charset="-128"/>
              </a:rPr>
              <a:t>comité consacrée à son statut, à son règlement intérieur et à ses conditions de fonctionnement efficace au regard des objectifs affichés et des « concept notes »: obligations de confidentialité, de présence, de réactivité, de prise de connaissance de tout document, note et autre à l’avance, des opportunités pour s’exprimer et faire valoir des points de vue et des conditions de formulation des synthèses émanant du comité</a:t>
            </a:r>
          </a:p>
          <a:p>
            <a:pPr marL="844550" lvl="3" indent="-457200" eaLnBrk="1" hangingPunct="1">
              <a:buClr>
                <a:schemeClr val="accent1"/>
              </a:buClr>
              <a:buFont typeface="Courier New" pitchFamily="-112" charset="0"/>
              <a:buChar char="o"/>
            </a:pPr>
            <a:endParaRPr lang="fr-FR" altLang="fr-FR" sz="1800" dirty="0" smtClean="0">
              <a:solidFill>
                <a:schemeClr val="accent1"/>
              </a:solidFill>
              <a:ea typeface="ＭＳ Ｐゴシック" pitchFamily="-112" charset="-128"/>
            </a:endParaRPr>
          </a:p>
          <a:p>
            <a:pPr marL="844550" lvl="3" indent="-457200" eaLnBrk="1" hangingPunct="1">
              <a:buClr>
                <a:schemeClr val="accent1"/>
              </a:buClr>
              <a:buFont typeface="Wingdings" pitchFamily="2" charset="2"/>
              <a:buChar char="§"/>
            </a:pPr>
            <a:endParaRPr lang="fr-FR" altLang="fr-FR" sz="1700" dirty="0" smtClean="0">
              <a:solidFill>
                <a:schemeClr val="accent1"/>
              </a:solidFill>
              <a:ea typeface="ＭＳ Ｐゴシック" pitchFamily="-112" charset="-128"/>
            </a:endParaRPr>
          </a:p>
          <a:p>
            <a:pPr marL="571500" lvl="2" indent="-457200" eaLnBrk="1" hangingPunct="1">
              <a:buClr>
                <a:schemeClr val="accent1"/>
              </a:buClr>
              <a:buFont typeface="Wingdings" pitchFamily="2" charset="2"/>
              <a:buChar char="§"/>
            </a:pPr>
            <a:endParaRPr lang="en-US" altLang="fr-FR" sz="2500" dirty="0" smtClean="0">
              <a:solidFill>
                <a:schemeClr val="accent1"/>
              </a:solidFill>
              <a:ea typeface="ＭＳ Ｐゴシック" pitchFamily="-112" charset="-128"/>
            </a:endParaRPr>
          </a:p>
          <a:p>
            <a:pPr marL="571500" lvl="2" indent="-457200" eaLnBrk="1" hangingPunct="1">
              <a:buFont typeface="Wingdings" pitchFamily="2" charset="2"/>
              <a:buNone/>
            </a:pPr>
            <a:endParaRPr lang="en-US" altLang="fr-FR" sz="800" dirty="0" smtClean="0">
              <a:solidFill>
                <a:schemeClr val="tx2"/>
              </a:solidFill>
              <a:ea typeface="ＭＳ Ｐゴシック" pitchFamily="-112" charset="-128"/>
            </a:endParaRPr>
          </a:p>
          <a:p>
            <a:pPr eaLnBrk="1" hangingPunct="1"/>
            <a:endParaRPr lang="fr-FR" altLang="fr-FR" dirty="0" smtClean="0">
              <a:ea typeface="ＭＳ Ｐゴシック" pitchFamily="-112" charset="-128"/>
            </a:endParaRPr>
          </a:p>
        </p:txBody>
      </p:sp>
    </p:spTree>
    <p:extLst>
      <p:ext uri="{BB962C8B-B14F-4D97-AF65-F5344CB8AC3E}">
        <p14:creationId xmlns:p14="http://schemas.microsoft.com/office/powerpoint/2010/main" xmlns="" val="9554499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19D1A14F-59FF-43A2-8BC8-57F1B9EA2754}" type="slidenum">
              <a:rPr lang="fr-BE" smtClean="0"/>
              <a:pPr>
                <a:defRPr/>
              </a:pPr>
              <a:t>36</a:t>
            </a:fld>
            <a:endParaRPr lang="fr-BE"/>
          </a:p>
        </p:txBody>
      </p:sp>
      <p:sp>
        <p:nvSpPr>
          <p:cNvPr id="5" name="Espace réservé du pied de page 4"/>
          <p:cNvSpPr>
            <a:spLocks noGrp="1"/>
          </p:cNvSpPr>
          <p:nvPr>
            <p:ph type="ftr" sz="quarter" idx="11"/>
          </p:nvPr>
        </p:nvSpPr>
        <p:spPr/>
        <p:txBody>
          <a:bodyPr/>
          <a:lstStyle/>
          <a:p>
            <a:pPr>
              <a:defRPr/>
            </a:pPr>
            <a:r>
              <a:rPr lang="fr-BE" smtClean="0"/>
              <a:t>Frilet  -  Société d'Avocats</a:t>
            </a:r>
            <a:endParaRPr lang="fr-BE"/>
          </a:p>
        </p:txBody>
      </p:sp>
      <p:sp>
        <p:nvSpPr>
          <p:cNvPr id="6" name="Espace réservé du contenu 2"/>
          <p:cNvSpPr>
            <a:spLocks noGrp="1"/>
          </p:cNvSpPr>
          <p:nvPr>
            <p:ph idx="1"/>
          </p:nvPr>
        </p:nvSpPr>
        <p:spPr/>
        <p:txBody>
          <a:bodyPr/>
          <a:lstStyle/>
          <a:p>
            <a:pPr marL="571500" lvl="2" indent="-457200" eaLnBrk="1" hangingPunct="1">
              <a:buClr>
                <a:schemeClr val="accent1"/>
              </a:buClr>
              <a:buFont typeface="Wingdings" pitchFamily="2" charset="2"/>
              <a:buNone/>
            </a:pPr>
            <a:r>
              <a:rPr lang="fr-FR" altLang="fr-FR" sz="2000" dirty="0" smtClean="0">
                <a:solidFill>
                  <a:schemeClr val="accent1"/>
                </a:solidFill>
                <a:ea typeface="ＭＳ Ｐゴシック" pitchFamily="-112" charset="-128"/>
              </a:rPr>
              <a:t>Quatrième étape:</a:t>
            </a:r>
          </a:p>
          <a:p>
            <a:pPr marL="571500" lvl="2" indent="-457200" eaLnBrk="1" hangingPunct="1">
              <a:buClr>
                <a:schemeClr val="accent1"/>
              </a:buClr>
              <a:buFont typeface="Wingdings" pitchFamily="2" charset="2"/>
              <a:buChar char="§"/>
            </a:pPr>
            <a:r>
              <a:rPr lang="fr-FR" altLang="fr-FR" sz="2000" dirty="0" smtClean="0">
                <a:solidFill>
                  <a:schemeClr val="accent1"/>
                </a:solidFill>
                <a:ea typeface="ＭＳ Ｐゴシック" pitchFamily="-112" charset="-128"/>
              </a:rPr>
              <a:t>Conclusions initiales du comité, feuille de route et démarches ciblées d’informations et d’échanges additionnels</a:t>
            </a:r>
          </a:p>
          <a:p>
            <a:pPr marL="844550" lvl="3" indent="-457200" eaLnBrk="1" hangingPunct="1">
              <a:buClr>
                <a:schemeClr val="accent1"/>
              </a:buClr>
              <a:buFont typeface="Courier New" pitchFamily="-112" charset="0"/>
              <a:buChar char="o"/>
            </a:pPr>
            <a:r>
              <a:rPr lang="fr-FR" altLang="fr-FR" sz="1800" b="1" dirty="0" smtClean="0">
                <a:solidFill>
                  <a:schemeClr val="accent1"/>
                </a:solidFill>
                <a:ea typeface="ＭＳ Ｐゴシック" pitchFamily="-112" charset="-128"/>
              </a:rPr>
              <a:t>La feuille de route: synthèse entre les « concept notes » </a:t>
            </a:r>
            <a:r>
              <a:rPr lang="fr-FR" altLang="fr-FR" sz="1800" dirty="0" smtClean="0">
                <a:solidFill>
                  <a:schemeClr val="accent1"/>
                </a:solidFill>
                <a:ea typeface="ＭＳ Ｐゴシック" pitchFamily="-112" charset="-128"/>
              </a:rPr>
              <a:t>et les délibérations et orientations du comité; prise en compte de questions et de préconisations additionnelles, plan détaillé du projet de loi cadre et directives pour sa rédaction</a:t>
            </a:r>
          </a:p>
          <a:p>
            <a:pPr marL="844550" lvl="3" indent="-457200" eaLnBrk="1" hangingPunct="1">
              <a:buClr>
                <a:schemeClr val="accent1"/>
              </a:buClr>
              <a:buFont typeface="Courier New" pitchFamily="-112" charset="0"/>
              <a:buChar char="o"/>
            </a:pPr>
            <a:r>
              <a:rPr lang="fr-FR" altLang="fr-FR" sz="1800" b="1" dirty="0" smtClean="0">
                <a:solidFill>
                  <a:schemeClr val="accent1"/>
                </a:solidFill>
                <a:ea typeface="ＭＳ Ｐゴシック" pitchFamily="-112" charset="-128"/>
              </a:rPr>
              <a:t>Mission ciblée d’experts sectoriels </a:t>
            </a:r>
            <a:r>
              <a:rPr lang="fr-FR" altLang="fr-FR" sz="1800" dirty="0" smtClean="0">
                <a:solidFill>
                  <a:schemeClr val="accent1"/>
                </a:solidFill>
                <a:ea typeface="ＭＳ Ｐゴシック" pitchFamily="-112" charset="-128"/>
              </a:rPr>
              <a:t>pour éclairer le comité et faciliter le processus de rédaction</a:t>
            </a:r>
          </a:p>
          <a:p>
            <a:pPr marL="844550" lvl="3" indent="-457200" eaLnBrk="1" hangingPunct="1">
              <a:buClr>
                <a:schemeClr val="accent1"/>
              </a:buClr>
              <a:buFont typeface="Courier New" pitchFamily="-112" charset="0"/>
              <a:buChar char="o"/>
            </a:pPr>
            <a:r>
              <a:rPr lang="fr-FR" altLang="fr-FR" sz="1800" b="1" dirty="0" smtClean="0">
                <a:solidFill>
                  <a:schemeClr val="accent1"/>
                </a:solidFill>
                <a:ea typeface="ＭＳ Ｐゴシック" pitchFamily="-112" charset="-128"/>
              </a:rPr>
              <a:t>Mission du comité ou d’experts </a:t>
            </a:r>
            <a:r>
              <a:rPr lang="fr-FR" altLang="fr-FR" sz="1800" dirty="0" smtClean="0">
                <a:solidFill>
                  <a:schemeClr val="accent1"/>
                </a:solidFill>
                <a:ea typeface="ＭＳ Ｐゴシック" pitchFamily="-112" charset="-128"/>
              </a:rPr>
              <a:t>dans la région ou dans les pays développés </a:t>
            </a:r>
            <a:r>
              <a:rPr lang="fr-FR" altLang="fr-FR" sz="1800" b="1" dirty="0" smtClean="0">
                <a:solidFill>
                  <a:schemeClr val="accent1"/>
                </a:solidFill>
                <a:ea typeface="ＭＳ Ｐゴシック" pitchFamily="-112" charset="-128"/>
              </a:rPr>
              <a:t>pour échanger sur différents niveaux d’expertise législative, réglementaire et pratique</a:t>
            </a:r>
          </a:p>
          <a:p>
            <a:pPr marL="844550" lvl="3" indent="-457200" eaLnBrk="1" hangingPunct="1">
              <a:buClr>
                <a:schemeClr val="accent1"/>
              </a:buClr>
              <a:buFont typeface="Courier New" pitchFamily="-112" charset="0"/>
              <a:buChar char="o"/>
            </a:pPr>
            <a:endParaRPr lang="fr-FR" altLang="fr-FR" sz="1800" dirty="0" smtClean="0">
              <a:solidFill>
                <a:schemeClr val="accent1"/>
              </a:solidFill>
              <a:ea typeface="ＭＳ Ｐゴシック" pitchFamily="-112" charset="-128"/>
            </a:endParaRPr>
          </a:p>
          <a:p>
            <a:pPr marL="844550" lvl="3" indent="-457200" eaLnBrk="1" hangingPunct="1">
              <a:buClr>
                <a:schemeClr val="accent1"/>
              </a:buClr>
              <a:buFont typeface="Wingdings" pitchFamily="2" charset="2"/>
              <a:buChar char="§"/>
            </a:pPr>
            <a:endParaRPr lang="fr-FR" altLang="fr-FR" sz="1700" dirty="0" smtClean="0">
              <a:solidFill>
                <a:schemeClr val="accent1"/>
              </a:solidFill>
              <a:ea typeface="ＭＳ Ｐゴシック" pitchFamily="-112" charset="-128"/>
            </a:endParaRPr>
          </a:p>
          <a:p>
            <a:pPr marL="571500" lvl="2" indent="-457200" eaLnBrk="1" hangingPunct="1">
              <a:buClr>
                <a:schemeClr val="accent1"/>
              </a:buClr>
              <a:buFont typeface="Wingdings" pitchFamily="2" charset="2"/>
              <a:buChar char="§"/>
            </a:pPr>
            <a:endParaRPr lang="en-US" altLang="fr-FR" sz="2500" dirty="0" smtClean="0">
              <a:solidFill>
                <a:schemeClr val="accent1"/>
              </a:solidFill>
              <a:ea typeface="ＭＳ Ｐゴシック" pitchFamily="-112" charset="-128"/>
            </a:endParaRPr>
          </a:p>
          <a:p>
            <a:pPr marL="571500" lvl="2" indent="-457200" eaLnBrk="1" hangingPunct="1">
              <a:buFont typeface="Wingdings" pitchFamily="2" charset="2"/>
              <a:buNone/>
            </a:pPr>
            <a:endParaRPr lang="en-US" altLang="fr-FR" sz="800" dirty="0" smtClean="0">
              <a:solidFill>
                <a:schemeClr val="tx2"/>
              </a:solidFill>
              <a:ea typeface="ＭＳ Ｐゴシック" pitchFamily="-112" charset="-128"/>
            </a:endParaRPr>
          </a:p>
          <a:p>
            <a:pPr eaLnBrk="1" hangingPunct="1"/>
            <a:endParaRPr lang="fr-FR" altLang="fr-FR" dirty="0" smtClean="0">
              <a:ea typeface="ＭＳ Ｐゴシック" pitchFamily="-112" charset="-128"/>
            </a:endParaRPr>
          </a:p>
        </p:txBody>
      </p:sp>
      <p:sp>
        <p:nvSpPr>
          <p:cNvPr id="7" name="Titre 1"/>
          <p:cNvSpPr txBox="1">
            <a:spLocks noGrp="1"/>
          </p:cNvSpPr>
          <p:nvPr>
            <p:ph type="title"/>
          </p:nvPr>
        </p:nvSpPr>
        <p:spPr>
          <a:prstGeom prst="rect">
            <a:avLst/>
          </a:prstGeo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noAutofit/>
          </a:bodyPr>
          <a:lstStyle>
            <a:lvl1pPr algn="l" rtl="0" eaLnBrk="0" fontAlgn="base" hangingPunct="0">
              <a:spcBef>
                <a:spcPct val="0"/>
              </a:spcBef>
              <a:spcAft>
                <a:spcPct val="0"/>
              </a:spcAft>
              <a:defRPr sz="3200" kern="1200" spc="-100">
                <a:solidFill>
                  <a:schemeClr val="tx1"/>
                </a:solidFill>
                <a:latin typeface="Arial" charset="0"/>
                <a:ea typeface="ＭＳ Ｐゴシック" pitchFamily="-112" charset="-128"/>
                <a:cs typeface="ＭＳ Ｐゴシック" pitchFamily="-108" charset="-128"/>
              </a:defRPr>
            </a:lvl1pPr>
            <a:lvl2pPr marL="742950" indent="-285750" algn="l" rtl="0" eaLnBrk="0" fontAlgn="base" hangingPunct="0">
              <a:spcBef>
                <a:spcPct val="0"/>
              </a:spcBef>
              <a:spcAft>
                <a:spcPct val="0"/>
              </a:spcAft>
              <a:defRPr sz="4600">
                <a:solidFill>
                  <a:schemeClr val="tx1"/>
                </a:solidFill>
                <a:latin typeface="Arial" charset="0"/>
                <a:ea typeface="ＭＳ Ｐゴシック" pitchFamily="-112" charset="-128"/>
                <a:cs typeface="ＭＳ Ｐゴシック" pitchFamily="-108" charset="-128"/>
              </a:defRPr>
            </a:lvl2pPr>
            <a:lvl3pPr marL="1143000" indent="-228600" algn="l" rtl="0" eaLnBrk="0" fontAlgn="base" hangingPunct="0">
              <a:spcBef>
                <a:spcPct val="0"/>
              </a:spcBef>
              <a:spcAft>
                <a:spcPct val="0"/>
              </a:spcAft>
              <a:defRPr sz="4600">
                <a:solidFill>
                  <a:schemeClr val="tx1"/>
                </a:solidFill>
                <a:latin typeface="Arial" charset="0"/>
                <a:ea typeface="ＭＳ Ｐゴシック" pitchFamily="-112" charset="-128"/>
                <a:cs typeface="ＭＳ Ｐゴシック" pitchFamily="-108" charset="-128"/>
              </a:defRPr>
            </a:lvl3pPr>
            <a:lvl4pPr marL="1600200" indent="-228600" algn="l" rtl="0" eaLnBrk="0" fontAlgn="base" hangingPunct="0">
              <a:spcBef>
                <a:spcPct val="0"/>
              </a:spcBef>
              <a:spcAft>
                <a:spcPct val="0"/>
              </a:spcAft>
              <a:defRPr sz="4600">
                <a:solidFill>
                  <a:schemeClr val="tx1"/>
                </a:solidFill>
                <a:latin typeface="Arial" charset="0"/>
                <a:ea typeface="ＭＳ Ｐゴシック" pitchFamily="-112" charset="-128"/>
                <a:cs typeface="ＭＳ Ｐゴシック" pitchFamily="-108" charset="-128"/>
              </a:defRPr>
            </a:lvl4pPr>
            <a:lvl5pPr marL="2057400" indent="-228600" algn="l" rtl="0" eaLnBrk="0" fontAlgn="base" hangingPunct="0">
              <a:spcBef>
                <a:spcPct val="0"/>
              </a:spcBef>
              <a:spcAft>
                <a:spcPct val="0"/>
              </a:spcAft>
              <a:defRPr sz="4600">
                <a:solidFill>
                  <a:schemeClr val="tx1"/>
                </a:solidFill>
                <a:latin typeface="Arial" charset="0"/>
                <a:ea typeface="ＭＳ Ｐゴシック" pitchFamily="-112" charset="-128"/>
                <a:cs typeface="ＭＳ Ｐゴシック" pitchFamily="-108" charset="-128"/>
              </a:defRPr>
            </a:lvl5pPr>
            <a:lvl6pPr marL="2514600" indent="-228600" algn="l" rtl="0" eaLnBrk="0" fontAlgn="base" hangingPunct="0">
              <a:spcBef>
                <a:spcPct val="0"/>
              </a:spcBef>
              <a:spcAft>
                <a:spcPct val="0"/>
              </a:spcAft>
              <a:defRPr sz="4600">
                <a:solidFill>
                  <a:schemeClr val="tx1"/>
                </a:solidFill>
                <a:latin typeface="Arial" charset="0"/>
                <a:ea typeface="ＭＳ Ｐゴシック" pitchFamily="-112" charset="-128"/>
              </a:defRPr>
            </a:lvl6pPr>
            <a:lvl7pPr marL="2971800" indent="-228600" algn="l" rtl="0" eaLnBrk="0" fontAlgn="base" hangingPunct="0">
              <a:spcBef>
                <a:spcPct val="0"/>
              </a:spcBef>
              <a:spcAft>
                <a:spcPct val="0"/>
              </a:spcAft>
              <a:defRPr sz="4600">
                <a:solidFill>
                  <a:schemeClr val="tx1"/>
                </a:solidFill>
                <a:latin typeface="Arial" charset="0"/>
                <a:ea typeface="ＭＳ Ｐゴシック" pitchFamily="-112" charset="-128"/>
              </a:defRPr>
            </a:lvl7pPr>
            <a:lvl8pPr marL="3429000" indent="-228600" algn="l" rtl="0" eaLnBrk="0" fontAlgn="base" hangingPunct="0">
              <a:spcBef>
                <a:spcPct val="0"/>
              </a:spcBef>
              <a:spcAft>
                <a:spcPct val="0"/>
              </a:spcAft>
              <a:defRPr sz="4600">
                <a:solidFill>
                  <a:schemeClr val="tx1"/>
                </a:solidFill>
                <a:latin typeface="Arial" charset="0"/>
                <a:ea typeface="ＭＳ Ｐゴシック" pitchFamily="-112" charset="-128"/>
              </a:defRPr>
            </a:lvl8pPr>
            <a:lvl9pPr marL="3886200" indent="-228600" algn="l" rtl="0" eaLnBrk="0" fontAlgn="base" hangingPunct="0">
              <a:spcBef>
                <a:spcPct val="0"/>
              </a:spcBef>
              <a:spcAft>
                <a:spcPct val="0"/>
              </a:spcAft>
              <a:defRPr sz="4600">
                <a:solidFill>
                  <a:schemeClr val="tx1"/>
                </a:solidFill>
                <a:latin typeface="Arial" charset="0"/>
                <a:ea typeface="ＭＳ Ｐゴシック" pitchFamily="-112" charset="-128"/>
              </a:defRPr>
            </a:lvl9pPr>
          </a:lstStyle>
          <a:p>
            <a:pPr algn="ctr">
              <a:defRPr/>
            </a:pPr>
            <a:r>
              <a:rPr lang="fr-FR" sz="2000" dirty="0" smtClean="0">
                <a:latin typeface="Lucida Sans" pitchFamily="34" charset="0"/>
              </a:rPr>
              <a:t>Elaboration d’une loi cadre pour les Concessions et autres PPP : Synthèse des retours d’expérience</a:t>
            </a:r>
          </a:p>
          <a:p>
            <a:pPr algn="ctr">
              <a:defRPr/>
            </a:pPr>
            <a:r>
              <a:rPr lang="fr-FR" sz="2000" dirty="0" smtClean="0">
                <a:latin typeface="Lucida Sans" pitchFamily="34" charset="0"/>
              </a:rPr>
              <a:t>(2) La méthodologie : Quatrième étape </a:t>
            </a:r>
            <a:endParaRPr lang="fr-FR" sz="2000" dirty="0">
              <a:latin typeface="Lucida Sans" pitchFamily="34" charset="0"/>
            </a:endParaRPr>
          </a:p>
        </p:txBody>
      </p:sp>
    </p:spTree>
    <p:extLst>
      <p:ext uri="{BB962C8B-B14F-4D97-AF65-F5344CB8AC3E}">
        <p14:creationId xmlns:p14="http://schemas.microsoft.com/office/powerpoint/2010/main" xmlns="" val="36443414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571500" lvl="2" indent="-457200" eaLnBrk="1" hangingPunct="1">
              <a:buClr>
                <a:schemeClr val="accent1"/>
              </a:buClr>
              <a:buNone/>
            </a:pPr>
            <a:r>
              <a:rPr lang="fr-FR" altLang="fr-FR" sz="2000" dirty="0">
                <a:solidFill>
                  <a:schemeClr val="accent1"/>
                </a:solidFill>
                <a:ea typeface="ＭＳ Ｐゴシック" pitchFamily="-112" charset="-128"/>
              </a:rPr>
              <a:t>Cinquième étape:</a:t>
            </a:r>
          </a:p>
          <a:p>
            <a:pPr marL="571500" lvl="2" indent="-457200" eaLnBrk="1" hangingPunct="1">
              <a:buClr>
                <a:schemeClr val="accent1"/>
              </a:buClr>
              <a:buFont typeface="Wingdings" pitchFamily="2" charset="2"/>
              <a:buChar char="§"/>
            </a:pPr>
            <a:r>
              <a:rPr lang="fr-FR" altLang="fr-FR" sz="2000" dirty="0">
                <a:solidFill>
                  <a:schemeClr val="accent1"/>
                </a:solidFill>
                <a:ea typeface="ＭＳ Ｐゴシック" pitchFamily="-112" charset="-128"/>
              </a:rPr>
              <a:t>Rédaction du projet complet de loi cadre basé sur la feuille de route</a:t>
            </a:r>
          </a:p>
          <a:p>
            <a:pPr marL="844550" lvl="3" indent="-457200" eaLnBrk="1" hangingPunct="1">
              <a:buClr>
                <a:schemeClr val="accent1"/>
              </a:buClr>
              <a:buFont typeface="Courier New" pitchFamily="-112" charset="0"/>
              <a:buChar char="o"/>
            </a:pPr>
            <a:r>
              <a:rPr lang="fr-FR" altLang="fr-FR" sz="1800" dirty="0">
                <a:solidFill>
                  <a:schemeClr val="accent1"/>
                </a:solidFill>
                <a:ea typeface="ＭＳ Ｐゴシック" pitchFamily="-112" charset="-128"/>
              </a:rPr>
              <a:t>Evaluation du projet de loi par le comité </a:t>
            </a:r>
          </a:p>
          <a:p>
            <a:pPr marL="844550" lvl="3" indent="-457200" eaLnBrk="1" hangingPunct="1">
              <a:buClr>
                <a:schemeClr val="accent1"/>
              </a:buClr>
              <a:buFont typeface="Courier New" pitchFamily="-112" charset="0"/>
              <a:buChar char="o"/>
            </a:pPr>
            <a:r>
              <a:rPr lang="fr-FR" altLang="fr-FR" sz="1800" dirty="0">
                <a:solidFill>
                  <a:schemeClr val="accent1"/>
                </a:solidFill>
                <a:ea typeface="ＭＳ Ｐゴシック" pitchFamily="-112" charset="-128"/>
              </a:rPr>
              <a:t>Révision du projet de loi tenant compte des observations du comité</a:t>
            </a:r>
          </a:p>
          <a:p>
            <a:pPr marL="844550" lvl="3" indent="-457200" eaLnBrk="1" hangingPunct="1">
              <a:buClr>
                <a:schemeClr val="accent1"/>
              </a:buClr>
              <a:buFont typeface="Courier New" pitchFamily="-112" charset="0"/>
              <a:buChar char="o"/>
            </a:pPr>
            <a:r>
              <a:rPr lang="fr-FR" altLang="fr-FR" sz="1800" b="1" dirty="0">
                <a:solidFill>
                  <a:schemeClr val="accent1"/>
                </a:solidFill>
                <a:ea typeface="ＭＳ Ｐゴシック" pitchFamily="-112" charset="-128"/>
              </a:rPr>
              <a:t>Evaluation du projet de loi par un panel de personnalités qualifiées du monde des concessions et PPP à l’international</a:t>
            </a:r>
            <a:r>
              <a:rPr lang="fr-FR" altLang="fr-FR" sz="1800" dirty="0">
                <a:solidFill>
                  <a:schemeClr val="accent1"/>
                </a:solidFill>
                <a:ea typeface="ＭＳ Ｐゴシック" pitchFamily="-112" charset="-128"/>
              </a:rPr>
              <a:t>: juristes, économistes, financiers, environnementalistes, secteur privé, social, organisations multilatérales, etc.</a:t>
            </a:r>
          </a:p>
          <a:p>
            <a:pPr marL="844550" lvl="3" indent="-457200" eaLnBrk="1" hangingPunct="1">
              <a:buClr>
                <a:schemeClr val="accent1"/>
              </a:buClr>
              <a:buFont typeface="Courier New" pitchFamily="-112" charset="0"/>
              <a:buChar char="o"/>
            </a:pPr>
            <a:r>
              <a:rPr lang="fr-FR" altLang="fr-FR" sz="1800" dirty="0">
                <a:solidFill>
                  <a:schemeClr val="accent1"/>
                </a:solidFill>
                <a:ea typeface="ＭＳ Ｐゴシック" pitchFamily="-112" charset="-128"/>
              </a:rPr>
              <a:t>Deuxième révision du projet de loi et synthèse finale avec le comité</a:t>
            </a:r>
          </a:p>
          <a:p>
            <a:endParaRPr lang="en-US" dirty="0"/>
          </a:p>
        </p:txBody>
      </p:sp>
      <p:sp>
        <p:nvSpPr>
          <p:cNvPr id="4" name="Espace réservé du numéro de diapositive 3"/>
          <p:cNvSpPr>
            <a:spLocks noGrp="1"/>
          </p:cNvSpPr>
          <p:nvPr>
            <p:ph type="sldNum" sz="quarter" idx="10"/>
          </p:nvPr>
        </p:nvSpPr>
        <p:spPr/>
        <p:txBody>
          <a:bodyPr/>
          <a:lstStyle/>
          <a:p>
            <a:pPr>
              <a:defRPr/>
            </a:pPr>
            <a:fld id="{19D1A14F-59FF-43A2-8BC8-57F1B9EA2754}" type="slidenum">
              <a:rPr lang="fr-BE" smtClean="0"/>
              <a:pPr>
                <a:defRPr/>
              </a:pPr>
              <a:t>37</a:t>
            </a:fld>
            <a:endParaRPr lang="fr-BE"/>
          </a:p>
        </p:txBody>
      </p:sp>
      <p:sp>
        <p:nvSpPr>
          <p:cNvPr id="5" name="Espace réservé du pied de page 4"/>
          <p:cNvSpPr>
            <a:spLocks noGrp="1"/>
          </p:cNvSpPr>
          <p:nvPr>
            <p:ph type="ftr" sz="quarter" idx="11"/>
          </p:nvPr>
        </p:nvSpPr>
        <p:spPr/>
        <p:txBody>
          <a:bodyPr/>
          <a:lstStyle/>
          <a:p>
            <a:pPr>
              <a:defRPr/>
            </a:pPr>
            <a:r>
              <a:rPr lang="fr-BE" smtClean="0"/>
              <a:t>Frilet  -  Société d'Avocats</a:t>
            </a:r>
            <a:endParaRPr lang="fr-BE"/>
          </a:p>
        </p:txBody>
      </p:sp>
      <p:sp>
        <p:nvSpPr>
          <p:cNvPr id="6" name="Titre 1"/>
          <p:cNvSpPr txBox="1">
            <a:spLocks noGrp="1"/>
          </p:cNvSpPr>
          <p:nvPr>
            <p:ph type="title"/>
          </p:nvPr>
        </p:nvSpPr>
        <p:spPr>
          <a:prstGeom prst="rect">
            <a:avLst/>
          </a:prstGeo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noAutofit/>
          </a:bodyPr>
          <a:lstStyle>
            <a:lvl1pPr algn="l" rtl="0" eaLnBrk="0" fontAlgn="base" hangingPunct="0">
              <a:spcBef>
                <a:spcPct val="0"/>
              </a:spcBef>
              <a:spcAft>
                <a:spcPct val="0"/>
              </a:spcAft>
              <a:defRPr sz="3200" kern="1200" spc="-100">
                <a:solidFill>
                  <a:schemeClr val="tx1"/>
                </a:solidFill>
                <a:latin typeface="Arial" charset="0"/>
                <a:ea typeface="ＭＳ Ｐゴシック" pitchFamily="-112" charset="-128"/>
                <a:cs typeface="ＭＳ Ｐゴシック" pitchFamily="-108" charset="-128"/>
              </a:defRPr>
            </a:lvl1pPr>
            <a:lvl2pPr marL="742950" indent="-285750" algn="l" rtl="0" eaLnBrk="0" fontAlgn="base" hangingPunct="0">
              <a:spcBef>
                <a:spcPct val="0"/>
              </a:spcBef>
              <a:spcAft>
                <a:spcPct val="0"/>
              </a:spcAft>
              <a:defRPr sz="4600">
                <a:solidFill>
                  <a:schemeClr val="tx1"/>
                </a:solidFill>
                <a:latin typeface="Arial" charset="0"/>
                <a:ea typeface="ＭＳ Ｐゴシック" pitchFamily="-112" charset="-128"/>
                <a:cs typeface="ＭＳ Ｐゴシック" pitchFamily="-108" charset="-128"/>
              </a:defRPr>
            </a:lvl2pPr>
            <a:lvl3pPr marL="1143000" indent="-228600" algn="l" rtl="0" eaLnBrk="0" fontAlgn="base" hangingPunct="0">
              <a:spcBef>
                <a:spcPct val="0"/>
              </a:spcBef>
              <a:spcAft>
                <a:spcPct val="0"/>
              </a:spcAft>
              <a:defRPr sz="4600">
                <a:solidFill>
                  <a:schemeClr val="tx1"/>
                </a:solidFill>
                <a:latin typeface="Arial" charset="0"/>
                <a:ea typeface="ＭＳ Ｐゴシック" pitchFamily="-112" charset="-128"/>
                <a:cs typeface="ＭＳ Ｐゴシック" pitchFamily="-108" charset="-128"/>
              </a:defRPr>
            </a:lvl3pPr>
            <a:lvl4pPr marL="1600200" indent="-228600" algn="l" rtl="0" eaLnBrk="0" fontAlgn="base" hangingPunct="0">
              <a:spcBef>
                <a:spcPct val="0"/>
              </a:spcBef>
              <a:spcAft>
                <a:spcPct val="0"/>
              </a:spcAft>
              <a:defRPr sz="4600">
                <a:solidFill>
                  <a:schemeClr val="tx1"/>
                </a:solidFill>
                <a:latin typeface="Arial" charset="0"/>
                <a:ea typeface="ＭＳ Ｐゴシック" pitchFamily="-112" charset="-128"/>
                <a:cs typeface="ＭＳ Ｐゴシック" pitchFamily="-108" charset="-128"/>
              </a:defRPr>
            </a:lvl4pPr>
            <a:lvl5pPr marL="2057400" indent="-228600" algn="l" rtl="0" eaLnBrk="0" fontAlgn="base" hangingPunct="0">
              <a:spcBef>
                <a:spcPct val="0"/>
              </a:spcBef>
              <a:spcAft>
                <a:spcPct val="0"/>
              </a:spcAft>
              <a:defRPr sz="4600">
                <a:solidFill>
                  <a:schemeClr val="tx1"/>
                </a:solidFill>
                <a:latin typeface="Arial" charset="0"/>
                <a:ea typeface="ＭＳ Ｐゴシック" pitchFamily="-112" charset="-128"/>
                <a:cs typeface="ＭＳ Ｐゴシック" pitchFamily="-108" charset="-128"/>
              </a:defRPr>
            </a:lvl5pPr>
            <a:lvl6pPr marL="2514600" indent="-228600" algn="l" rtl="0" eaLnBrk="0" fontAlgn="base" hangingPunct="0">
              <a:spcBef>
                <a:spcPct val="0"/>
              </a:spcBef>
              <a:spcAft>
                <a:spcPct val="0"/>
              </a:spcAft>
              <a:defRPr sz="4600">
                <a:solidFill>
                  <a:schemeClr val="tx1"/>
                </a:solidFill>
                <a:latin typeface="Arial" charset="0"/>
                <a:ea typeface="ＭＳ Ｐゴシック" pitchFamily="-112" charset="-128"/>
              </a:defRPr>
            </a:lvl6pPr>
            <a:lvl7pPr marL="2971800" indent="-228600" algn="l" rtl="0" eaLnBrk="0" fontAlgn="base" hangingPunct="0">
              <a:spcBef>
                <a:spcPct val="0"/>
              </a:spcBef>
              <a:spcAft>
                <a:spcPct val="0"/>
              </a:spcAft>
              <a:defRPr sz="4600">
                <a:solidFill>
                  <a:schemeClr val="tx1"/>
                </a:solidFill>
                <a:latin typeface="Arial" charset="0"/>
                <a:ea typeface="ＭＳ Ｐゴシック" pitchFamily="-112" charset="-128"/>
              </a:defRPr>
            </a:lvl7pPr>
            <a:lvl8pPr marL="3429000" indent="-228600" algn="l" rtl="0" eaLnBrk="0" fontAlgn="base" hangingPunct="0">
              <a:spcBef>
                <a:spcPct val="0"/>
              </a:spcBef>
              <a:spcAft>
                <a:spcPct val="0"/>
              </a:spcAft>
              <a:defRPr sz="4600">
                <a:solidFill>
                  <a:schemeClr val="tx1"/>
                </a:solidFill>
                <a:latin typeface="Arial" charset="0"/>
                <a:ea typeface="ＭＳ Ｐゴシック" pitchFamily="-112" charset="-128"/>
              </a:defRPr>
            </a:lvl8pPr>
            <a:lvl9pPr marL="3886200" indent="-228600" algn="l" rtl="0" eaLnBrk="0" fontAlgn="base" hangingPunct="0">
              <a:spcBef>
                <a:spcPct val="0"/>
              </a:spcBef>
              <a:spcAft>
                <a:spcPct val="0"/>
              </a:spcAft>
              <a:defRPr sz="4600">
                <a:solidFill>
                  <a:schemeClr val="tx1"/>
                </a:solidFill>
                <a:latin typeface="Arial" charset="0"/>
                <a:ea typeface="ＭＳ Ｐゴシック" pitchFamily="-112" charset="-128"/>
              </a:defRPr>
            </a:lvl9pPr>
          </a:lstStyle>
          <a:p>
            <a:pPr algn="ctr">
              <a:defRPr/>
            </a:pPr>
            <a:r>
              <a:rPr lang="fr-FR" sz="2000" dirty="0" smtClean="0">
                <a:latin typeface="Lucida Sans" pitchFamily="34" charset="0"/>
              </a:rPr>
              <a:t>Elaboration d’une loi cadre pour les Concessions et autres PPP : Synthèse des retours d’expérience</a:t>
            </a:r>
          </a:p>
          <a:p>
            <a:pPr algn="ctr">
              <a:defRPr/>
            </a:pPr>
            <a:r>
              <a:rPr lang="fr-FR" sz="2000" dirty="0" smtClean="0">
                <a:latin typeface="Lucida Sans" pitchFamily="34" charset="0"/>
              </a:rPr>
              <a:t>(2) La méthodologie : Cinquième étape </a:t>
            </a:r>
            <a:endParaRPr lang="fr-FR" sz="2000" dirty="0">
              <a:latin typeface="Lucida Sans" pitchFamily="34" charset="0"/>
            </a:endParaRPr>
          </a:p>
        </p:txBody>
      </p:sp>
    </p:spTree>
    <p:extLst>
      <p:ext uri="{BB962C8B-B14F-4D97-AF65-F5344CB8AC3E}">
        <p14:creationId xmlns:p14="http://schemas.microsoft.com/office/powerpoint/2010/main" xmlns="" val="34827551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20000" cy="922114"/>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algn="ctr" eaLnBrk="1" hangingPunct="1">
              <a:defRPr/>
            </a:pPr>
            <a:r>
              <a:rPr lang="fr-FR" sz="2600" dirty="0" smtClean="0">
                <a:solidFill>
                  <a:schemeClr val="tx2"/>
                </a:solidFill>
                <a:latin typeface="Lucida Sans" pitchFamily="-112" charset="0"/>
              </a:rPr>
              <a:t>Plan indicatif de la loi cadre</a:t>
            </a:r>
            <a:br>
              <a:rPr lang="fr-FR" sz="2600" dirty="0" smtClean="0">
                <a:solidFill>
                  <a:schemeClr val="tx2"/>
                </a:solidFill>
                <a:latin typeface="Lucida Sans" pitchFamily="-112" charset="0"/>
              </a:rPr>
            </a:br>
            <a:r>
              <a:rPr lang="fr-FR" sz="2600" dirty="0" smtClean="0">
                <a:solidFill>
                  <a:schemeClr val="tx2"/>
                </a:solidFill>
                <a:latin typeface="Lucida Sans" pitchFamily="-112" charset="0"/>
              </a:rPr>
              <a:t>(Aide-mémoire)</a:t>
            </a:r>
            <a:endParaRPr lang="fr-FR" sz="1600" i="1" dirty="0" smtClean="0">
              <a:solidFill>
                <a:schemeClr val="tx2"/>
              </a:solidFill>
              <a:latin typeface="Lucida Sans" pitchFamily="-112" charset="0"/>
            </a:endParaRPr>
          </a:p>
        </p:txBody>
      </p:sp>
      <p:sp>
        <p:nvSpPr>
          <p:cNvPr id="9221" name="Espace réservé du contenu 2"/>
          <p:cNvSpPr>
            <a:spLocks noGrp="1"/>
          </p:cNvSpPr>
          <p:nvPr>
            <p:ph idx="1"/>
          </p:nvPr>
        </p:nvSpPr>
        <p:spPr/>
        <p:txBody>
          <a:bodyPr/>
          <a:lstStyle/>
          <a:p>
            <a:pPr marL="844550" lvl="3" indent="-457200" eaLnBrk="1" hangingPunct="1">
              <a:buClr>
                <a:schemeClr val="accent1"/>
              </a:buClr>
              <a:buFont typeface="Wingdings" pitchFamily="2" charset="2"/>
              <a:buChar char="§"/>
            </a:pPr>
            <a:endParaRPr lang="fr-FR" altLang="fr-FR" sz="1700" dirty="0" smtClean="0">
              <a:solidFill>
                <a:schemeClr val="accent1"/>
              </a:solidFill>
              <a:ea typeface="ＭＳ Ｐゴシック" pitchFamily="-112" charset="-128"/>
            </a:endParaRPr>
          </a:p>
          <a:p>
            <a:pPr marL="571500" lvl="2" indent="-457200" eaLnBrk="1" hangingPunct="1">
              <a:buClr>
                <a:schemeClr val="accent1"/>
              </a:buClr>
              <a:buFont typeface="Wingdings" pitchFamily="2" charset="2"/>
              <a:buChar char="§"/>
            </a:pPr>
            <a:r>
              <a:rPr lang="fr-FR" altLang="fr-FR" sz="2500" dirty="0" smtClean="0">
                <a:solidFill>
                  <a:schemeClr val="accent1"/>
                </a:solidFill>
                <a:ea typeface="ＭＳ Ｐゴシック" pitchFamily="-112" charset="-128"/>
              </a:rPr>
              <a:t>Champ d’application et définitions </a:t>
            </a:r>
          </a:p>
          <a:p>
            <a:pPr marL="844550" lvl="3" indent="-457200" eaLnBrk="1" hangingPunct="1">
              <a:buClr>
                <a:schemeClr val="accent1"/>
              </a:buClr>
              <a:buFont typeface="Wingdings" pitchFamily="2" charset="2"/>
              <a:buChar char="§"/>
            </a:pPr>
            <a:r>
              <a:rPr lang="fr-FR" altLang="fr-FR" sz="1800" dirty="0" smtClean="0">
                <a:solidFill>
                  <a:schemeClr val="accent1"/>
                </a:solidFill>
                <a:ea typeface="ＭＳ Ｐゴシック" pitchFamily="-112" charset="-128"/>
              </a:rPr>
              <a:t>Exemples de définitions possibles (projets complexes, droit des contrats publics, intérêt public, service public)</a:t>
            </a:r>
          </a:p>
          <a:p>
            <a:pPr marL="844550" lvl="3" indent="-457200" eaLnBrk="1" hangingPunct="1">
              <a:buClr>
                <a:schemeClr val="accent1"/>
              </a:buClr>
              <a:buFont typeface="Wingdings" pitchFamily="2" charset="2"/>
              <a:buChar char="§"/>
            </a:pPr>
            <a:r>
              <a:rPr lang="fr-FR" altLang="fr-FR" sz="1800" dirty="0" smtClean="0">
                <a:solidFill>
                  <a:schemeClr val="accent1"/>
                </a:solidFill>
                <a:ea typeface="ＭＳ Ｐゴシック" pitchFamily="-112" charset="-128"/>
              </a:rPr>
              <a:t>Faut il des définitions? (en général plus d’inconvénients que d’avantages)</a:t>
            </a:r>
          </a:p>
          <a:p>
            <a:pPr marL="844550" lvl="3" indent="-457200" eaLnBrk="1" hangingPunct="1">
              <a:buClr>
                <a:schemeClr val="accent1"/>
              </a:buClr>
              <a:buFont typeface="Wingdings" pitchFamily="2" charset="2"/>
              <a:buChar char="§"/>
            </a:pPr>
            <a:r>
              <a:rPr lang="fr-FR" altLang="fr-FR" sz="1800" dirty="0" smtClean="0">
                <a:solidFill>
                  <a:schemeClr val="accent1"/>
                </a:solidFill>
                <a:ea typeface="ＭＳ Ｐゴシック" pitchFamily="-112" charset="-128"/>
              </a:rPr>
              <a:t>Objet</a:t>
            </a:r>
          </a:p>
          <a:p>
            <a:pPr marL="844550" lvl="3" indent="-457200" eaLnBrk="1" hangingPunct="1">
              <a:buClr>
                <a:schemeClr val="accent1"/>
              </a:buClr>
              <a:buFont typeface="Wingdings" pitchFamily="2" charset="2"/>
              <a:buChar char="§"/>
            </a:pPr>
            <a:r>
              <a:rPr lang="fr-FR" altLang="fr-FR" sz="1800" dirty="0" smtClean="0">
                <a:solidFill>
                  <a:schemeClr val="accent1"/>
                </a:solidFill>
                <a:ea typeface="ＭＳ Ｐゴシック" pitchFamily="-112" charset="-128"/>
              </a:rPr>
              <a:t>Périmètre</a:t>
            </a:r>
          </a:p>
          <a:p>
            <a:pPr marL="844550" lvl="3" indent="-457200" eaLnBrk="1" hangingPunct="1">
              <a:buClr>
                <a:schemeClr val="accent1"/>
              </a:buClr>
              <a:buFont typeface="Wingdings" pitchFamily="2" charset="2"/>
              <a:buChar char="§"/>
            </a:pPr>
            <a:r>
              <a:rPr lang="fr-FR" altLang="fr-FR" sz="1800" dirty="0" smtClean="0">
                <a:solidFill>
                  <a:schemeClr val="accent1"/>
                </a:solidFill>
                <a:ea typeface="ＭＳ Ｐゴシック" pitchFamily="-112" charset="-128"/>
              </a:rPr>
              <a:t>Secteurs</a:t>
            </a:r>
          </a:p>
          <a:p>
            <a:pPr marL="844550" lvl="3" indent="-457200" eaLnBrk="1" hangingPunct="1">
              <a:buClr>
                <a:schemeClr val="accent1"/>
              </a:buClr>
              <a:buFont typeface="Wingdings" pitchFamily="2" charset="2"/>
              <a:buChar char="§"/>
            </a:pPr>
            <a:r>
              <a:rPr lang="fr-FR" altLang="fr-FR" sz="1800" dirty="0" smtClean="0">
                <a:solidFill>
                  <a:schemeClr val="accent1"/>
                </a:solidFill>
                <a:ea typeface="ＭＳ Ｐゴシック" pitchFamily="-112" charset="-128"/>
              </a:rPr>
              <a:t>Dispositions d’ordre public</a:t>
            </a:r>
          </a:p>
          <a:p>
            <a:pPr marL="844550" lvl="3" indent="-457200" eaLnBrk="1" hangingPunct="1">
              <a:buClr>
                <a:schemeClr val="accent1"/>
              </a:buClr>
              <a:buFont typeface="Wingdings" pitchFamily="2" charset="2"/>
              <a:buChar char="§"/>
            </a:pPr>
            <a:r>
              <a:rPr lang="fr-FR" altLang="fr-FR" sz="1800" dirty="0" smtClean="0">
                <a:solidFill>
                  <a:schemeClr val="accent1"/>
                </a:solidFill>
                <a:ea typeface="ＭＳ Ｐゴシック" pitchFamily="-112" charset="-128"/>
              </a:rPr>
              <a:t>Relations avec le droit de la commande publique</a:t>
            </a:r>
          </a:p>
          <a:p>
            <a:pPr marL="844550" lvl="3" indent="-457200" eaLnBrk="1" hangingPunct="1">
              <a:buClr>
                <a:schemeClr val="accent1"/>
              </a:buClr>
              <a:buFont typeface="Wingdings" pitchFamily="2" charset="2"/>
              <a:buChar char="§"/>
            </a:pPr>
            <a:r>
              <a:rPr lang="fr-FR" altLang="fr-FR" sz="1800" dirty="0" smtClean="0">
                <a:solidFill>
                  <a:schemeClr val="accent1"/>
                </a:solidFill>
                <a:ea typeface="ＭＳ Ｐゴシック" pitchFamily="-112" charset="-128"/>
              </a:rPr>
              <a:t>Définition des deux familles concessions et autres PPP</a:t>
            </a:r>
          </a:p>
          <a:p>
            <a:pPr marL="571500" lvl="2" indent="-457200" eaLnBrk="1" hangingPunct="1">
              <a:buFont typeface="Wingdings" pitchFamily="2" charset="2"/>
              <a:buNone/>
            </a:pPr>
            <a:endParaRPr lang="fr-FR" altLang="fr-FR" sz="800" dirty="0" smtClean="0">
              <a:solidFill>
                <a:schemeClr val="tx2"/>
              </a:solidFill>
              <a:ea typeface="ＭＳ Ｐゴシック" pitchFamily="-112" charset="-128"/>
            </a:endParaRPr>
          </a:p>
          <a:p>
            <a:pPr eaLnBrk="1" hangingPunct="1"/>
            <a:endParaRPr lang="fr-FR" altLang="fr-FR" dirty="0" smtClean="0">
              <a:ea typeface="ＭＳ Ｐゴシック" pitchFamily="-112" charset="-128"/>
            </a:endParaRPr>
          </a:p>
        </p:txBody>
      </p:sp>
      <p:sp>
        <p:nvSpPr>
          <p:cNvPr id="9222" name="Espace réservé du pied de page 3"/>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BE" altLang="fr-FR" smtClean="0">
                <a:solidFill>
                  <a:schemeClr val="bg2"/>
                </a:solidFill>
                <a:latin typeface="Book Antiqua" pitchFamily="-112" charset="0"/>
              </a:rPr>
              <a:t>Frilet  -  Société  d'Avocats</a:t>
            </a:r>
          </a:p>
        </p:txBody>
      </p:sp>
      <p:sp>
        <p:nvSpPr>
          <p:cNvPr id="9223" name="Espace réservé du numéro de diapositive 4"/>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DCBE307D-0741-475F-B83D-DEC4193BA89F}" type="slidenum">
              <a:rPr lang="fr-BE" altLang="fr-FR" smtClean="0">
                <a:solidFill>
                  <a:srgbClr val="FFFFFF"/>
                </a:solidFill>
                <a:latin typeface="Book Antiqua" pitchFamily="-112" charset="0"/>
              </a:rPr>
              <a:pPr eaLnBrk="1" hangingPunct="1"/>
              <a:t>38</a:t>
            </a:fld>
            <a:endParaRPr lang="fr-BE" altLang="fr-FR" smtClean="0">
              <a:solidFill>
                <a:srgbClr val="FFFFFF"/>
              </a:solidFill>
              <a:latin typeface="Book Antiqua" pitchFamily="-112" charset="0"/>
            </a:endParaRPr>
          </a:p>
        </p:txBody>
      </p:sp>
    </p:spTree>
    <p:extLst>
      <p:ext uri="{BB962C8B-B14F-4D97-AF65-F5344CB8AC3E}">
        <p14:creationId xmlns:p14="http://schemas.microsoft.com/office/powerpoint/2010/main" xmlns="" val="13647094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20000" cy="922114"/>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algn="ctr" eaLnBrk="1" hangingPunct="1">
              <a:defRPr/>
            </a:pPr>
            <a:r>
              <a:rPr lang="fr-FR" sz="2600" smtClean="0">
                <a:solidFill>
                  <a:schemeClr val="tx2"/>
                </a:solidFill>
                <a:latin typeface="Lucida Sans" pitchFamily="-112" charset="0"/>
              </a:rPr>
              <a:t>Plan indicatif de la loi cadre</a:t>
            </a:r>
            <a:br>
              <a:rPr lang="fr-FR" sz="2600" smtClean="0">
                <a:solidFill>
                  <a:schemeClr val="tx2"/>
                </a:solidFill>
                <a:latin typeface="Lucida Sans" pitchFamily="-112" charset="0"/>
              </a:rPr>
            </a:br>
            <a:r>
              <a:rPr lang="fr-FR" sz="2600" smtClean="0">
                <a:solidFill>
                  <a:schemeClr val="tx2"/>
                </a:solidFill>
                <a:latin typeface="Lucida Sans" pitchFamily="-112" charset="0"/>
              </a:rPr>
              <a:t>(Aide-mémoire)</a:t>
            </a:r>
            <a:endParaRPr lang="fr-FR" sz="1600" i="1" smtClean="0">
              <a:solidFill>
                <a:schemeClr val="tx2"/>
              </a:solidFill>
              <a:latin typeface="Lucida Sans" pitchFamily="-112" charset="0"/>
            </a:endParaRPr>
          </a:p>
        </p:txBody>
      </p:sp>
      <p:sp>
        <p:nvSpPr>
          <p:cNvPr id="10245" name="Espace réservé du contenu 2"/>
          <p:cNvSpPr>
            <a:spLocks noGrp="1"/>
          </p:cNvSpPr>
          <p:nvPr>
            <p:ph idx="1"/>
          </p:nvPr>
        </p:nvSpPr>
        <p:spPr/>
        <p:txBody>
          <a:bodyPr/>
          <a:lstStyle/>
          <a:p>
            <a:pPr marL="844550" lvl="3" indent="-457200" eaLnBrk="1" hangingPunct="1">
              <a:buClr>
                <a:schemeClr val="accent1"/>
              </a:buClr>
              <a:buFont typeface="Wingdings" pitchFamily="2" charset="2"/>
              <a:buChar char="§"/>
            </a:pPr>
            <a:endParaRPr lang="fr-FR" altLang="fr-FR" sz="1700" smtClean="0">
              <a:solidFill>
                <a:schemeClr val="accent1"/>
              </a:solidFill>
              <a:ea typeface="ＭＳ Ｐゴシック" pitchFamily="-112" charset="-128"/>
            </a:endParaRPr>
          </a:p>
          <a:p>
            <a:pPr marL="571500" lvl="2" indent="-457200" eaLnBrk="1" hangingPunct="1">
              <a:buClr>
                <a:schemeClr val="accent1"/>
              </a:buClr>
              <a:buFont typeface="Wingdings" pitchFamily="2" charset="2"/>
              <a:buChar char="§"/>
            </a:pPr>
            <a:r>
              <a:rPr lang="fr-FR" altLang="fr-FR" sz="2500" smtClean="0">
                <a:solidFill>
                  <a:schemeClr val="accent1"/>
                </a:solidFill>
                <a:ea typeface="ＭＳ Ｐゴシック" pitchFamily="-112" charset="-128"/>
              </a:rPr>
              <a:t>Cadre institutionnel</a:t>
            </a:r>
            <a:endParaRPr lang="fr-FR" altLang="fr-FR" sz="1800" smtClean="0">
              <a:solidFill>
                <a:schemeClr val="accent1"/>
              </a:solidFill>
              <a:ea typeface="ＭＳ Ｐゴシック" pitchFamily="-112" charset="-128"/>
            </a:endParaRPr>
          </a:p>
          <a:p>
            <a:pPr marL="844550" lvl="3" indent="-457200" eaLnBrk="1" hangingPunct="1">
              <a:buClr>
                <a:schemeClr val="accent1"/>
              </a:buClr>
              <a:buFont typeface="Wingdings" pitchFamily="2" charset="2"/>
              <a:buChar char="§"/>
            </a:pPr>
            <a:r>
              <a:rPr lang="fr-FR" altLang="fr-FR" sz="1800" smtClean="0">
                <a:solidFill>
                  <a:schemeClr val="accent1"/>
                </a:solidFill>
                <a:ea typeface="ＭＳ Ｐゴシック" pitchFamily="-112" charset="-128"/>
              </a:rPr>
              <a:t>Unité PPP centrale (statuts, pouvoirs, obligations, décisions, etc.)</a:t>
            </a:r>
          </a:p>
          <a:p>
            <a:pPr marL="844550" lvl="3" indent="-457200" eaLnBrk="1" hangingPunct="1">
              <a:buClr>
                <a:schemeClr val="accent1"/>
              </a:buClr>
              <a:buFont typeface="Wingdings" pitchFamily="2" charset="2"/>
              <a:buChar char="§"/>
            </a:pPr>
            <a:r>
              <a:rPr lang="fr-FR" altLang="fr-FR" sz="1800" smtClean="0">
                <a:solidFill>
                  <a:schemeClr val="accent1"/>
                </a:solidFill>
                <a:ea typeface="ＭＳ Ｐゴシック" pitchFamily="-112" charset="-128"/>
              </a:rPr>
              <a:t>Unités PPP sectorielles (statuts, pouvoirs, obligations, etc.)</a:t>
            </a:r>
          </a:p>
          <a:p>
            <a:pPr marL="844550" lvl="3" indent="-457200" eaLnBrk="1" hangingPunct="1">
              <a:buClr>
                <a:schemeClr val="accent1"/>
              </a:buClr>
              <a:buFont typeface="Wingdings" pitchFamily="2" charset="2"/>
              <a:buChar char="§"/>
            </a:pPr>
            <a:r>
              <a:rPr lang="fr-FR" altLang="fr-FR" sz="1800" smtClean="0">
                <a:solidFill>
                  <a:schemeClr val="accent1"/>
                </a:solidFill>
                <a:ea typeface="ＭＳ Ｐゴシック" pitchFamily="-112" charset="-128"/>
              </a:rPr>
              <a:t>Comités PPP projets (statuts, pouvoirs, obligations, etc.)</a:t>
            </a:r>
          </a:p>
          <a:p>
            <a:pPr marL="844550" lvl="3" indent="-457200" eaLnBrk="1" hangingPunct="1">
              <a:buClr>
                <a:schemeClr val="accent1"/>
              </a:buClr>
              <a:buFont typeface="Wingdings" pitchFamily="2" charset="2"/>
              <a:buChar char="§"/>
            </a:pPr>
            <a:r>
              <a:rPr lang="fr-FR" altLang="fr-FR" sz="1800" smtClean="0">
                <a:solidFill>
                  <a:schemeClr val="accent1"/>
                </a:solidFill>
                <a:ea typeface="ＭＳ Ｐゴシック" pitchFamily="-112" charset="-128"/>
              </a:rPr>
              <a:t>Comités d’évaluation (local, sectoriel, central, pourquoi, etc.)</a:t>
            </a:r>
          </a:p>
          <a:p>
            <a:pPr marL="844550" lvl="3" indent="-457200" eaLnBrk="1" hangingPunct="1">
              <a:buClr>
                <a:schemeClr val="accent1"/>
              </a:buClr>
              <a:buFont typeface="Wingdings" pitchFamily="2" charset="2"/>
              <a:buChar char="§"/>
            </a:pPr>
            <a:r>
              <a:rPr lang="fr-FR" altLang="fr-FR" sz="1800" smtClean="0">
                <a:solidFill>
                  <a:schemeClr val="accent1"/>
                </a:solidFill>
                <a:ea typeface="ＭＳ Ｐゴシック" pitchFamily="-112" charset="-128"/>
              </a:rPr>
              <a:t>Autorités de régulation</a:t>
            </a:r>
          </a:p>
          <a:p>
            <a:pPr marL="1119188" lvl="4" indent="-457200" eaLnBrk="1" hangingPunct="1">
              <a:buClr>
                <a:schemeClr val="accent1"/>
              </a:buClr>
              <a:buFont typeface="Wingdings" pitchFamily="2" charset="2"/>
              <a:buChar char="§"/>
            </a:pPr>
            <a:r>
              <a:rPr lang="fr-FR" altLang="fr-FR" smtClean="0">
                <a:solidFill>
                  <a:schemeClr val="accent1"/>
                </a:solidFill>
                <a:ea typeface="ＭＳ Ｐゴシック" pitchFamily="-112" charset="-128"/>
              </a:rPr>
              <a:t>Régulation contractuelle </a:t>
            </a:r>
          </a:p>
          <a:p>
            <a:pPr marL="1119188" lvl="4" indent="-457200" eaLnBrk="1" hangingPunct="1">
              <a:buClr>
                <a:schemeClr val="accent1"/>
              </a:buClr>
              <a:buFont typeface="Wingdings" pitchFamily="2" charset="2"/>
              <a:buChar char="§"/>
            </a:pPr>
            <a:r>
              <a:rPr lang="fr-FR" altLang="fr-FR" smtClean="0">
                <a:solidFill>
                  <a:schemeClr val="accent1"/>
                </a:solidFill>
                <a:ea typeface="ＭＳ Ｐゴシック" pitchFamily="-112" charset="-128"/>
              </a:rPr>
              <a:t>Règlement des différends</a:t>
            </a:r>
          </a:p>
          <a:p>
            <a:pPr marL="1119188" lvl="4" indent="-457200" eaLnBrk="1" hangingPunct="1">
              <a:buClr>
                <a:schemeClr val="accent1"/>
              </a:buClr>
              <a:buFont typeface="Wingdings" pitchFamily="2" charset="2"/>
              <a:buChar char="§"/>
            </a:pPr>
            <a:endParaRPr lang="fr-FR" altLang="fr-FR" smtClean="0">
              <a:solidFill>
                <a:schemeClr val="accent1"/>
              </a:solidFill>
              <a:ea typeface="ＭＳ Ｐゴシック" pitchFamily="-112" charset="-128"/>
            </a:endParaRPr>
          </a:p>
          <a:p>
            <a:pPr marL="1119188" lvl="4" indent="-457200" eaLnBrk="1" hangingPunct="1">
              <a:buClr>
                <a:schemeClr val="accent1"/>
              </a:buClr>
            </a:pPr>
            <a:endParaRPr lang="fr-FR" altLang="fr-FR" smtClean="0">
              <a:solidFill>
                <a:schemeClr val="accent1"/>
              </a:solidFill>
              <a:ea typeface="ＭＳ Ｐゴシック" pitchFamily="-112" charset="-128"/>
            </a:endParaRPr>
          </a:p>
          <a:p>
            <a:pPr marL="844550" lvl="3" indent="-457200" eaLnBrk="1" hangingPunct="1">
              <a:buClr>
                <a:schemeClr val="accent1"/>
              </a:buClr>
              <a:buFont typeface="Arial" charset="0"/>
              <a:buNone/>
            </a:pPr>
            <a:endParaRPr lang="fr-FR" altLang="fr-FR" sz="1800" smtClean="0">
              <a:solidFill>
                <a:schemeClr val="accent1"/>
              </a:solidFill>
              <a:ea typeface="ＭＳ Ｐゴシック" pitchFamily="-112" charset="-128"/>
            </a:endParaRPr>
          </a:p>
          <a:p>
            <a:pPr marL="571500" lvl="2" indent="-457200" eaLnBrk="1" hangingPunct="1">
              <a:buClr>
                <a:schemeClr val="accent1"/>
              </a:buClr>
              <a:buFont typeface="Wingdings" pitchFamily="2" charset="2"/>
              <a:buChar char="§"/>
            </a:pPr>
            <a:endParaRPr lang="fr-FR" altLang="fr-FR" sz="1800" smtClean="0">
              <a:solidFill>
                <a:schemeClr val="accent1"/>
              </a:solidFill>
              <a:ea typeface="ＭＳ Ｐゴシック" pitchFamily="-112" charset="-128"/>
            </a:endParaRPr>
          </a:p>
          <a:p>
            <a:pPr marL="844550" lvl="3" indent="-457200" eaLnBrk="1" hangingPunct="1">
              <a:buClr>
                <a:schemeClr val="accent1"/>
              </a:buClr>
              <a:buFont typeface="Wingdings" pitchFamily="2" charset="2"/>
              <a:buChar char="§"/>
            </a:pPr>
            <a:endParaRPr lang="fr-FR" altLang="fr-FR" sz="1800" smtClean="0">
              <a:solidFill>
                <a:schemeClr val="accent1"/>
              </a:solidFill>
              <a:ea typeface="ＭＳ Ｐゴシック" pitchFamily="-112" charset="-128"/>
            </a:endParaRPr>
          </a:p>
          <a:p>
            <a:pPr marL="844550" lvl="3" indent="-457200" eaLnBrk="1" hangingPunct="1">
              <a:buClr>
                <a:schemeClr val="accent1"/>
              </a:buClr>
              <a:buFont typeface="Wingdings" pitchFamily="2" charset="2"/>
              <a:buChar char="§"/>
            </a:pPr>
            <a:endParaRPr lang="fr-FR" altLang="fr-FR" sz="1800" smtClean="0">
              <a:solidFill>
                <a:schemeClr val="accent1"/>
              </a:solidFill>
              <a:ea typeface="ＭＳ Ｐゴシック" pitchFamily="-112" charset="-128"/>
            </a:endParaRPr>
          </a:p>
          <a:p>
            <a:pPr marL="571500" lvl="2" indent="-457200" eaLnBrk="1" hangingPunct="1">
              <a:buFont typeface="Wingdings" pitchFamily="2" charset="2"/>
              <a:buNone/>
            </a:pPr>
            <a:endParaRPr lang="fr-FR" altLang="fr-FR" sz="800" smtClean="0">
              <a:solidFill>
                <a:schemeClr val="tx2"/>
              </a:solidFill>
              <a:ea typeface="ＭＳ Ｐゴシック" pitchFamily="-112" charset="-128"/>
            </a:endParaRPr>
          </a:p>
          <a:p>
            <a:pPr eaLnBrk="1" hangingPunct="1"/>
            <a:endParaRPr lang="fr-FR" altLang="fr-FR" smtClean="0">
              <a:ea typeface="ＭＳ Ｐゴシック" pitchFamily="-112" charset="-128"/>
            </a:endParaRPr>
          </a:p>
        </p:txBody>
      </p:sp>
      <p:sp>
        <p:nvSpPr>
          <p:cNvPr id="10246" name="Espace réservé du pied de page 3"/>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BE" altLang="fr-FR" smtClean="0">
                <a:solidFill>
                  <a:schemeClr val="bg2"/>
                </a:solidFill>
                <a:latin typeface="Book Antiqua" pitchFamily="-112" charset="0"/>
              </a:rPr>
              <a:t>Frilet  -  Société  d'Avocats</a:t>
            </a:r>
          </a:p>
        </p:txBody>
      </p:sp>
      <p:sp>
        <p:nvSpPr>
          <p:cNvPr id="10247" name="Espace réservé du numéro de diapositive 4"/>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C1DFEB5D-6E52-4983-8618-1C48A2659BD6}" type="slidenum">
              <a:rPr lang="fr-BE" altLang="fr-FR" smtClean="0">
                <a:solidFill>
                  <a:srgbClr val="FFFFFF"/>
                </a:solidFill>
                <a:latin typeface="Book Antiqua" pitchFamily="-112" charset="0"/>
              </a:rPr>
              <a:pPr eaLnBrk="1" hangingPunct="1"/>
              <a:t>39</a:t>
            </a:fld>
            <a:endParaRPr lang="fr-BE" altLang="fr-FR" smtClean="0">
              <a:solidFill>
                <a:srgbClr val="FFFFFF"/>
              </a:solidFill>
              <a:latin typeface="Book Antiqua" pitchFamily="-112" charset="0"/>
            </a:endParaRPr>
          </a:p>
        </p:txBody>
      </p:sp>
    </p:spTree>
    <p:extLst>
      <p:ext uri="{BB962C8B-B14F-4D97-AF65-F5344CB8AC3E}">
        <p14:creationId xmlns:p14="http://schemas.microsoft.com/office/powerpoint/2010/main" xmlns="" val="2519487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20000" cy="706090"/>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algn="ctr" eaLnBrk="1" hangingPunct="1">
              <a:defRPr/>
            </a:pPr>
            <a:r>
              <a:rPr lang="fr-FR" sz="2600" dirty="0">
                <a:solidFill>
                  <a:schemeClr val="tx2"/>
                </a:solidFill>
                <a:latin typeface="Lucida Sans" pitchFamily="-112" charset="0"/>
              </a:rPr>
              <a:t/>
            </a:r>
            <a:br>
              <a:rPr lang="fr-FR" sz="2600" dirty="0">
                <a:solidFill>
                  <a:schemeClr val="tx2"/>
                </a:solidFill>
                <a:latin typeface="Lucida Sans" pitchFamily="-112" charset="0"/>
              </a:rPr>
            </a:br>
            <a:r>
              <a:rPr lang="fr-FR" sz="2600" dirty="0" smtClean="0">
                <a:solidFill>
                  <a:schemeClr val="tx2"/>
                </a:solidFill>
                <a:latin typeface="Lucida Sans" pitchFamily="-112" charset="0"/>
              </a:rPr>
              <a:t>Le taux d’échec des PPP dans les pays en développement est très préoccupant</a:t>
            </a:r>
            <a:r>
              <a:rPr lang="fr-FR" sz="2600" b="1" dirty="0" smtClean="0">
                <a:solidFill>
                  <a:schemeClr val="tx2"/>
                </a:solidFill>
                <a:latin typeface="Lucida Sans" pitchFamily="-112" charset="0"/>
              </a:rPr>
              <a:t/>
            </a:r>
            <a:br>
              <a:rPr lang="fr-FR" sz="2600" b="1" dirty="0" smtClean="0">
                <a:solidFill>
                  <a:schemeClr val="tx2"/>
                </a:solidFill>
                <a:latin typeface="Lucida Sans" pitchFamily="-112" charset="0"/>
              </a:rPr>
            </a:br>
            <a:endParaRPr lang="en-US" sz="2600" b="1" dirty="0" smtClean="0">
              <a:solidFill>
                <a:schemeClr val="tx2"/>
              </a:solidFill>
              <a:latin typeface="Lucida Sans" pitchFamily="-112" charset="0"/>
            </a:endParaRPr>
          </a:p>
        </p:txBody>
      </p:sp>
      <p:sp>
        <p:nvSpPr>
          <p:cNvPr id="4101" name="Espace réservé du contenu 2"/>
          <p:cNvSpPr>
            <a:spLocks noGrp="1"/>
          </p:cNvSpPr>
          <p:nvPr>
            <p:ph idx="1"/>
          </p:nvPr>
        </p:nvSpPr>
        <p:spPr>
          <a:xfrm>
            <a:off x="395288" y="1341438"/>
            <a:ext cx="7620000" cy="5113337"/>
          </a:xfrm>
        </p:spPr>
        <p:txBody>
          <a:bodyPr/>
          <a:lstStyle/>
          <a:p>
            <a:pPr algn="just">
              <a:buFont typeface="Wingdings" pitchFamily="-112" charset="2"/>
              <a:buChar char="§"/>
            </a:pPr>
            <a:r>
              <a:rPr lang="fr-FR" altLang="fr-FR" sz="1600" dirty="0" smtClean="0">
                <a:solidFill>
                  <a:schemeClr val="accent1"/>
                </a:solidFill>
                <a:ea typeface="ＭＳ Ｐゴシック" pitchFamily="-112" charset="-128"/>
              </a:rPr>
              <a:t>Le déploiement des PPP dans les pays émergents et en développement se réalise progressivement mais avec beaucoup de difficultés: </a:t>
            </a:r>
            <a:r>
              <a:rPr lang="fr-FR" altLang="fr-FR" sz="1600" b="1" dirty="0" smtClean="0">
                <a:solidFill>
                  <a:schemeClr val="accent1"/>
                </a:solidFill>
                <a:ea typeface="ＭＳ Ｐゴシック" pitchFamily="-112" charset="-128"/>
              </a:rPr>
              <a:t>Statistique des contrats en détresse </a:t>
            </a:r>
            <a:r>
              <a:rPr lang="fr-FR" altLang="fr-FR" sz="1600" dirty="0" smtClean="0">
                <a:solidFill>
                  <a:schemeClr val="accent1"/>
                </a:solidFill>
                <a:ea typeface="ＭＳ Ｐゴシック" pitchFamily="-112" charset="-128"/>
              </a:rPr>
              <a:t>(source: Mark Moseley Banque Mondiale - 2013)</a:t>
            </a:r>
          </a:p>
          <a:p>
            <a:pPr algn="just">
              <a:buFont typeface="Wingdings" pitchFamily="-112" charset="2"/>
              <a:buChar char="§"/>
            </a:pPr>
            <a:endParaRPr lang="fr-FR" altLang="fr-FR" sz="1600" dirty="0" smtClean="0">
              <a:solidFill>
                <a:schemeClr val="accent1"/>
              </a:solidFill>
              <a:ea typeface="ＭＳ Ｐゴシック" pitchFamily="-112" charset="-128"/>
            </a:endParaRPr>
          </a:p>
          <a:p>
            <a:pPr algn="just">
              <a:buFont typeface="Wingdings" pitchFamily="-112" charset="2"/>
              <a:buChar char="§"/>
            </a:pPr>
            <a:endParaRPr lang="fr-FR" altLang="fr-FR" sz="1600" dirty="0">
              <a:solidFill>
                <a:schemeClr val="accent1"/>
              </a:solidFill>
              <a:ea typeface="ＭＳ Ｐゴシック" pitchFamily="-112" charset="-128"/>
            </a:endParaRPr>
          </a:p>
          <a:p>
            <a:pPr algn="just">
              <a:buFont typeface="Wingdings" pitchFamily="-112" charset="2"/>
              <a:buChar char="§"/>
            </a:pPr>
            <a:endParaRPr lang="fr-FR" altLang="fr-FR" sz="1600" dirty="0" smtClean="0">
              <a:solidFill>
                <a:schemeClr val="accent1"/>
              </a:solidFill>
              <a:ea typeface="ＭＳ Ｐゴシック" pitchFamily="-112" charset="-128"/>
            </a:endParaRPr>
          </a:p>
          <a:p>
            <a:pPr algn="just">
              <a:buFont typeface="Wingdings" pitchFamily="-112" charset="2"/>
              <a:buChar char="§"/>
            </a:pPr>
            <a:endParaRPr lang="fr-FR" altLang="fr-FR" sz="1600" dirty="0">
              <a:solidFill>
                <a:schemeClr val="accent1"/>
              </a:solidFill>
              <a:ea typeface="ＭＳ Ｐゴシック" pitchFamily="-112" charset="-128"/>
            </a:endParaRPr>
          </a:p>
          <a:p>
            <a:pPr algn="just">
              <a:buFont typeface="Wingdings" pitchFamily="-112" charset="2"/>
              <a:buChar char="§"/>
            </a:pPr>
            <a:endParaRPr lang="fr-FR" altLang="fr-FR" sz="1600" dirty="0" smtClean="0">
              <a:solidFill>
                <a:schemeClr val="accent1"/>
              </a:solidFill>
              <a:ea typeface="ＭＳ Ｐゴシック" pitchFamily="-112" charset="-128"/>
            </a:endParaRPr>
          </a:p>
          <a:p>
            <a:pPr algn="just">
              <a:buFont typeface="Wingdings" pitchFamily="-112" charset="2"/>
              <a:buChar char="§"/>
            </a:pPr>
            <a:endParaRPr lang="fr-FR" altLang="fr-FR" sz="1600" dirty="0">
              <a:solidFill>
                <a:schemeClr val="accent1"/>
              </a:solidFill>
              <a:ea typeface="ＭＳ Ｐゴシック" pitchFamily="-112" charset="-128"/>
            </a:endParaRPr>
          </a:p>
          <a:p>
            <a:pPr algn="just">
              <a:buFont typeface="Wingdings" pitchFamily="-112" charset="2"/>
              <a:buChar char="§"/>
            </a:pPr>
            <a:endParaRPr lang="fr-FR" altLang="fr-FR" sz="1600" dirty="0" smtClean="0">
              <a:solidFill>
                <a:schemeClr val="accent1"/>
              </a:solidFill>
              <a:ea typeface="ＭＳ Ｐゴシック" pitchFamily="-112" charset="-128"/>
            </a:endParaRPr>
          </a:p>
          <a:p>
            <a:pPr algn="just">
              <a:buFont typeface="Wingdings" pitchFamily="-112" charset="2"/>
              <a:buChar char="§"/>
            </a:pPr>
            <a:endParaRPr lang="fr-FR" altLang="fr-FR" sz="1600" dirty="0">
              <a:solidFill>
                <a:schemeClr val="accent1"/>
              </a:solidFill>
              <a:ea typeface="ＭＳ Ｐゴシック" pitchFamily="-112" charset="-128"/>
            </a:endParaRPr>
          </a:p>
          <a:p>
            <a:pPr algn="just">
              <a:buFont typeface="Wingdings" pitchFamily="-112" charset="2"/>
              <a:buChar char="§"/>
            </a:pPr>
            <a:endParaRPr lang="fr-FR" altLang="fr-FR" sz="1600" dirty="0" smtClean="0">
              <a:solidFill>
                <a:schemeClr val="accent1"/>
              </a:solidFill>
              <a:ea typeface="ＭＳ Ｐゴシック" pitchFamily="-112" charset="-128"/>
            </a:endParaRPr>
          </a:p>
          <a:p>
            <a:pPr algn="just">
              <a:buFont typeface="Wingdings" pitchFamily="-112" charset="2"/>
              <a:buChar char="§"/>
            </a:pPr>
            <a:endParaRPr lang="fr-FR" altLang="fr-FR" sz="1600" dirty="0">
              <a:solidFill>
                <a:schemeClr val="accent1"/>
              </a:solidFill>
              <a:ea typeface="ＭＳ Ｐゴシック" pitchFamily="-112" charset="-128"/>
            </a:endParaRPr>
          </a:p>
          <a:p>
            <a:pPr algn="just">
              <a:buFont typeface="Wingdings" pitchFamily="-112" charset="2"/>
              <a:buChar char="§"/>
            </a:pPr>
            <a:endParaRPr lang="fr-FR" altLang="fr-FR" sz="1600" dirty="0" smtClean="0">
              <a:solidFill>
                <a:schemeClr val="accent1"/>
              </a:solidFill>
              <a:ea typeface="ＭＳ Ｐゴシック" pitchFamily="-112" charset="-128"/>
            </a:endParaRPr>
          </a:p>
          <a:p>
            <a:pPr algn="just">
              <a:buFont typeface="Wingdings" pitchFamily="-112" charset="2"/>
              <a:buChar char="§"/>
            </a:pPr>
            <a:r>
              <a:rPr lang="fr-FR" altLang="fr-FR" sz="1600" dirty="0" smtClean="0">
                <a:solidFill>
                  <a:schemeClr val="accent1"/>
                </a:solidFill>
                <a:ea typeface="ＭＳ Ｐゴシック" pitchFamily="-112" charset="-128"/>
              </a:rPr>
              <a:t>Si cette situation perdure, les SDG ne pourront être atteints.</a:t>
            </a:r>
            <a:endParaRPr lang="fr-FR" altLang="fr-FR" sz="1600" dirty="0">
              <a:solidFill>
                <a:schemeClr val="accent1"/>
              </a:solidFill>
              <a:ea typeface="ＭＳ Ｐゴシック" pitchFamily="-112" charset="-128"/>
            </a:endParaRPr>
          </a:p>
          <a:p>
            <a:pPr algn="just"/>
            <a:r>
              <a:rPr lang="fr-FR" sz="1600" b="1" dirty="0" smtClean="0">
                <a:solidFill>
                  <a:schemeClr val="accent1"/>
                </a:solidFill>
              </a:rPr>
              <a:t>Il est </a:t>
            </a:r>
            <a:r>
              <a:rPr lang="fr-FR" sz="1600" b="1" dirty="0">
                <a:solidFill>
                  <a:schemeClr val="accent1"/>
                </a:solidFill>
              </a:rPr>
              <a:t>impératif de partager les leçons de l’expérience pour multiplier les programmes PPP attractifs pour les investisseurs en particulier sur le continent Africain</a:t>
            </a:r>
          </a:p>
          <a:p>
            <a:pPr algn="just">
              <a:buFont typeface="Wingdings" pitchFamily="-112" charset="2"/>
              <a:buChar char="§"/>
            </a:pPr>
            <a:endParaRPr lang="fr-FR" altLang="fr-FR" sz="1600" dirty="0" smtClean="0">
              <a:solidFill>
                <a:schemeClr val="accent1"/>
              </a:solidFill>
              <a:ea typeface="ＭＳ Ｐゴシック" pitchFamily="-112" charset="-128"/>
            </a:endParaRPr>
          </a:p>
          <a:p>
            <a:pPr algn="just">
              <a:buFont typeface="Wingdings" pitchFamily="-112" charset="2"/>
              <a:buChar char="§"/>
            </a:pPr>
            <a:endParaRPr lang="fr-FR" altLang="fr-FR" sz="1800" dirty="0" smtClean="0">
              <a:solidFill>
                <a:schemeClr val="accent1"/>
              </a:solidFill>
              <a:ea typeface="ＭＳ Ｐゴシック" pitchFamily="-112" charset="-128"/>
            </a:endParaRPr>
          </a:p>
          <a:p>
            <a:pPr lvl="4" algn="just">
              <a:buFont typeface="Arial" charset="0"/>
              <a:buNone/>
            </a:pPr>
            <a:endParaRPr lang="fr-FR" altLang="fr-FR" dirty="0" smtClean="0">
              <a:solidFill>
                <a:schemeClr val="accent1"/>
              </a:solidFill>
              <a:ea typeface="ＭＳ Ｐゴシック" pitchFamily="-112" charset="-128"/>
            </a:endParaRPr>
          </a:p>
        </p:txBody>
      </p:sp>
      <p:sp>
        <p:nvSpPr>
          <p:cNvPr id="4102" name="Espace réservé du pied de page 3"/>
          <p:cNvSpPr>
            <a:spLocks noGrp="1"/>
          </p:cNvSpPr>
          <p:nvPr>
            <p:ph type="ftr" sz="quarter" idx="11"/>
          </p:nvPr>
        </p:nvSpPr>
        <p:spPr bwMode="auto">
          <a:xfrm rot="16200000">
            <a:off x="7489825" y="3951288"/>
            <a:ext cx="2562225"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ctr" eaLnBrk="1" hangingPunct="1"/>
            <a:r>
              <a:rPr lang="fr-BE" altLang="fr-FR" smtClean="0">
                <a:solidFill>
                  <a:schemeClr val="bg2"/>
                </a:solidFill>
                <a:latin typeface="Book Antiqua" pitchFamily="-112" charset="0"/>
              </a:rPr>
              <a:t>Frilet  -  Société  d'Avocats</a:t>
            </a:r>
          </a:p>
        </p:txBody>
      </p:sp>
      <p:sp>
        <p:nvSpPr>
          <p:cNvPr id="4103" name="Espace réservé du numéro de diapositive 4"/>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C2B231DB-9FE5-4DC4-8DE4-BC644CBCE9A9}" type="slidenum">
              <a:rPr lang="fr-BE" altLang="fr-FR" smtClean="0">
                <a:solidFill>
                  <a:srgbClr val="FFFFFF"/>
                </a:solidFill>
                <a:latin typeface="Book Antiqua" pitchFamily="-112" charset="0"/>
              </a:rPr>
              <a:pPr eaLnBrk="1" hangingPunct="1"/>
              <a:t>4</a:t>
            </a:fld>
            <a:endParaRPr lang="fr-BE" altLang="fr-FR" smtClean="0">
              <a:solidFill>
                <a:srgbClr val="FFFFFF"/>
              </a:solidFill>
              <a:latin typeface="Book Antiqua" pitchFamily="-112" charset="0"/>
            </a:endParaRPr>
          </a:p>
        </p:txBody>
      </p:sp>
      <p:pic>
        <p:nvPicPr>
          <p:cNvPr id="6" name="Picture 9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87165" y="2204864"/>
            <a:ext cx="5761037" cy="2874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20000" cy="922114"/>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algn="ctr" eaLnBrk="1" hangingPunct="1">
              <a:defRPr/>
            </a:pPr>
            <a:r>
              <a:rPr lang="fr-FR" sz="2600" dirty="0" smtClean="0">
                <a:solidFill>
                  <a:schemeClr val="tx2"/>
                </a:solidFill>
                <a:latin typeface="Lucida Sans" pitchFamily="-112" charset="0"/>
              </a:rPr>
              <a:t>Plan indicatif de la loi cadre</a:t>
            </a:r>
            <a:br>
              <a:rPr lang="fr-FR" sz="2600" dirty="0" smtClean="0">
                <a:solidFill>
                  <a:schemeClr val="tx2"/>
                </a:solidFill>
                <a:latin typeface="Lucida Sans" pitchFamily="-112" charset="0"/>
              </a:rPr>
            </a:br>
            <a:r>
              <a:rPr lang="fr-FR" sz="2600" dirty="0" smtClean="0">
                <a:solidFill>
                  <a:schemeClr val="tx2"/>
                </a:solidFill>
                <a:latin typeface="Lucida Sans" pitchFamily="-112" charset="0"/>
              </a:rPr>
              <a:t>(Aide-mémoire)</a:t>
            </a:r>
            <a:endParaRPr lang="fr-FR" sz="1600" i="1" dirty="0" smtClean="0">
              <a:solidFill>
                <a:schemeClr val="tx2"/>
              </a:solidFill>
              <a:latin typeface="Lucida Sans" pitchFamily="-112" charset="0"/>
            </a:endParaRPr>
          </a:p>
        </p:txBody>
      </p:sp>
      <p:sp>
        <p:nvSpPr>
          <p:cNvPr id="11269" name="Espace réservé du contenu 2"/>
          <p:cNvSpPr>
            <a:spLocks noGrp="1"/>
          </p:cNvSpPr>
          <p:nvPr>
            <p:ph idx="1"/>
          </p:nvPr>
        </p:nvSpPr>
        <p:spPr/>
        <p:txBody>
          <a:bodyPr/>
          <a:lstStyle/>
          <a:p>
            <a:pPr marL="844550" lvl="3" indent="-457200" eaLnBrk="1" hangingPunct="1">
              <a:buClr>
                <a:schemeClr val="accent1"/>
              </a:buClr>
              <a:buFont typeface="Wingdings" pitchFamily="2" charset="2"/>
              <a:buChar char="§"/>
            </a:pPr>
            <a:endParaRPr lang="fr-FR" altLang="fr-FR" sz="1700" smtClean="0">
              <a:solidFill>
                <a:schemeClr val="accent1"/>
              </a:solidFill>
              <a:ea typeface="ＭＳ Ｐゴシック" pitchFamily="-112" charset="-128"/>
            </a:endParaRPr>
          </a:p>
          <a:p>
            <a:pPr marL="571500" lvl="2" indent="-457200" eaLnBrk="1" hangingPunct="1">
              <a:buClr>
                <a:schemeClr val="accent1"/>
              </a:buClr>
              <a:buFont typeface="Wingdings" pitchFamily="2" charset="2"/>
              <a:buChar char="§"/>
            </a:pPr>
            <a:r>
              <a:rPr lang="fr-FR" altLang="fr-FR" sz="2500" smtClean="0">
                <a:solidFill>
                  <a:schemeClr val="accent1"/>
                </a:solidFill>
                <a:ea typeface="ＭＳ Ｐゴシック" pitchFamily="-112" charset="-128"/>
              </a:rPr>
              <a:t>Préparation des projets</a:t>
            </a:r>
            <a:endParaRPr lang="fr-FR" altLang="fr-FR" sz="1800" smtClean="0">
              <a:solidFill>
                <a:schemeClr val="accent1"/>
              </a:solidFill>
              <a:ea typeface="ＭＳ Ｐゴシック" pitchFamily="-112" charset="-128"/>
            </a:endParaRPr>
          </a:p>
          <a:p>
            <a:pPr marL="844550" lvl="3" indent="-457200" eaLnBrk="1" hangingPunct="1">
              <a:buClr>
                <a:schemeClr val="accent1"/>
              </a:buClr>
              <a:buFont typeface="Wingdings" pitchFamily="2" charset="2"/>
              <a:buChar char="§"/>
            </a:pPr>
            <a:r>
              <a:rPr lang="fr-FR" altLang="fr-FR" sz="1800" smtClean="0">
                <a:solidFill>
                  <a:schemeClr val="accent1"/>
                </a:solidFill>
                <a:ea typeface="ＭＳ Ｐゴシック" pitchFamily="-112" charset="-128"/>
              </a:rPr>
              <a:t>Gouvernance éthique</a:t>
            </a:r>
          </a:p>
          <a:p>
            <a:pPr marL="844550" lvl="3" indent="-457200" eaLnBrk="1" hangingPunct="1">
              <a:buClr>
                <a:schemeClr val="accent1"/>
              </a:buClr>
              <a:buFont typeface="Wingdings" pitchFamily="2" charset="2"/>
              <a:buChar char="§"/>
            </a:pPr>
            <a:r>
              <a:rPr lang="fr-FR" altLang="fr-FR" sz="1800" smtClean="0">
                <a:solidFill>
                  <a:schemeClr val="accent1"/>
                </a:solidFill>
                <a:ea typeface="ＭＳ Ｐゴシック" pitchFamily="-112" charset="-128"/>
              </a:rPr>
              <a:t>Conditions d’emploi d’experts et consultants</a:t>
            </a:r>
          </a:p>
          <a:p>
            <a:pPr marL="844550" lvl="3" indent="-457200" eaLnBrk="1" hangingPunct="1">
              <a:buClr>
                <a:schemeClr val="accent1"/>
              </a:buClr>
              <a:buFont typeface="Wingdings" pitchFamily="2" charset="2"/>
              <a:buChar char="§"/>
            </a:pPr>
            <a:r>
              <a:rPr lang="fr-FR" altLang="fr-FR" sz="1800" smtClean="0">
                <a:solidFill>
                  <a:schemeClr val="accent1"/>
                </a:solidFill>
                <a:ea typeface="ＭＳ Ｐゴシック" pitchFamily="-112" charset="-128"/>
              </a:rPr>
              <a:t>Procédures de préparation: cadre conceptuel, préfaisabilité, scénario économique et financier</a:t>
            </a:r>
          </a:p>
          <a:p>
            <a:pPr marL="844550" lvl="3" indent="-457200" eaLnBrk="1" hangingPunct="1">
              <a:buClr>
                <a:schemeClr val="accent1"/>
              </a:buClr>
              <a:buFont typeface="Wingdings" pitchFamily="2" charset="2"/>
              <a:buChar char="§"/>
            </a:pPr>
            <a:r>
              <a:rPr lang="fr-FR" altLang="fr-FR" sz="1800" smtClean="0">
                <a:solidFill>
                  <a:schemeClr val="accent1"/>
                </a:solidFill>
                <a:ea typeface="ＭＳ Ｐゴシック" pitchFamily="-112" charset="-128"/>
              </a:rPr>
              <a:t>Choix de la forme contractuelle</a:t>
            </a:r>
          </a:p>
          <a:p>
            <a:pPr marL="844550" lvl="3" indent="-457200" eaLnBrk="1" hangingPunct="1">
              <a:buClr>
                <a:schemeClr val="accent1"/>
              </a:buClr>
              <a:buFont typeface="Wingdings" pitchFamily="2" charset="2"/>
              <a:buChar char="§"/>
            </a:pPr>
            <a:r>
              <a:rPr lang="fr-FR" altLang="fr-FR" sz="1800" smtClean="0">
                <a:solidFill>
                  <a:schemeClr val="accent1"/>
                </a:solidFill>
                <a:ea typeface="ＭＳ Ｐゴシック" pitchFamily="-112" charset="-128"/>
              </a:rPr>
              <a:t>Décision finale et inscription sur la liste des projets</a:t>
            </a:r>
          </a:p>
          <a:p>
            <a:pPr marL="1119188" lvl="4" indent="-457200" eaLnBrk="1" hangingPunct="1">
              <a:buClr>
                <a:schemeClr val="accent1"/>
              </a:buClr>
              <a:buFont typeface="Wingdings" pitchFamily="2" charset="2"/>
              <a:buChar char="§"/>
            </a:pPr>
            <a:endParaRPr lang="fr-FR" altLang="fr-FR" smtClean="0">
              <a:solidFill>
                <a:schemeClr val="accent1"/>
              </a:solidFill>
              <a:ea typeface="ＭＳ Ｐゴシック" pitchFamily="-112" charset="-128"/>
            </a:endParaRPr>
          </a:p>
          <a:p>
            <a:pPr marL="1119188" lvl="4" indent="-457200" eaLnBrk="1" hangingPunct="1">
              <a:buClr>
                <a:schemeClr val="accent1"/>
              </a:buClr>
            </a:pPr>
            <a:endParaRPr lang="fr-FR" altLang="fr-FR" smtClean="0">
              <a:solidFill>
                <a:schemeClr val="accent1"/>
              </a:solidFill>
              <a:ea typeface="ＭＳ Ｐゴシック" pitchFamily="-112" charset="-128"/>
            </a:endParaRPr>
          </a:p>
          <a:p>
            <a:pPr marL="844550" lvl="3" indent="-457200" eaLnBrk="1" hangingPunct="1">
              <a:buClr>
                <a:schemeClr val="accent1"/>
              </a:buClr>
              <a:buFont typeface="Arial" charset="0"/>
              <a:buNone/>
            </a:pPr>
            <a:endParaRPr lang="fr-FR" altLang="fr-FR" sz="1800" smtClean="0">
              <a:solidFill>
                <a:schemeClr val="accent1"/>
              </a:solidFill>
              <a:ea typeface="ＭＳ Ｐゴシック" pitchFamily="-112" charset="-128"/>
            </a:endParaRPr>
          </a:p>
          <a:p>
            <a:pPr marL="571500" lvl="2" indent="-457200" eaLnBrk="1" hangingPunct="1">
              <a:buClr>
                <a:schemeClr val="accent1"/>
              </a:buClr>
              <a:buFont typeface="Wingdings" pitchFamily="2" charset="2"/>
              <a:buChar char="§"/>
            </a:pPr>
            <a:endParaRPr lang="fr-FR" altLang="fr-FR" sz="1800" smtClean="0">
              <a:solidFill>
                <a:schemeClr val="accent1"/>
              </a:solidFill>
              <a:ea typeface="ＭＳ Ｐゴシック" pitchFamily="-112" charset="-128"/>
            </a:endParaRPr>
          </a:p>
          <a:p>
            <a:pPr marL="844550" lvl="3" indent="-457200" eaLnBrk="1" hangingPunct="1">
              <a:buClr>
                <a:schemeClr val="accent1"/>
              </a:buClr>
              <a:buFont typeface="Wingdings" pitchFamily="2" charset="2"/>
              <a:buChar char="§"/>
            </a:pPr>
            <a:endParaRPr lang="fr-FR" altLang="fr-FR" sz="1800" smtClean="0">
              <a:solidFill>
                <a:schemeClr val="accent1"/>
              </a:solidFill>
              <a:ea typeface="ＭＳ Ｐゴシック" pitchFamily="-112" charset="-128"/>
            </a:endParaRPr>
          </a:p>
          <a:p>
            <a:pPr marL="844550" lvl="3" indent="-457200" eaLnBrk="1" hangingPunct="1">
              <a:buClr>
                <a:schemeClr val="accent1"/>
              </a:buClr>
              <a:buFont typeface="Wingdings" pitchFamily="2" charset="2"/>
              <a:buChar char="§"/>
            </a:pPr>
            <a:endParaRPr lang="fr-FR" altLang="fr-FR" sz="1800" smtClean="0">
              <a:solidFill>
                <a:schemeClr val="accent1"/>
              </a:solidFill>
              <a:ea typeface="ＭＳ Ｐゴシック" pitchFamily="-112" charset="-128"/>
            </a:endParaRPr>
          </a:p>
          <a:p>
            <a:pPr marL="571500" lvl="2" indent="-457200" eaLnBrk="1" hangingPunct="1">
              <a:buFont typeface="Wingdings" pitchFamily="2" charset="2"/>
              <a:buNone/>
            </a:pPr>
            <a:endParaRPr lang="fr-FR" altLang="fr-FR" sz="800" smtClean="0">
              <a:solidFill>
                <a:schemeClr val="tx2"/>
              </a:solidFill>
              <a:ea typeface="ＭＳ Ｐゴシック" pitchFamily="-112" charset="-128"/>
            </a:endParaRPr>
          </a:p>
          <a:p>
            <a:pPr eaLnBrk="1" hangingPunct="1"/>
            <a:endParaRPr lang="fr-FR" altLang="fr-FR" smtClean="0">
              <a:ea typeface="ＭＳ Ｐゴシック" pitchFamily="-112" charset="-128"/>
            </a:endParaRPr>
          </a:p>
        </p:txBody>
      </p:sp>
      <p:sp>
        <p:nvSpPr>
          <p:cNvPr id="11270" name="Espace réservé du pied de page 3"/>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BE" altLang="fr-FR" smtClean="0">
                <a:solidFill>
                  <a:schemeClr val="bg2"/>
                </a:solidFill>
                <a:latin typeface="Book Antiqua" pitchFamily="-112" charset="0"/>
              </a:rPr>
              <a:t>Frilet  -  Société  d'Avocats</a:t>
            </a:r>
          </a:p>
        </p:txBody>
      </p:sp>
      <p:sp>
        <p:nvSpPr>
          <p:cNvPr id="11271" name="Espace réservé du numéro de diapositive 4"/>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74C24BF4-85BF-43B9-A7C2-579CD3BA2F33}" type="slidenum">
              <a:rPr lang="fr-BE" altLang="fr-FR" smtClean="0">
                <a:solidFill>
                  <a:srgbClr val="FFFFFF"/>
                </a:solidFill>
                <a:latin typeface="Book Antiqua" pitchFamily="-112" charset="0"/>
              </a:rPr>
              <a:pPr eaLnBrk="1" hangingPunct="1"/>
              <a:t>40</a:t>
            </a:fld>
            <a:endParaRPr lang="fr-BE" altLang="fr-FR" smtClean="0">
              <a:solidFill>
                <a:srgbClr val="FFFFFF"/>
              </a:solidFill>
              <a:latin typeface="Book Antiqua" pitchFamily="-112" charset="0"/>
            </a:endParaRPr>
          </a:p>
        </p:txBody>
      </p:sp>
    </p:spTree>
    <p:extLst>
      <p:ext uri="{BB962C8B-B14F-4D97-AF65-F5344CB8AC3E}">
        <p14:creationId xmlns:p14="http://schemas.microsoft.com/office/powerpoint/2010/main" xmlns="" val="13455683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20000" cy="922114"/>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algn="ctr" eaLnBrk="1" hangingPunct="1">
              <a:defRPr/>
            </a:pPr>
            <a:r>
              <a:rPr lang="fr-FR" sz="2600" smtClean="0">
                <a:solidFill>
                  <a:schemeClr val="tx2"/>
                </a:solidFill>
                <a:latin typeface="Lucida Sans" pitchFamily="-112" charset="0"/>
              </a:rPr>
              <a:t>Plan indicatif de la loi cadre</a:t>
            </a:r>
            <a:br>
              <a:rPr lang="fr-FR" sz="2600" smtClean="0">
                <a:solidFill>
                  <a:schemeClr val="tx2"/>
                </a:solidFill>
                <a:latin typeface="Lucida Sans" pitchFamily="-112" charset="0"/>
              </a:rPr>
            </a:br>
            <a:r>
              <a:rPr lang="fr-FR" sz="2600" smtClean="0">
                <a:solidFill>
                  <a:schemeClr val="tx2"/>
                </a:solidFill>
                <a:latin typeface="Lucida Sans" pitchFamily="-112" charset="0"/>
              </a:rPr>
              <a:t>(Aide-mémoire)</a:t>
            </a:r>
            <a:endParaRPr lang="fr-FR" sz="1600" i="1" smtClean="0">
              <a:solidFill>
                <a:schemeClr val="tx2"/>
              </a:solidFill>
              <a:latin typeface="Lucida Sans" pitchFamily="-112" charset="0"/>
            </a:endParaRPr>
          </a:p>
        </p:txBody>
      </p:sp>
      <p:sp>
        <p:nvSpPr>
          <p:cNvPr id="12293" name="Espace réservé du contenu 2"/>
          <p:cNvSpPr>
            <a:spLocks noGrp="1"/>
          </p:cNvSpPr>
          <p:nvPr>
            <p:ph idx="1"/>
          </p:nvPr>
        </p:nvSpPr>
        <p:spPr/>
        <p:txBody>
          <a:bodyPr/>
          <a:lstStyle/>
          <a:p>
            <a:pPr marL="844550" lvl="3" indent="-457200" eaLnBrk="1" hangingPunct="1">
              <a:buClr>
                <a:schemeClr val="accent1"/>
              </a:buClr>
              <a:buFont typeface="Wingdings" pitchFamily="2" charset="2"/>
              <a:buChar char="§"/>
            </a:pPr>
            <a:endParaRPr lang="fr-FR" altLang="fr-FR" sz="1700" smtClean="0">
              <a:solidFill>
                <a:schemeClr val="accent1"/>
              </a:solidFill>
              <a:ea typeface="ＭＳ Ｐゴシック" pitchFamily="-112" charset="-128"/>
            </a:endParaRPr>
          </a:p>
          <a:p>
            <a:pPr marL="571500" lvl="2" indent="-457200" eaLnBrk="1" hangingPunct="1">
              <a:buClr>
                <a:schemeClr val="accent1"/>
              </a:buClr>
              <a:buFont typeface="Wingdings" pitchFamily="2" charset="2"/>
              <a:buChar char="§"/>
            </a:pPr>
            <a:r>
              <a:rPr lang="fr-FR" altLang="fr-FR" sz="2500" smtClean="0">
                <a:solidFill>
                  <a:schemeClr val="accent1"/>
                </a:solidFill>
                <a:ea typeface="ＭＳ Ｐゴシック" pitchFamily="-112" charset="-128"/>
              </a:rPr>
              <a:t>Mise en concurrence et choix de l’investisseur</a:t>
            </a:r>
            <a:endParaRPr lang="fr-FR" altLang="fr-FR" sz="1800" smtClean="0">
              <a:solidFill>
                <a:schemeClr val="accent1"/>
              </a:solidFill>
              <a:ea typeface="ＭＳ Ｐゴシック" pitchFamily="-112" charset="-128"/>
            </a:endParaRPr>
          </a:p>
          <a:p>
            <a:pPr marL="844550" lvl="3" indent="-457200" eaLnBrk="1" hangingPunct="1">
              <a:buClr>
                <a:schemeClr val="accent1"/>
              </a:buClr>
              <a:buFont typeface="Wingdings" pitchFamily="2" charset="2"/>
              <a:buChar char="§"/>
            </a:pPr>
            <a:r>
              <a:rPr lang="fr-FR" altLang="fr-FR" sz="1800" smtClean="0">
                <a:solidFill>
                  <a:schemeClr val="accent1"/>
                </a:solidFill>
                <a:ea typeface="ＭＳ Ｐゴシック" pitchFamily="-112" charset="-128"/>
              </a:rPr>
              <a:t>Conditions d’organisation de la préqualification ou présélection</a:t>
            </a:r>
          </a:p>
          <a:p>
            <a:pPr marL="844550" lvl="3" indent="-457200" eaLnBrk="1" hangingPunct="1">
              <a:buClr>
                <a:schemeClr val="accent1"/>
              </a:buClr>
              <a:buFont typeface="Wingdings" pitchFamily="2" charset="2"/>
              <a:buChar char="§"/>
            </a:pPr>
            <a:r>
              <a:rPr lang="fr-FR" altLang="fr-FR" sz="1800" smtClean="0">
                <a:solidFill>
                  <a:schemeClr val="accent1"/>
                </a:solidFill>
                <a:ea typeface="ＭＳ Ｐゴシック" pitchFamily="-112" charset="-128"/>
              </a:rPr>
              <a:t>Conditions de préparation et contenu du dossier de consultation</a:t>
            </a:r>
          </a:p>
          <a:p>
            <a:pPr marL="844550" lvl="3" indent="-457200" eaLnBrk="1" hangingPunct="1">
              <a:buClr>
                <a:schemeClr val="accent1"/>
              </a:buClr>
              <a:buFont typeface="Wingdings" pitchFamily="2" charset="2"/>
              <a:buChar char="§"/>
            </a:pPr>
            <a:r>
              <a:rPr lang="fr-FR" altLang="fr-FR" sz="1800" smtClean="0">
                <a:solidFill>
                  <a:schemeClr val="accent1"/>
                </a:solidFill>
                <a:ea typeface="ＭＳ Ｐゴシック" pitchFamily="-112" charset="-128"/>
              </a:rPr>
              <a:t>Procédures de sélection</a:t>
            </a:r>
          </a:p>
          <a:p>
            <a:pPr marL="1119188" lvl="4" indent="-457200" eaLnBrk="1" hangingPunct="1">
              <a:buClr>
                <a:schemeClr val="accent1"/>
              </a:buClr>
              <a:buFont typeface="Wingdings" pitchFamily="2" charset="2"/>
              <a:buChar char="§"/>
            </a:pPr>
            <a:r>
              <a:rPr lang="fr-FR" altLang="fr-FR" smtClean="0">
                <a:solidFill>
                  <a:schemeClr val="accent1"/>
                </a:solidFill>
                <a:ea typeface="ＭＳ Ｐゴシック" pitchFamily="-112" charset="-128"/>
              </a:rPr>
              <a:t>Consultation en deux étapes</a:t>
            </a:r>
          </a:p>
          <a:p>
            <a:pPr marL="1119188" lvl="4" indent="-457200" eaLnBrk="1" hangingPunct="1">
              <a:buClr>
                <a:schemeClr val="accent1"/>
              </a:buClr>
              <a:buFont typeface="Wingdings" pitchFamily="2" charset="2"/>
              <a:buChar char="§"/>
            </a:pPr>
            <a:r>
              <a:rPr lang="fr-FR" altLang="fr-FR" smtClean="0">
                <a:solidFill>
                  <a:schemeClr val="accent1"/>
                </a:solidFill>
                <a:ea typeface="ＭＳ Ｐゴシック" pitchFamily="-112" charset="-128"/>
              </a:rPr>
              <a:t>Dialogue compétitif</a:t>
            </a:r>
          </a:p>
          <a:p>
            <a:pPr marL="1119188" lvl="4" indent="-457200" eaLnBrk="1" hangingPunct="1">
              <a:buClr>
                <a:schemeClr val="accent1"/>
              </a:buClr>
              <a:buFont typeface="Wingdings" pitchFamily="2" charset="2"/>
              <a:buChar char="§"/>
            </a:pPr>
            <a:r>
              <a:rPr lang="fr-FR" altLang="fr-FR" smtClean="0">
                <a:solidFill>
                  <a:schemeClr val="accent1"/>
                </a:solidFill>
                <a:ea typeface="ＭＳ Ｐゴシック" pitchFamily="-112" charset="-128"/>
              </a:rPr>
              <a:t>Négociation compétitive</a:t>
            </a:r>
          </a:p>
          <a:p>
            <a:pPr marL="1119188" lvl="4" indent="-457200" eaLnBrk="1" hangingPunct="1">
              <a:buClr>
                <a:schemeClr val="accent1"/>
              </a:buClr>
              <a:buFont typeface="Wingdings" pitchFamily="2" charset="2"/>
              <a:buChar char="§"/>
            </a:pPr>
            <a:r>
              <a:rPr lang="fr-FR" altLang="fr-FR" smtClean="0">
                <a:solidFill>
                  <a:schemeClr val="accent1"/>
                </a:solidFill>
                <a:ea typeface="ＭＳ Ｐゴシック" pitchFamily="-112" charset="-128"/>
              </a:rPr>
              <a:t>Offres spontanées</a:t>
            </a:r>
          </a:p>
          <a:p>
            <a:pPr marL="844550" lvl="3" indent="-457200" eaLnBrk="1" hangingPunct="1">
              <a:buClr>
                <a:schemeClr val="accent1"/>
              </a:buClr>
              <a:buFont typeface="Wingdings" pitchFamily="2" charset="2"/>
              <a:buChar char="§"/>
            </a:pPr>
            <a:r>
              <a:rPr lang="fr-FR" altLang="fr-FR" sz="1800" smtClean="0">
                <a:solidFill>
                  <a:schemeClr val="accent1"/>
                </a:solidFill>
                <a:ea typeface="ＭＳ Ｐゴシック" pitchFamily="-112" charset="-128"/>
              </a:rPr>
              <a:t>Recours</a:t>
            </a:r>
          </a:p>
          <a:p>
            <a:pPr marL="1119188" lvl="4" indent="-457200" eaLnBrk="1" hangingPunct="1">
              <a:buClr>
                <a:schemeClr val="accent1"/>
              </a:buClr>
              <a:buFont typeface="Wingdings" pitchFamily="2" charset="2"/>
              <a:buChar char="§"/>
            </a:pPr>
            <a:r>
              <a:rPr lang="fr-FR" altLang="fr-FR" smtClean="0">
                <a:solidFill>
                  <a:schemeClr val="accent1"/>
                </a:solidFill>
                <a:ea typeface="ＭＳ Ｐゴシック" pitchFamily="-112" charset="-128"/>
              </a:rPr>
              <a:t>Référés: conditions et conséquences</a:t>
            </a:r>
          </a:p>
          <a:p>
            <a:pPr marL="844550" lvl="3" indent="-457200" eaLnBrk="1" hangingPunct="1">
              <a:buClr>
                <a:schemeClr val="accent1"/>
              </a:buClr>
              <a:buFont typeface="Arial" charset="0"/>
              <a:buNone/>
            </a:pPr>
            <a:endParaRPr lang="fr-FR" altLang="fr-FR" sz="1800" smtClean="0">
              <a:solidFill>
                <a:schemeClr val="accent1"/>
              </a:solidFill>
              <a:ea typeface="ＭＳ Ｐゴシック" pitchFamily="-112" charset="-128"/>
            </a:endParaRPr>
          </a:p>
          <a:p>
            <a:pPr marL="844550" lvl="3" indent="-457200" eaLnBrk="1" hangingPunct="1">
              <a:buClr>
                <a:schemeClr val="accent1"/>
              </a:buClr>
              <a:buFont typeface="Wingdings" pitchFamily="2" charset="2"/>
              <a:buChar char="§"/>
            </a:pPr>
            <a:endParaRPr lang="fr-FR" altLang="fr-FR" sz="1800" smtClean="0">
              <a:solidFill>
                <a:schemeClr val="accent1"/>
              </a:solidFill>
              <a:ea typeface="ＭＳ Ｐゴシック" pitchFamily="-112" charset="-128"/>
            </a:endParaRPr>
          </a:p>
          <a:p>
            <a:pPr marL="1119188" lvl="4" indent="-457200" eaLnBrk="1" hangingPunct="1">
              <a:buClr>
                <a:schemeClr val="accent1"/>
              </a:buClr>
              <a:buFont typeface="Wingdings" pitchFamily="2" charset="2"/>
              <a:buChar char="§"/>
            </a:pPr>
            <a:endParaRPr lang="fr-FR" altLang="fr-FR" smtClean="0">
              <a:solidFill>
                <a:schemeClr val="accent1"/>
              </a:solidFill>
              <a:ea typeface="ＭＳ Ｐゴシック" pitchFamily="-112" charset="-128"/>
            </a:endParaRPr>
          </a:p>
          <a:p>
            <a:pPr marL="1119188" lvl="4" indent="-457200" eaLnBrk="1" hangingPunct="1">
              <a:buClr>
                <a:schemeClr val="accent1"/>
              </a:buClr>
            </a:pPr>
            <a:endParaRPr lang="fr-FR" altLang="fr-FR" smtClean="0">
              <a:solidFill>
                <a:schemeClr val="accent1"/>
              </a:solidFill>
              <a:ea typeface="ＭＳ Ｐゴシック" pitchFamily="-112" charset="-128"/>
            </a:endParaRPr>
          </a:p>
          <a:p>
            <a:pPr marL="844550" lvl="3" indent="-457200" eaLnBrk="1" hangingPunct="1">
              <a:buClr>
                <a:schemeClr val="accent1"/>
              </a:buClr>
              <a:buFont typeface="Arial" charset="0"/>
              <a:buNone/>
            </a:pPr>
            <a:endParaRPr lang="fr-FR" altLang="fr-FR" sz="1800" smtClean="0">
              <a:solidFill>
                <a:schemeClr val="accent1"/>
              </a:solidFill>
              <a:ea typeface="ＭＳ Ｐゴシック" pitchFamily="-112" charset="-128"/>
            </a:endParaRPr>
          </a:p>
          <a:p>
            <a:pPr marL="571500" lvl="2" indent="-457200" eaLnBrk="1" hangingPunct="1">
              <a:buClr>
                <a:schemeClr val="accent1"/>
              </a:buClr>
              <a:buFont typeface="Wingdings" pitchFamily="2" charset="2"/>
              <a:buChar char="§"/>
            </a:pPr>
            <a:endParaRPr lang="fr-FR" altLang="fr-FR" sz="1800" smtClean="0">
              <a:solidFill>
                <a:schemeClr val="accent1"/>
              </a:solidFill>
              <a:ea typeface="ＭＳ Ｐゴシック" pitchFamily="-112" charset="-128"/>
            </a:endParaRPr>
          </a:p>
          <a:p>
            <a:pPr marL="844550" lvl="3" indent="-457200" eaLnBrk="1" hangingPunct="1">
              <a:buClr>
                <a:schemeClr val="accent1"/>
              </a:buClr>
              <a:buFont typeface="Wingdings" pitchFamily="2" charset="2"/>
              <a:buChar char="§"/>
            </a:pPr>
            <a:endParaRPr lang="fr-FR" altLang="fr-FR" sz="1800" smtClean="0">
              <a:solidFill>
                <a:schemeClr val="accent1"/>
              </a:solidFill>
              <a:ea typeface="ＭＳ Ｐゴシック" pitchFamily="-112" charset="-128"/>
            </a:endParaRPr>
          </a:p>
          <a:p>
            <a:pPr marL="844550" lvl="3" indent="-457200" eaLnBrk="1" hangingPunct="1">
              <a:buClr>
                <a:schemeClr val="accent1"/>
              </a:buClr>
              <a:buFont typeface="Wingdings" pitchFamily="2" charset="2"/>
              <a:buChar char="§"/>
            </a:pPr>
            <a:endParaRPr lang="fr-FR" altLang="fr-FR" sz="1800" smtClean="0">
              <a:solidFill>
                <a:schemeClr val="accent1"/>
              </a:solidFill>
              <a:ea typeface="ＭＳ Ｐゴシック" pitchFamily="-112" charset="-128"/>
            </a:endParaRPr>
          </a:p>
          <a:p>
            <a:pPr marL="571500" lvl="2" indent="-457200" eaLnBrk="1" hangingPunct="1">
              <a:buFont typeface="Wingdings" pitchFamily="2" charset="2"/>
              <a:buNone/>
            </a:pPr>
            <a:endParaRPr lang="fr-FR" altLang="fr-FR" sz="800" smtClean="0">
              <a:solidFill>
                <a:schemeClr val="tx2"/>
              </a:solidFill>
              <a:ea typeface="ＭＳ Ｐゴシック" pitchFamily="-112" charset="-128"/>
            </a:endParaRPr>
          </a:p>
          <a:p>
            <a:pPr eaLnBrk="1" hangingPunct="1"/>
            <a:endParaRPr lang="fr-FR" altLang="fr-FR" smtClean="0">
              <a:ea typeface="ＭＳ Ｐゴシック" pitchFamily="-112" charset="-128"/>
            </a:endParaRPr>
          </a:p>
        </p:txBody>
      </p:sp>
      <p:sp>
        <p:nvSpPr>
          <p:cNvPr id="12294" name="Espace réservé du pied de page 3"/>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BE" altLang="fr-FR" smtClean="0">
                <a:solidFill>
                  <a:schemeClr val="bg2"/>
                </a:solidFill>
                <a:latin typeface="Book Antiqua" pitchFamily="-112" charset="0"/>
              </a:rPr>
              <a:t>Frilet  -  Société  d'Avocats</a:t>
            </a:r>
          </a:p>
        </p:txBody>
      </p:sp>
      <p:sp>
        <p:nvSpPr>
          <p:cNvPr id="12295" name="Espace réservé du numéro de diapositive 4"/>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84424FB7-53F4-44B7-ABC2-2CD0E39F9F42}" type="slidenum">
              <a:rPr lang="fr-BE" altLang="fr-FR" smtClean="0">
                <a:solidFill>
                  <a:srgbClr val="FFFFFF"/>
                </a:solidFill>
                <a:latin typeface="Book Antiqua" pitchFamily="-112" charset="0"/>
              </a:rPr>
              <a:pPr eaLnBrk="1" hangingPunct="1"/>
              <a:t>41</a:t>
            </a:fld>
            <a:endParaRPr lang="fr-BE" altLang="fr-FR" smtClean="0">
              <a:solidFill>
                <a:srgbClr val="FFFFFF"/>
              </a:solidFill>
              <a:latin typeface="Book Antiqua" pitchFamily="-112" charset="0"/>
            </a:endParaRPr>
          </a:p>
        </p:txBody>
      </p:sp>
    </p:spTree>
    <p:extLst>
      <p:ext uri="{BB962C8B-B14F-4D97-AF65-F5344CB8AC3E}">
        <p14:creationId xmlns:p14="http://schemas.microsoft.com/office/powerpoint/2010/main" xmlns="" val="27198861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20000" cy="922114"/>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algn="ctr" eaLnBrk="1" hangingPunct="1">
              <a:defRPr/>
            </a:pPr>
            <a:r>
              <a:rPr lang="fr-FR" sz="2600" smtClean="0">
                <a:solidFill>
                  <a:schemeClr val="tx2"/>
                </a:solidFill>
                <a:latin typeface="Lucida Sans" pitchFamily="-112" charset="0"/>
              </a:rPr>
              <a:t>Plan indicatif de la loi cadre</a:t>
            </a:r>
            <a:br>
              <a:rPr lang="fr-FR" sz="2600" smtClean="0">
                <a:solidFill>
                  <a:schemeClr val="tx2"/>
                </a:solidFill>
                <a:latin typeface="Lucida Sans" pitchFamily="-112" charset="0"/>
              </a:rPr>
            </a:br>
            <a:r>
              <a:rPr lang="fr-FR" sz="2600" smtClean="0">
                <a:solidFill>
                  <a:schemeClr val="tx2"/>
                </a:solidFill>
                <a:latin typeface="Lucida Sans" pitchFamily="-112" charset="0"/>
              </a:rPr>
              <a:t>(Aide-mémoire)</a:t>
            </a:r>
            <a:endParaRPr lang="fr-FR" sz="1600" i="1" smtClean="0">
              <a:solidFill>
                <a:schemeClr val="tx2"/>
              </a:solidFill>
              <a:latin typeface="Lucida Sans" pitchFamily="-112" charset="0"/>
            </a:endParaRPr>
          </a:p>
        </p:txBody>
      </p:sp>
      <p:sp>
        <p:nvSpPr>
          <p:cNvPr id="13317" name="Espace réservé du contenu 2"/>
          <p:cNvSpPr>
            <a:spLocks noGrp="1"/>
          </p:cNvSpPr>
          <p:nvPr>
            <p:ph idx="1"/>
          </p:nvPr>
        </p:nvSpPr>
        <p:spPr/>
        <p:txBody>
          <a:bodyPr/>
          <a:lstStyle/>
          <a:p>
            <a:pPr marL="844550" lvl="3" indent="-457200" eaLnBrk="1" hangingPunct="1">
              <a:buClr>
                <a:schemeClr val="accent1"/>
              </a:buClr>
              <a:buFont typeface="Wingdings" pitchFamily="2" charset="2"/>
              <a:buChar char="§"/>
            </a:pPr>
            <a:endParaRPr lang="fr-FR" altLang="fr-FR" sz="1700" smtClean="0">
              <a:solidFill>
                <a:schemeClr val="accent1"/>
              </a:solidFill>
              <a:ea typeface="ＭＳ Ｐゴシック" pitchFamily="-112" charset="-128"/>
            </a:endParaRPr>
          </a:p>
          <a:p>
            <a:pPr marL="571500" lvl="2" indent="-457200" eaLnBrk="1" hangingPunct="1">
              <a:buClr>
                <a:schemeClr val="accent1"/>
              </a:buClr>
              <a:buFont typeface="Wingdings" pitchFamily="2" charset="2"/>
              <a:buChar char="§"/>
            </a:pPr>
            <a:r>
              <a:rPr lang="fr-FR" altLang="fr-FR" sz="2500" smtClean="0">
                <a:solidFill>
                  <a:schemeClr val="accent1"/>
                </a:solidFill>
                <a:ea typeface="ＭＳ Ｐゴシック" pitchFamily="-112" charset="-128"/>
              </a:rPr>
              <a:t>Cadre juridique</a:t>
            </a:r>
            <a:endParaRPr lang="fr-FR" altLang="fr-FR" sz="1800" smtClean="0">
              <a:solidFill>
                <a:schemeClr val="accent1"/>
              </a:solidFill>
              <a:ea typeface="ＭＳ Ｐゴシック" pitchFamily="-112" charset="-128"/>
            </a:endParaRPr>
          </a:p>
          <a:p>
            <a:pPr marL="844550" lvl="3" indent="-457200" eaLnBrk="1" hangingPunct="1">
              <a:buClr>
                <a:schemeClr val="accent1"/>
              </a:buClr>
              <a:buFont typeface="Wingdings" pitchFamily="2" charset="2"/>
              <a:buChar char="§"/>
            </a:pPr>
            <a:r>
              <a:rPr lang="fr-FR" altLang="fr-FR" sz="1800" smtClean="0">
                <a:solidFill>
                  <a:schemeClr val="accent1"/>
                </a:solidFill>
                <a:ea typeface="ＭＳ Ｐゴシック" pitchFamily="-112" charset="-128"/>
              </a:rPr>
              <a:t>Généralités: aspects réglementaires et contractuels </a:t>
            </a:r>
          </a:p>
          <a:p>
            <a:pPr marL="844550" lvl="3" indent="-457200" eaLnBrk="1" hangingPunct="1">
              <a:buClr>
                <a:schemeClr val="accent1"/>
              </a:buClr>
              <a:buFont typeface="Wingdings" pitchFamily="2" charset="2"/>
              <a:buChar char="§"/>
            </a:pPr>
            <a:r>
              <a:rPr lang="fr-FR" altLang="fr-FR" sz="1800" smtClean="0">
                <a:solidFill>
                  <a:schemeClr val="accent1"/>
                </a:solidFill>
                <a:ea typeface="ＭＳ Ｐゴシック" pitchFamily="-112" charset="-128"/>
              </a:rPr>
              <a:t>Application du droit des contrats publics</a:t>
            </a:r>
          </a:p>
          <a:p>
            <a:pPr marL="1119188" lvl="4" indent="-457200" eaLnBrk="1" hangingPunct="1">
              <a:buClr>
                <a:schemeClr val="accent1"/>
              </a:buClr>
              <a:buFont typeface="Wingdings" pitchFamily="2" charset="2"/>
              <a:buChar char="§"/>
            </a:pPr>
            <a:r>
              <a:rPr lang="fr-FR" altLang="fr-FR" smtClean="0">
                <a:solidFill>
                  <a:schemeClr val="accent1"/>
                </a:solidFill>
                <a:ea typeface="ＭＳ Ｐゴシック" pitchFamily="-112" charset="-128"/>
              </a:rPr>
              <a:t>Equilibre économique, définition, conditions d’application et principes de diminution, de répartition ou de prise en charge des risques et opportunités</a:t>
            </a:r>
          </a:p>
          <a:p>
            <a:pPr marL="1119188" lvl="4" indent="-457200" eaLnBrk="1" hangingPunct="1">
              <a:buClr>
                <a:schemeClr val="accent1"/>
              </a:buClr>
              <a:buFont typeface="Wingdings" pitchFamily="2" charset="2"/>
              <a:buChar char="§"/>
            </a:pPr>
            <a:r>
              <a:rPr lang="fr-FR" altLang="fr-FR" smtClean="0">
                <a:solidFill>
                  <a:schemeClr val="accent1"/>
                </a:solidFill>
                <a:ea typeface="ＭＳ Ｐゴシック" pitchFamily="-112" charset="-128"/>
              </a:rPr>
              <a:t>Droits spécifiques des autorités publiques</a:t>
            </a:r>
          </a:p>
          <a:p>
            <a:pPr marL="1119188" lvl="4" indent="-457200" eaLnBrk="1" hangingPunct="1">
              <a:buClr>
                <a:schemeClr val="accent1"/>
              </a:buClr>
              <a:buFont typeface="Wingdings" pitchFamily="2" charset="2"/>
              <a:buChar char="§"/>
            </a:pPr>
            <a:r>
              <a:rPr lang="fr-FR" altLang="fr-FR" smtClean="0">
                <a:solidFill>
                  <a:schemeClr val="accent1"/>
                </a:solidFill>
                <a:ea typeface="ＭＳ Ｐゴシック" pitchFamily="-112" charset="-128"/>
              </a:rPr>
              <a:t>Droits spécifiques des investisseurs</a:t>
            </a:r>
          </a:p>
          <a:p>
            <a:pPr marL="1119188" lvl="4" indent="-457200" eaLnBrk="1" hangingPunct="1">
              <a:buClr>
                <a:schemeClr val="accent1"/>
              </a:buClr>
              <a:buFont typeface="Wingdings" pitchFamily="2" charset="2"/>
              <a:buChar char="§"/>
            </a:pPr>
            <a:r>
              <a:rPr lang="fr-FR" altLang="fr-FR" i="1" smtClean="0">
                <a:solidFill>
                  <a:schemeClr val="accent1"/>
                </a:solidFill>
                <a:ea typeface="ＭＳ Ｐゴシック" pitchFamily="-112" charset="-128"/>
              </a:rPr>
              <a:t>Intuitu personae</a:t>
            </a:r>
          </a:p>
          <a:p>
            <a:pPr marL="844550" lvl="3" indent="-457200" eaLnBrk="1" hangingPunct="1">
              <a:buClr>
                <a:schemeClr val="accent1"/>
              </a:buClr>
              <a:buFont typeface="Wingdings" pitchFamily="2" charset="2"/>
              <a:buChar char="§"/>
            </a:pPr>
            <a:r>
              <a:rPr lang="fr-FR" altLang="fr-FR" sz="1800" smtClean="0">
                <a:solidFill>
                  <a:schemeClr val="accent1"/>
                </a:solidFill>
                <a:ea typeface="ＭＳ Ｐゴシック" pitchFamily="-112" charset="-128"/>
              </a:rPr>
              <a:t>Statut de la société de projet </a:t>
            </a:r>
          </a:p>
          <a:p>
            <a:pPr marL="844550" lvl="3" indent="-457200" eaLnBrk="1" hangingPunct="1">
              <a:buClr>
                <a:schemeClr val="accent1"/>
              </a:buClr>
              <a:buFont typeface="Wingdings" pitchFamily="2" charset="2"/>
              <a:buChar char="§"/>
            </a:pPr>
            <a:r>
              <a:rPr lang="fr-FR" altLang="fr-FR" sz="1800" smtClean="0">
                <a:solidFill>
                  <a:schemeClr val="accent1"/>
                </a:solidFill>
                <a:ea typeface="ＭＳ Ｐゴシック" pitchFamily="-112" charset="-128"/>
              </a:rPr>
              <a:t>Statut juridique des terrains et des actifs</a:t>
            </a:r>
          </a:p>
          <a:p>
            <a:pPr marL="844550" lvl="3" indent="-457200" eaLnBrk="1" hangingPunct="1">
              <a:buClr>
                <a:schemeClr val="accent1"/>
              </a:buClr>
              <a:buFont typeface="Wingdings" pitchFamily="2" charset="2"/>
              <a:buChar char="§"/>
            </a:pPr>
            <a:r>
              <a:rPr lang="fr-FR" altLang="fr-FR" sz="1800" smtClean="0">
                <a:solidFill>
                  <a:schemeClr val="accent1"/>
                </a:solidFill>
                <a:ea typeface="ＭＳ Ｐゴシック" pitchFamily="-112" charset="-128"/>
              </a:rPr>
              <a:t>Garanties et droits réels</a:t>
            </a:r>
          </a:p>
          <a:p>
            <a:pPr marL="844550" lvl="3" indent="-457200" eaLnBrk="1" hangingPunct="1">
              <a:buClr>
                <a:schemeClr val="accent1"/>
              </a:buClr>
              <a:buFont typeface="Wingdings" pitchFamily="2" charset="2"/>
              <a:buChar char="§"/>
            </a:pPr>
            <a:r>
              <a:rPr lang="fr-FR" altLang="fr-FR" sz="1800" smtClean="0">
                <a:solidFill>
                  <a:schemeClr val="accent1"/>
                </a:solidFill>
                <a:ea typeface="ＭＳ Ｐゴシック" pitchFamily="-112" charset="-128"/>
              </a:rPr>
              <a:t>Droit de l’environnement: EISE et permis</a:t>
            </a:r>
          </a:p>
          <a:p>
            <a:pPr marL="844550" lvl="3" indent="-457200" eaLnBrk="1" hangingPunct="1">
              <a:buClr>
                <a:schemeClr val="accent1"/>
              </a:buClr>
              <a:buFont typeface="Wingdings" pitchFamily="2" charset="2"/>
              <a:buChar char="§"/>
            </a:pPr>
            <a:r>
              <a:rPr lang="fr-FR" altLang="fr-FR" sz="1800" smtClean="0">
                <a:solidFill>
                  <a:schemeClr val="accent1"/>
                </a:solidFill>
                <a:ea typeface="ＭＳ Ｐゴシック" pitchFamily="-112" charset="-128"/>
              </a:rPr>
              <a:t>Droit de l’expropriation obligation d’indemnisation et de réinstallation</a:t>
            </a:r>
          </a:p>
          <a:p>
            <a:pPr marL="844550" lvl="3" indent="-457200" eaLnBrk="1" hangingPunct="1">
              <a:buClr>
                <a:schemeClr val="accent1"/>
              </a:buClr>
              <a:buFont typeface="Wingdings" pitchFamily="2" charset="2"/>
              <a:buChar char="§"/>
            </a:pPr>
            <a:endParaRPr lang="fr-FR" altLang="fr-FR" sz="1800" smtClean="0">
              <a:solidFill>
                <a:schemeClr val="accent1"/>
              </a:solidFill>
              <a:ea typeface="ＭＳ Ｐゴシック" pitchFamily="-112" charset="-128"/>
            </a:endParaRPr>
          </a:p>
          <a:p>
            <a:pPr marL="844550" lvl="3" indent="-457200" eaLnBrk="1" hangingPunct="1">
              <a:buClr>
                <a:schemeClr val="accent1"/>
              </a:buClr>
              <a:buFont typeface="Arial" charset="0"/>
              <a:buNone/>
            </a:pPr>
            <a:endParaRPr lang="fr-FR" altLang="fr-FR" sz="1800" smtClean="0">
              <a:solidFill>
                <a:schemeClr val="accent1"/>
              </a:solidFill>
              <a:ea typeface="ＭＳ Ｐゴシック" pitchFamily="-112" charset="-128"/>
            </a:endParaRPr>
          </a:p>
          <a:p>
            <a:pPr marL="844550" lvl="3" indent="-457200" eaLnBrk="1" hangingPunct="1">
              <a:buClr>
                <a:schemeClr val="accent1"/>
              </a:buClr>
              <a:buFont typeface="Wingdings" pitchFamily="2" charset="2"/>
              <a:buChar char="§"/>
            </a:pPr>
            <a:endParaRPr lang="fr-FR" altLang="fr-FR" sz="1800" smtClean="0">
              <a:solidFill>
                <a:schemeClr val="accent1"/>
              </a:solidFill>
              <a:ea typeface="ＭＳ Ｐゴシック" pitchFamily="-112" charset="-128"/>
            </a:endParaRPr>
          </a:p>
          <a:p>
            <a:pPr marL="1119188" lvl="4" indent="-457200" eaLnBrk="1" hangingPunct="1">
              <a:buClr>
                <a:schemeClr val="accent1"/>
              </a:buClr>
              <a:buFont typeface="Wingdings" pitchFamily="2" charset="2"/>
              <a:buChar char="§"/>
            </a:pPr>
            <a:endParaRPr lang="fr-FR" altLang="fr-FR" smtClean="0">
              <a:solidFill>
                <a:schemeClr val="accent1"/>
              </a:solidFill>
              <a:ea typeface="ＭＳ Ｐゴシック" pitchFamily="-112" charset="-128"/>
            </a:endParaRPr>
          </a:p>
          <a:p>
            <a:pPr marL="1119188" lvl="4" indent="-457200" eaLnBrk="1" hangingPunct="1">
              <a:buClr>
                <a:schemeClr val="accent1"/>
              </a:buClr>
            </a:pPr>
            <a:endParaRPr lang="fr-FR" altLang="fr-FR" smtClean="0">
              <a:solidFill>
                <a:schemeClr val="accent1"/>
              </a:solidFill>
              <a:ea typeface="ＭＳ Ｐゴシック" pitchFamily="-112" charset="-128"/>
            </a:endParaRPr>
          </a:p>
          <a:p>
            <a:pPr marL="844550" lvl="3" indent="-457200" eaLnBrk="1" hangingPunct="1">
              <a:buClr>
                <a:schemeClr val="accent1"/>
              </a:buClr>
              <a:buFont typeface="Arial" charset="0"/>
              <a:buNone/>
            </a:pPr>
            <a:endParaRPr lang="fr-FR" altLang="fr-FR" sz="1800" smtClean="0">
              <a:solidFill>
                <a:schemeClr val="accent1"/>
              </a:solidFill>
              <a:ea typeface="ＭＳ Ｐゴシック" pitchFamily="-112" charset="-128"/>
            </a:endParaRPr>
          </a:p>
          <a:p>
            <a:pPr marL="571500" lvl="2" indent="-457200" eaLnBrk="1" hangingPunct="1">
              <a:buClr>
                <a:schemeClr val="accent1"/>
              </a:buClr>
              <a:buFont typeface="Wingdings" pitchFamily="2" charset="2"/>
              <a:buChar char="§"/>
            </a:pPr>
            <a:endParaRPr lang="fr-FR" altLang="fr-FR" sz="1800" smtClean="0">
              <a:solidFill>
                <a:schemeClr val="accent1"/>
              </a:solidFill>
              <a:ea typeface="ＭＳ Ｐゴシック" pitchFamily="-112" charset="-128"/>
            </a:endParaRPr>
          </a:p>
          <a:p>
            <a:pPr marL="844550" lvl="3" indent="-457200" eaLnBrk="1" hangingPunct="1">
              <a:buClr>
                <a:schemeClr val="accent1"/>
              </a:buClr>
              <a:buFont typeface="Wingdings" pitchFamily="2" charset="2"/>
              <a:buChar char="§"/>
            </a:pPr>
            <a:endParaRPr lang="fr-FR" altLang="fr-FR" sz="1800" smtClean="0">
              <a:solidFill>
                <a:schemeClr val="accent1"/>
              </a:solidFill>
              <a:ea typeface="ＭＳ Ｐゴシック" pitchFamily="-112" charset="-128"/>
            </a:endParaRPr>
          </a:p>
          <a:p>
            <a:pPr marL="844550" lvl="3" indent="-457200" eaLnBrk="1" hangingPunct="1">
              <a:buClr>
                <a:schemeClr val="accent1"/>
              </a:buClr>
              <a:buFont typeface="Wingdings" pitchFamily="2" charset="2"/>
              <a:buChar char="§"/>
            </a:pPr>
            <a:endParaRPr lang="fr-FR" altLang="fr-FR" sz="1800" smtClean="0">
              <a:solidFill>
                <a:schemeClr val="accent1"/>
              </a:solidFill>
              <a:ea typeface="ＭＳ Ｐゴシック" pitchFamily="-112" charset="-128"/>
            </a:endParaRPr>
          </a:p>
          <a:p>
            <a:pPr marL="571500" lvl="2" indent="-457200" eaLnBrk="1" hangingPunct="1">
              <a:buFont typeface="Wingdings" pitchFamily="2" charset="2"/>
              <a:buNone/>
            </a:pPr>
            <a:endParaRPr lang="fr-FR" altLang="fr-FR" sz="800" smtClean="0">
              <a:solidFill>
                <a:schemeClr val="tx2"/>
              </a:solidFill>
              <a:ea typeface="ＭＳ Ｐゴシック" pitchFamily="-112" charset="-128"/>
            </a:endParaRPr>
          </a:p>
          <a:p>
            <a:pPr eaLnBrk="1" hangingPunct="1"/>
            <a:endParaRPr lang="fr-FR" altLang="fr-FR" smtClean="0">
              <a:ea typeface="ＭＳ Ｐゴシック" pitchFamily="-112" charset="-128"/>
            </a:endParaRPr>
          </a:p>
        </p:txBody>
      </p:sp>
      <p:sp>
        <p:nvSpPr>
          <p:cNvPr id="13318" name="Espace réservé du pied de page 3"/>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BE" altLang="fr-FR" smtClean="0">
                <a:solidFill>
                  <a:schemeClr val="bg2"/>
                </a:solidFill>
                <a:latin typeface="Book Antiqua" pitchFamily="-112" charset="0"/>
              </a:rPr>
              <a:t>Frilet  -  Société  d'Avocats</a:t>
            </a:r>
          </a:p>
        </p:txBody>
      </p:sp>
      <p:sp>
        <p:nvSpPr>
          <p:cNvPr id="13319" name="Espace réservé du numéro de diapositive 4"/>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D8C89D6B-8D2F-44AA-8268-C0C73E98C653}" type="slidenum">
              <a:rPr lang="fr-BE" altLang="fr-FR" smtClean="0">
                <a:solidFill>
                  <a:srgbClr val="FFFFFF"/>
                </a:solidFill>
                <a:latin typeface="Book Antiqua" pitchFamily="-112" charset="0"/>
              </a:rPr>
              <a:pPr eaLnBrk="1" hangingPunct="1"/>
              <a:t>42</a:t>
            </a:fld>
            <a:endParaRPr lang="fr-BE" altLang="fr-FR" smtClean="0">
              <a:solidFill>
                <a:srgbClr val="FFFFFF"/>
              </a:solidFill>
              <a:latin typeface="Book Antiqua" pitchFamily="-112" charset="0"/>
            </a:endParaRPr>
          </a:p>
        </p:txBody>
      </p:sp>
    </p:spTree>
    <p:extLst>
      <p:ext uri="{BB962C8B-B14F-4D97-AF65-F5344CB8AC3E}">
        <p14:creationId xmlns:p14="http://schemas.microsoft.com/office/powerpoint/2010/main" xmlns="" val="36721587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20000" cy="922114"/>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algn="ctr" eaLnBrk="1" hangingPunct="1">
              <a:defRPr/>
            </a:pPr>
            <a:r>
              <a:rPr lang="fr-FR" sz="2600" smtClean="0">
                <a:solidFill>
                  <a:schemeClr val="tx2"/>
                </a:solidFill>
                <a:latin typeface="Lucida Sans" pitchFamily="-112" charset="0"/>
              </a:rPr>
              <a:t>Plan indicatif de la loi cadre</a:t>
            </a:r>
            <a:br>
              <a:rPr lang="fr-FR" sz="2600" smtClean="0">
                <a:solidFill>
                  <a:schemeClr val="tx2"/>
                </a:solidFill>
                <a:latin typeface="Lucida Sans" pitchFamily="-112" charset="0"/>
              </a:rPr>
            </a:br>
            <a:r>
              <a:rPr lang="fr-FR" sz="2600" smtClean="0">
                <a:solidFill>
                  <a:schemeClr val="tx2"/>
                </a:solidFill>
                <a:latin typeface="Lucida Sans" pitchFamily="-112" charset="0"/>
              </a:rPr>
              <a:t>(Aide-mémoire)</a:t>
            </a:r>
            <a:endParaRPr lang="fr-FR" sz="1600" i="1" smtClean="0">
              <a:solidFill>
                <a:schemeClr val="tx2"/>
              </a:solidFill>
              <a:latin typeface="Lucida Sans" pitchFamily="-112" charset="0"/>
            </a:endParaRPr>
          </a:p>
        </p:txBody>
      </p:sp>
      <p:sp>
        <p:nvSpPr>
          <p:cNvPr id="28677" name="Espace réservé du contenu 2"/>
          <p:cNvSpPr>
            <a:spLocks noGrp="1"/>
          </p:cNvSpPr>
          <p:nvPr>
            <p:ph idx="1"/>
          </p:nvPr>
        </p:nvSpPr>
        <p:spPr>
          <a:xfrm>
            <a:off x="395288" y="981075"/>
            <a:ext cx="7620000" cy="4511675"/>
          </a:xfrm>
        </p:spPr>
        <p:txBody>
          <a:bodyPr/>
          <a:lstStyle/>
          <a:p>
            <a:pPr marL="844550" lvl="3" indent="-457200" eaLnBrk="1" hangingPunct="1">
              <a:buClr>
                <a:schemeClr val="accent1"/>
              </a:buClr>
              <a:buFont typeface="Wingdings" pitchFamily="-112" charset="2"/>
              <a:buChar char="§"/>
              <a:defRPr/>
            </a:pPr>
            <a:endParaRPr lang="fr-FR" sz="1700" dirty="0" smtClean="0">
              <a:solidFill>
                <a:schemeClr val="accent1"/>
              </a:solidFill>
              <a:ea typeface="ＭＳ Ｐゴシック" pitchFamily="-112" charset="-128"/>
            </a:endParaRPr>
          </a:p>
          <a:p>
            <a:pPr marL="571500" lvl="2" indent="-457200" eaLnBrk="1" hangingPunct="1">
              <a:buClr>
                <a:schemeClr val="accent1"/>
              </a:buClr>
              <a:buFont typeface="Wingdings" pitchFamily="-112" charset="2"/>
              <a:buChar char="§"/>
              <a:defRPr/>
            </a:pPr>
            <a:r>
              <a:rPr lang="fr-FR" sz="2500" dirty="0" smtClean="0">
                <a:solidFill>
                  <a:schemeClr val="accent1"/>
                </a:solidFill>
                <a:ea typeface="ＭＳ Ｐゴシック" pitchFamily="-112" charset="-128"/>
              </a:rPr>
              <a:t>Liste des clauses contractuelles obligatoires</a:t>
            </a:r>
            <a:endParaRPr lang="fr-FR" sz="1800" dirty="0" smtClean="0">
              <a:solidFill>
                <a:schemeClr val="accent1"/>
              </a:solidFill>
              <a:ea typeface="ＭＳ Ｐゴシック" pitchFamily="-112" charset="-128"/>
            </a:endParaRPr>
          </a:p>
          <a:p>
            <a:pPr marL="844550" lvl="3" indent="-457200" eaLnBrk="1" hangingPunct="1">
              <a:buClr>
                <a:schemeClr val="accent1"/>
              </a:buClr>
              <a:buFont typeface="Wingdings" pitchFamily="-112" charset="2"/>
              <a:buChar char="§"/>
              <a:defRPr/>
            </a:pPr>
            <a:r>
              <a:rPr lang="fr-FR" sz="1800" dirty="0" smtClean="0">
                <a:solidFill>
                  <a:schemeClr val="accent1"/>
                </a:solidFill>
                <a:ea typeface="ＭＳ Ｐゴシック" pitchFamily="-112" charset="-128"/>
              </a:rPr>
              <a:t>Liste de base (30 à 40 articles, voir également power point sur le plan type d’un contrat de concession de service public)</a:t>
            </a:r>
          </a:p>
          <a:p>
            <a:pPr marL="844550" lvl="3" indent="-457200" eaLnBrk="1" hangingPunct="1">
              <a:buClr>
                <a:schemeClr val="accent1"/>
              </a:buClr>
              <a:buFont typeface="Wingdings" pitchFamily="-112" charset="2"/>
              <a:buChar char="§"/>
              <a:defRPr/>
            </a:pPr>
            <a:r>
              <a:rPr lang="fr-FR" sz="1800" dirty="0" smtClean="0">
                <a:solidFill>
                  <a:schemeClr val="accent1"/>
                </a:solidFill>
                <a:ea typeface="ＭＳ Ｐゴシック" pitchFamily="-112" charset="-128"/>
              </a:rPr>
              <a:t>Liste additionnelle pour la famille PPP concessions (20 à 30 articles, voir comme précédemment) </a:t>
            </a:r>
          </a:p>
          <a:p>
            <a:pPr marL="730250" lvl="3" indent="-342900" eaLnBrk="1" hangingPunct="1">
              <a:buClr>
                <a:schemeClr val="accent1"/>
              </a:buClr>
              <a:buFont typeface="Wingdings" pitchFamily="2" charset="2"/>
              <a:buChar char="§"/>
              <a:defRPr/>
            </a:pPr>
            <a:r>
              <a:rPr lang="fr-FR" sz="2500" dirty="0" smtClean="0">
                <a:solidFill>
                  <a:schemeClr val="accent1"/>
                </a:solidFill>
                <a:ea typeface="ＭＳ Ｐゴシック" pitchFamily="-112" charset="-128"/>
              </a:rPr>
              <a:t>Exemple de clauses </a:t>
            </a:r>
            <a:r>
              <a:rPr lang="fr-FR" sz="2500" dirty="0">
                <a:solidFill>
                  <a:schemeClr val="accent1"/>
                </a:solidFill>
                <a:ea typeface="ＭＳ Ｐゴシック" pitchFamily="-112" charset="-128"/>
              </a:rPr>
              <a:t>nécessitant des précisions </a:t>
            </a:r>
            <a:r>
              <a:rPr lang="fr-FR" sz="2500" i="1" dirty="0" smtClean="0">
                <a:solidFill>
                  <a:schemeClr val="accent1"/>
                </a:solidFill>
                <a:ea typeface="ＭＳ Ｐゴシック" pitchFamily="-112" charset="-128"/>
              </a:rPr>
              <a:t>a minima</a:t>
            </a:r>
          </a:p>
          <a:p>
            <a:pPr marL="844550" lvl="3" indent="-457200" eaLnBrk="1" hangingPunct="1">
              <a:buClr>
                <a:schemeClr val="accent1"/>
              </a:buClr>
              <a:defRPr/>
            </a:pPr>
            <a:r>
              <a:rPr lang="fr-FR" sz="1800" dirty="0" smtClean="0">
                <a:solidFill>
                  <a:schemeClr val="accent1"/>
                </a:solidFill>
                <a:ea typeface="ＭＳ Ｐゴシック" pitchFamily="-112" charset="-128"/>
              </a:rPr>
              <a:t>Clauses tarifs</a:t>
            </a:r>
          </a:p>
          <a:p>
            <a:pPr marL="844550" lvl="3" indent="-457200" eaLnBrk="1" hangingPunct="1">
              <a:buClr>
                <a:schemeClr val="accent1"/>
              </a:buClr>
              <a:defRPr/>
            </a:pPr>
            <a:r>
              <a:rPr lang="fr-FR" sz="1800" dirty="0" smtClean="0">
                <a:solidFill>
                  <a:schemeClr val="accent1"/>
                </a:solidFill>
                <a:ea typeface="ＭＳ Ｐゴシック" pitchFamily="-112" charset="-128"/>
              </a:rPr>
              <a:t>Clauses autorisations et permis</a:t>
            </a:r>
          </a:p>
          <a:p>
            <a:pPr marL="844550" lvl="3" indent="-457200" eaLnBrk="1" hangingPunct="1">
              <a:buClr>
                <a:schemeClr val="accent1"/>
              </a:buClr>
              <a:defRPr/>
            </a:pPr>
            <a:r>
              <a:rPr lang="fr-FR" sz="1800" dirty="0" smtClean="0">
                <a:solidFill>
                  <a:schemeClr val="accent1"/>
                </a:solidFill>
                <a:ea typeface="ＭＳ Ｐゴシック" pitchFamily="-112" charset="-128"/>
              </a:rPr>
              <a:t>Clauses de rendez-vous, de partenariat, de prévention et de règlement des différends</a:t>
            </a:r>
          </a:p>
          <a:p>
            <a:pPr marL="844550" lvl="3" indent="-457200" eaLnBrk="1" hangingPunct="1">
              <a:buClr>
                <a:schemeClr val="accent1"/>
              </a:buClr>
              <a:defRPr/>
            </a:pPr>
            <a:r>
              <a:rPr lang="fr-FR" sz="1800" dirty="0">
                <a:solidFill>
                  <a:schemeClr val="accent1"/>
                </a:solidFill>
                <a:ea typeface="ＭＳ Ｐゴシック" pitchFamily="-112" charset="-128"/>
              </a:rPr>
              <a:t>Clauses de transparence, de production des comptes et de contrôle</a:t>
            </a:r>
          </a:p>
          <a:p>
            <a:pPr marL="844550" lvl="3" indent="-457200" eaLnBrk="1" hangingPunct="1">
              <a:buClr>
                <a:schemeClr val="accent1"/>
              </a:buClr>
              <a:defRPr/>
            </a:pPr>
            <a:r>
              <a:rPr lang="fr-FR" sz="1800" dirty="0">
                <a:solidFill>
                  <a:schemeClr val="accent1"/>
                </a:solidFill>
                <a:ea typeface="ＭＳ Ｐゴシック" pitchFamily="-112" charset="-128"/>
              </a:rPr>
              <a:t>Clauses de droit applicable</a:t>
            </a:r>
          </a:p>
          <a:p>
            <a:pPr marL="844550" lvl="3" indent="-457200" eaLnBrk="1" hangingPunct="1">
              <a:buClr>
                <a:schemeClr val="accent1"/>
              </a:buClr>
              <a:defRPr/>
            </a:pPr>
            <a:r>
              <a:rPr lang="fr-FR" sz="1800" dirty="0">
                <a:solidFill>
                  <a:schemeClr val="accent1"/>
                </a:solidFill>
                <a:ea typeface="ＭＳ Ｐゴシック" pitchFamily="-112" charset="-128"/>
              </a:rPr>
              <a:t>Clauses de résiliation anticipée et conditions d’indemnisation et de règlement des différends par arbitrage</a:t>
            </a:r>
          </a:p>
          <a:p>
            <a:pPr marL="844550" lvl="3" indent="-457200" eaLnBrk="1" hangingPunct="1">
              <a:buClr>
                <a:schemeClr val="accent1"/>
              </a:buClr>
              <a:buFont typeface="Arial" charset="0"/>
              <a:buNone/>
              <a:defRPr/>
            </a:pPr>
            <a:endParaRPr lang="fr-FR" sz="1800" dirty="0" smtClean="0">
              <a:solidFill>
                <a:schemeClr val="accent1"/>
              </a:solidFill>
              <a:ea typeface="ＭＳ Ｐゴシック" pitchFamily="-112" charset="-128"/>
            </a:endParaRPr>
          </a:p>
          <a:p>
            <a:pPr marL="844550" lvl="3" indent="-457200" eaLnBrk="1" hangingPunct="1">
              <a:buClr>
                <a:schemeClr val="accent1"/>
              </a:buClr>
              <a:buFont typeface="Arial" charset="0"/>
              <a:buNone/>
              <a:defRPr/>
            </a:pPr>
            <a:endParaRPr lang="fr-FR" sz="1800" dirty="0" smtClean="0">
              <a:solidFill>
                <a:schemeClr val="accent1"/>
              </a:solidFill>
              <a:ea typeface="ＭＳ Ｐゴシック" pitchFamily="-112" charset="-128"/>
            </a:endParaRPr>
          </a:p>
          <a:p>
            <a:pPr marL="844550" lvl="3" indent="-457200" eaLnBrk="1" hangingPunct="1">
              <a:buClr>
                <a:schemeClr val="accent1"/>
              </a:buClr>
              <a:buFont typeface="Wingdings" pitchFamily="-112" charset="2"/>
              <a:buChar char="§"/>
              <a:defRPr/>
            </a:pPr>
            <a:endParaRPr lang="fr-FR" sz="1800" dirty="0" smtClean="0">
              <a:solidFill>
                <a:schemeClr val="accent1"/>
              </a:solidFill>
              <a:ea typeface="ＭＳ Ｐゴシック" pitchFamily="-112" charset="-128"/>
            </a:endParaRPr>
          </a:p>
          <a:p>
            <a:pPr marL="1119188" lvl="4" indent="-457200" eaLnBrk="1" hangingPunct="1">
              <a:buClr>
                <a:schemeClr val="accent1"/>
              </a:buClr>
              <a:buFont typeface="Wingdings" pitchFamily="-112" charset="2"/>
              <a:buChar char="§"/>
              <a:defRPr/>
            </a:pPr>
            <a:endParaRPr lang="fr-FR" dirty="0" smtClean="0">
              <a:solidFill>
                <a:schemeClr val="accent1"/>
              </a:solidFill>
              <a:ea typeface="ＭＳ Ｐゴシック" pitchFamily="-112" charset="-128"/>
            </a:endParaRPr>
          </a:p>
          <a:p>
            <a:pPr marL="1119188" lvl="4" indent="-457200" eaLnBrk="1" hangingPunct="1">
              <a:buClr>
                <a:schemeClr val="accent1"/>
              </a:buClr>
              <a:defRPr/>
            </a:pPr>
            <a:endParaRPr lang="fr-FR" dirty="0" smtClean="0">
              <a:solidFill>
                <a:schemeClr val="accent1"/>
              </a:solidFill>
              <a:ea typeface="ＭＳ Ｐゴシック" pitchFamily="-112" charset="-128"/>
            </a:endParaRPr>
          </a:p>
          <a:p>
            <a:pPr marL="844550" lvl="3" indent="-457200" eaLnBrk="1" hangingPunct="1">
              <a:buClr>
                <a:schemeClr val="accent1"/>
              </a:buClr>
              <a:buFont typeface="Arial" charset="0"/>
              <a:buNone/>
              <a:defRPr/>
            </a:pPr>
            <a:endParaRPr lang="fr-FR" sz="1800" dirty="0" smtClean="0">
              <a:solidFill>
                <a:schemeClr val="accent1"/>
              </a:solidFill>
              <a:ea typeface="ＭＳ Ｐゴシック" pitchFamily="-112" charset="-128"/>
            </a:endParaRPr>
          </a:p>
          <a:p>
            <a:pPr marL="571500" lvl="2" indent="-457200" eaLnBrk="1" hangingPunct="1">
              <a:buClr>
                <a:schemeClr val="accent1"/>
              </a:buClr>
              <a:buFont typeface="Wingdings" pitchFamily="-112" charset="2"/>
              <a:buChar char="§"/>
              <a:defRPr/>
            </a:pPr>
            <a:endParaRPr lang="fr-FR" sz="1800" dirty="0" smtClean="0">
              <a:solidFill>
                <a:schemeClr val="accent1"/>
              </a:solidFill>
              <a:ea typeface="ＭＳ Ｐゴシック" pitchFamily="-112" charset="-128"/>
            </a:endParaRPr>
          </a:p>
          <a:p>
            <a:pPr marL="844550" lvl="3" indent="-457200" eaLnBrk="1" hangingPunct="1">
              <a:buClr>
                <a:schemeClr val="accent1"/>
              </a:buClr>
              <a:buFont typeface="Wingdings" pitchFamily="-112" charset="2"/>
              <a:buChar char="§"/>
              <a:defRPr/>
            </a:pPr>
            <a:endParaRPr lang="fr-FR" sz="1800" dirty="0" smtClean="0">
              <a:solidFill>
                <a:schemeClr val="accent1"/>
              </a:solidFill>
              <a:ea typeface="ＭＳ Ｐゴシック" pitchFamily="-112" charset="-128"/>
            </a:endParaRPr>
          </a:p>
          <a:p>
            <a:pPr marL="844550" lvl="3" indent="-457200" eaLnBrk="1" hangingPunct="1">
              <a:buClr>
                <a:schemeClr val="accent1"/>
              </a:buClr>
              <a:buFont typeface="Wingdings" pitchFamily="-112" charset="2"/>
              <a:buChar char="§"/>
              <a:defRPr/>
            </a:pPr>
            <a:endParaRPr lang="fr-FR" sz="1800" dirty="0" smtClean="0">
              <a:solidFill>
                <a:schemeClr val="accent1"/>
              </a:solidFill>
              <a:ea typeface="ＭＳ Ｐゴシック" pitchFamily="-112" charset="-128"/>
            </a:endParaRPr>
          </a:p>
          <a:p>
            <a:pPr marL="571500" lvl="2" indent="-457200" eaLnBrk="1" hangingPunct="1">
              <a:buFont typeface="Wingdings" pitchFamily="-112" charset="2"/>
              <a:buNone/>
              <a:defRPr/>
            </a:pPr>
            <a:endParaRPr lang="fr-FR" sz="800" dirty="0" smtClean="0">
              <a:solidFill>
                <a:schemeClr val="tx2"/>
              </a:solidFill>
              <a:ea typeface="ＭＳ Ｐゴシック" pitchFamily="-112" charset="-128"/>
            </a:endParaRPr>
          </a:p>
          <a:p>
            <a:pPr eaLnBrk="1" hangingPunct="1">
              <a:buFont typeface="Wingdings" pitchFamily="-112" charset="2"/>
              <a:buChar char="§"/>
              <a:defRPr/>
            </a:pPr>
            <a:endParaRPr lang="fr-FR" dirty="0" smtClean="0">
              <a:ea typeface="ＭＳ Ｐゴシック" pitchFamily="-112" charset="-128"/>
            </a:endParaRPr>
          </a:p>
        </p:txBody>
      </p:sp>
      <p:sp>
        <p:nvSpPr>
          <p:cNvPr id="14342" name="Espace réservé du pied de page 3"/>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BE" altLang="fr-FR" smtClean="0">
                <a:solidFill>
                  <a:schemeClr val="bg2"/>
                </a:solidFill>
                <a:latin typeface="Book Antiqua" pitchFamily="-112" charset="0"/>
              </a:rPr>
              <a:t>Frilet  -  Société  d'Avocats</a:t>
            </a:r>
          </a:p>
        </p:txBody>
      </p:sp>
      <p:sp>
        <p:nvSpPr>
          <p:cNvPr id="14343" name="Espace réservé du numéro de diapositive 4"/>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053BFE20-8A53-400C-9A6D-1F092E38DD04}" type="slidenum">
              <a:rPr lang="fr-BE" altLang="fr-FR" smtClean="0">
                <a:solidFill>
                  <a:srgbClr val="FFFFFF"/>
                </a:solidFill>
                <a:latin typeface="Book Antiqua" pitchFamily="-112" charset="0"/>
              </a:rPr>
              <a:pPr eaLnBrk="1" hangingPunct="1"/>
              <a:t>43</a:t>
            </a:fld>
            <a:endParaRPr lang="fr-BE" altLang="fr-FR" smtClean="0">
              <a:solidFill>
                <a:srgbClr val="FFFFFF"/>
              </a:solidFill>
              <a:latin typeface="Book Antiqua" pitchFamily="-112" charset="0"/>
            </a:endParaRPr>
          </a:p>
        </p:txBody>
      </p:sp>
    </p:spTree>
    <p:extLst>
      <p:ext uri="{BB962C8B-B14F-4D97-AF65-F5344CB8AC3E}">
        <p14:creationId xmlns:p14="http://schemas.microsoft.com/office/powerpoint/2010/main" xmlns="" val="5597742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u pied de page 3"/>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BE" altLang="fr-FR" smtClean="0">
                <a:solidFill>
                  <a:schemeClr val="bg2"/>
                </a:solidFill>
                <a:latin typeface="Book Antiqua" pitchFamily="-112" charset="0"/>
              </a:rPr>
              <a:t>Frilet  -  Société  d'Avocats</a:t>
            </a:r>
          </a:p>
        </p:txBody>
      </p:sp>
      <p:sp>
        <p:nvSpPr>
          <p:cNvPr id="18435" name="Espace réservé du numéro de diapositive 4"/>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D8505F99-47AD-4A08-A289-F85E83F6EB47}" type="slidenum">
              <a:rPr lang="fr-BE" altLang="fr-FR" smtClean="0">
                <a:solidFill>
                  <a:srgbClr val="FFFFFF"/>
                </a:solidFill>
                <a:latin typeface="Book Antiqua" pitchFamily="-112" charset="0"/>
              </a:rPr>
              <a:pPr eaLnBrk="1" hangingPunct="1"/>
              <a:t>44</a:t>
            </a:fld>
            <a:endParaRPr lang="fr-BE" altLang="fr-FR" smtClean="0">
              <a:solidFill>
                <a:srgbClr val="FFFFFF"/>
              </a:solidFill>
              <a:latin typeface="Book Antiqua" pitchFamily="-112" charset="0"/>
            </a:endParaRPr>
          </a:p>
        </p:txBody>
      </p:sp>
      <p:sp>
        <p:nvSpPr>
          <p:cNvPr id="2" name="Titre 1"/>
          <p:cNvSpPr>
            <a:spLocks noGrp="1"/>
          </p:cNvSpPr>
          <p:nvPr>
            <p:ph type="title"/>
          </p:nvPr>
        </p:nvSpPr>
        <p:spPr>
          <a:xfrm>
            <a:off x="251520" y="260648"/>
            <a:ext cx="7632848" cy="1512168"/>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ctr">
              <a:defRPr/>
            </a:pPr>
            <a:r>
              <a:rPr lang="fr-FR" sz="1800" b="1" dirty="0" smtClean="0">
                <a:solidFill>
                  <a:schemeClr val="tx2"/>
                </a:solidFill>
                <a:latin typeface="Lucida Sans" pitchFamily="-112" charset="0"/>
              </a:rPr>
              <a:t>Cas Pratique  : Planification et Préparation de Projets (1)</a:t>
            </a:r>
            <a:r>
              <a:rPr lang="fr-FR" sz="1800" i="1" dirty="0" smtClean="0">
                <a:solidFill>
                  <a:schemeClr val="tx2"/>
                </a:solidFill>
                <a:latin typeface="Lucida Sans" pitchFamily="-112" charset="0"/>
              </a:rPr>
              <a:t/>
            </a:r>
            <a:br>
              <a:rPr lang="fr-FR" sz="1800" i="1" dirty="0" smtClean="0">
                <a:solidFill>
                  <a:schemeClr val="tx2"/>
                </a:solidFill>
                <a:latin typeface="Lucida Sans" pitchFamily="-112" charset="0"/>
              </a:rPr>
            </a:br>
            <a:r>
              <a:rPr lang="fr-FR" sz="1800" i="1" dirty="0" smtClean="0">
                <a:solidFill>
                  <a:schemeClr val="tx2"/>
                </a:solidFill>
                <a:latin typeface="Lucida Sans" pitchFamily="-112" charset="0"/>
              </a:rPr>
              <a:t>- Concession globale service public portuaire (voir fiche description du projet)</a:t>
            </a:r>
            <a:br>
              <a:rPr lang="fr-FR" sz="1800" i="1" dirty="0" smtClean="0">
                <a:solidFill>
                  <a:schemeClr val="tx2"/>
                </a:solidFill>
                <a:latin typeface="Lucida Sans" pitchFamily="-112" charset="0"/>
              </a:rPr>
            </a:br>
            <a:r>
              <a:rPr lang="fr-FR" sz="1800" i="1" dirty="0" smtClean="0">
                <a:solidFill>
                  <a:schemeClr val="tx2"/>
                </a:solidFill>
                <a:latin typeface="Lucida Sans" pitchFamily="-112" charset="0"/>
              </a:rPr>
              <a:t>- Ligne Haute Tension d’Interconnexion Régionale (voir fiche description du projet)</a:t>
            </a:r>
            <a:endParaRPr lang="fr-FR" sz="1800" dirty="0">
              <a:solidFill>
                <a:schemeClr val="tx2"/>
              </a:solidFill>
              <a:latin typeface="Lucida Sans" pitchFamily="-112" charset="0"/>
            </a:endParaRPr>
          </a:p>
        </p:txBody>
      </p:sp>
      <p:sp>
        <p:nvSpPr>
          <p:cNvPr id="6" name="ZoneTexte 5"/>
          <p:cNvSpPr txBox="1"/>
          <p:nvPr/>
        </p:nvSpPr>
        <p:spPr>
          <a:xfrm>
            <a:off x="683568" y="1844824"/>
            <a:ext cx="6769100" cy="5355312"/>
          </a:xfrm>
          <a:prstGeom prst="rect">
            <a:avLst/>
          </a:prstGeom>
          <a:noFill/>
        </p:spPr>
        <p:txBody>
          <a:bodyPr>
            <a:spAutoFit/>
          </a:bodyPr>
          <a:lstStyle/>
          <a:p>
            <a:pPr>
              <a:defRPr/>
            </a:pPr>
            <a:endParaRPr lang="fr-FR" sz="1400" dirty="0">
              <a:solidFill>
                <a:schemeClr val="accent1"/>
              </a:solidFill>
              <a:latin typeface="+mn-lt"/>
              <a:ea typeface="Times New Roman" pitchFamily="18" charset="0"/>
              <a:cs typeface="Cambria" pitchFamily="18" charset="0"/>
            </a:endParaRPr>
          </a:p>
          <a:p>
            <a:pPr marL="457200" indent="-457200">
              <a:buFont typeface="+mj-lt"/>
              <a:buAutoNum type="arabicPeriod"/>
              <a:defRPr/>
            </a:pPr>
            <a:r>
              <a:rPr lang="fr-FR" sz="1400" b="1" dirty="0">
                <a:solidFill>
                  <a:schemeClr val="accent1"/>
                </a:solidFill>
                <a:latin typeface="+mn-lt"/>
                <a:ea typeface="Times New Roman" pitchFamily="18" charset="0"/>
                <a:cs typeface="Cambria" pitchFamily="18" charset="0"/>
              </a:rPr>
              <a:t>Planification et ordre de priorité des Projets </a:t>
            </a:r>
            <a:r>
              <a:rPr lang="fr-FR" sz="1400" dirty="0">
                <a:solidFill>
                  <a:schemeClr val="accent1"/>
                </a:solidFill>
                <a:latin typeface="+mn-lt"/>
                <a:ea typeface="Times New Roman" pitchFamily="18" charset="0"/>
                <a:cs typeface="Cambria" pitchFamily="18" charset="0"/>
              </a:rPr>
              <a:t>(+ d’infos: voir)</a:t>
            </a:r>
          </a:p>
          <a:p>
            <a:pPr marL="457200" indent="-457200">
              <a:defRPr/>
            </a:pPr>
            <a:r>
              <a:rPr lang="fr-FR" sz="1400" dirty="0">
                <a:solidFill>
                  <a:schemeClr val="accent1"/>
                </a:solidFill>
                <a:latin typeface="+mn-lt"/>
                <a:ea typeface="Times New Roman" pitchFamily="18" charset="0"/>
                <a:cs typeface="Cambria" pitchFamily="18" charset="0"/>
              </a:rPr>
              <a:t> 		- critères et formulation d’une politique de développement</a:t>
            </a:r>
          </a:p>
          <a:p>
            <a:pPr marL="457200" indent="-457200">
              <a:defRPr/>
            </a:pPr>
            <a:r>
              <a:rPr lang="fr-FR" sz="1400" dirty="0">
                <a:solidFill>
                  <a:schemeClr val="accent1"/>
                </a:solidFill>
                <a:latin typeface="+mn-lt"/>
                <a:ea typeface="Times New Roman" pitchFamily="18" charset="0"/>
                <a:cs typeface="Cambria" pitchFamily="18" charset="0"/>
              </a:rPr>
              <a:t>		- la formulation des avantages et limites des PPP</a:t>
            </a:r>
          </a:p>
          <a:p>
            <a:pPr marL="457200" indent="-457200">
              <a:defRPr/>
            </a:pPr>
            <a:r>
              <a:rPr lang="fr-FR" sz="1400" dirty="0">
                <a:solidFill>
                  <a:schemeClr val="accent1"/>
                </a:solidFill>
                <a:latin typeface="+mn-lt"/>
                <a:ea typeface="Times New Roman" pitchFamily="18" charset="0"/>
                <a:cs typeface="Cambria" pitchFamily="18" charset="0"/>
              </a:rPr>
              <a:t>		- les critères principaux permettant d’envisager le recours aux PPP</a:t>
            </a:r>
          </a:p>
          <a:p>
            <a:pPr marL="457200" indent="-457200">
              <a:defRPr/>
            </a:pPr>
            <a:r>
              <a:rPr lang="fr-FR" sz="1400" dirty="0">
                <a:solidFill>
                  <a:schemeClr val="accent1"/>
                </a:solidFill>
                <a:latin typeface="+mn-lt"/>
                <a:ea typeface="Times New Roman" pitchFamily="18" charset="0"/>
                <a:cs typeface="Cambria" pitchFamily="18" charset="0"/>
              </a:rPr>
              <a:t>		- les horizons d’une bonne planification</a:t>
            </a:r>
          </a:p>
          <a:p>
            <a:pPr marL="457200" indent="-457200">
              <a:defRPr/>
            </a:pPr>
            <a:r>
              <a:rPr lang="fr-FR" sz="1400" dirty="0">
                <a:solidFill>
                  <a:schemeClr val="accent1"/>
                </a:solidFill>
                <a:latin typeface="+mn-lt"/>
                <a:ea typeface="Times New Roman" pitchFamily="18" charset="0"/>
                <a:cs typeface="Cambria" pitchFamily="18" charset="0"/>
              </a:rPr>
              <a:t>		- les étapes de la planification</a:t>
            </a:r>
          </a:p>
          <a:p>
            <a:pPr marL="457200" indent="-457200">
              <a:defRPr/>
            </a:pPr>
            <a:r>
              <a:rPr lang="fr-FR" sz="1400" dirty="0">
                <a:solidFill>
                  <a:schemeClr val="accent1"/>
                </a:solidFill>
                <a:latin typeface="+mn-lt"/>
                <a:ea typeface="Times New Roman" pitchFamily="18" charset="0"/>
                <a:cs typeface="Cambria" pitchFamily="18" charset="0"/>
              </a:rPr>
              <a:t>		- les critères de priorité	des Projets</a:t>
            </a:r>
          </a:p>
          <a:p>
            <a:pPr marL="457200" indent="-457200">
              <a:defRPr/>
            </a:pPr>
            <a:r>
              <a:rPr lang="fr-FR" sz="1400" dirty="0">
                <a:solidFill>
                  <a:schemeClr val="accent1"/>
                </a:solidFill>
                <a:latin typeface="+mn-lt"/>
                <a:ea typeface="Times New Roman" pitchFamily="18" charset="0"/>
                <a:cs typeface="Cambria" pitchFamily="18" charset="0"/>
              </a:rPr>
              <a:t>		</a:t>
            </a:r>
          </a:p>
          <a:p>
            <a:pPr marL="457200" indent="-457200">
              <a:defRPr/>
            </a:pPr>
            <a:r>
              <a:rPr lang="fr-FR" sz="1400" dirty="0">
                <a:solidFill>
                  <a:schemeClr val="accent1"/>
                </a:solidFill>
                <a:latin typeface="+mn-lt"/>
                <a:ea typeface="Times New Roman" pitchFamily="18" charset="0"/>
                <a:cs typeface="Cambria" pitchFamily="18" charset="0"/>
              </a:rPr>
              <a:t>2. 	</a:t>
            </a:r>
            <a:r>
              <a:rPr lang="fr-FR" sz="1400" b="1" dirty="0">
                <a:solidFill>
                  <a:schemeClr val="accent1"/>
                </a:solidFill>
                <a:latin typeface="+mn-lt"/>
                <a:ea typeface="Times New Roman" pitchFamily="18" charset="0"/>
                <a:cs typeface="Cambria" pitchFamily="18" charset="0"/>
              </a:rPr>
              <a:t>Etapes d’évaluation d’un Projet: ordres de grandeur socio-économiques</a:t>
            </a:r>
          </a:p>
          <a:p>
            <a:pPr marL="457200" indent="-457200">
              <a:defRPr/>
            </a:pPr>
            <a:r>
              <a:rPr lang="fr-FR" sz="1400" dirty="0">
                <a:solidFill>
                  <a:schemeClr val="accent1"/>
                </a:solidFill>
                <a:latin typeface="+mn-lt"/>
                <a:ea typeface="Times New Roman" pitchFamily="18" charset="0"/>
                <a:cs typeface="Cambria" pitchFamily="18" charset="0"/>
              </a:rPr>
              <a:t>		</a:t>
            </a:r>
            <a:r>
              <a:rPr lang="fr-FR" sz="1400" u="sng" dirty="0">
                <a:solidFill>
                  <a:schemeClr val="accent1"/>
                </a:solidFill>
                <a:latin typeface="+mn-lt"/>
                <a:ea typeface="Times New Roman" pitchFamily="18" charset="0"/>
                <a:cs typeface="Cambria" pitchFamily="18" charset="0"/>
              </a:rPr>
              <a:t>Cadrage (niveau de précision: environ 70%)</a:t>
            </a:r>
          </a:p>
          <a:p>
            <a:pPr marL="457200" indent="-457200">
              <a:defRPr/>
            </a:pPr>
            <a:r>
              <a:rPr lang="fr-FR" sz="1400" dirty="0">
                <a:solidFill>
                  <a:schemeClr val="accent1"/>
                </a:solidFill>
                <a:latin typeface="+mn-lt"/>
                <a:ea typeface="Times New Roman" pitchFamily="18" charset="0"/>
                <a:cs typeface="Cambria" pitchFamily="18" charset="0"/>
              </a:rPr>
              <a:t>		- cadrage des besoins</a:t>
            </a:r>
          </a:p>
          <a:p>
            <a:pPr marL="457200" indent="-457200">
              <a:defRPr/>
            </a:pPr>
            <a:r>
              <a:rPr lang="fr-FR" sz="1400" dirty="0">
                <a:solidFill>
                  <a:schemeClr val="accent1"/>
                </a:solidFill>
                <a:latin typeface="+mn-lt"/>
                <a:ea typeface="Times New Roman" pitchFamily="18" charset="0"/>
                <a:cs typeface="Cambria" pitchFamily="18" charset="0"/>
              </a:rPr>
              <a:t>		- cadrage du service </a:t>
            </a:r>
          </a:p>
          <a:p>
            <a:pPr marL="457200" indent="-457200">
              <a:defRPr/>
            </a:pPr>
            <a:r>
              <a:rPr lang="fr-FR" sz="1400" dirty="0">
                <a:solidFill>
                  <a:schemeClr val="accent1"/>
                </a:solidFill>
                <a:latin typeface="+mn-lt"/>
                <a:ea typeface="Times New Roman" pitchFamily="18" charset="0"/>
                <a:cs typeface="Cambria" pitchFamily="18" charset="0"/>
              </a:rPr>
              <a:t>		- cadrage de la capacité contributive</a:t>
            </a:r>
          </a:p>
          <a:p>
            <a:pPr marL="457200" indent="-457200">
              <a:defRPr/>
            </a:pPr>
            <a:r>
              <a:rPr lang="fr-FR" sz="1400" dirty="0">
                <a:solidFill>
                  <a:schemeClr val="accent1"/>
                </a:solidFill>
                <a:latin typeface="+mn-lt"/>
                <a:ea typeface="Times New Roman" pitchFamily="18" charset="0"/>
                <a:cs typeface="Cambria" pitchFamily="18" charset="0"/>
              </a:rPr>
              <a:t>		- cadrage du coût de l’investissement</a:t>
            </a:r>
          </a:p>
          <a:p>
            <a:pPr marL="457200" indent="-457200">
              <a:defRPr/>
            </a:pPr>
            <a:r>
              <a:rPr lang="fr-FR" sz="1400" dirty="0">
                <a:solidFill>
                  <a:schemeClr val="accent1"/>
                </a:solidFill>
                <a:latin typeface="+mn-lt"/>
                <a:ea typeface="Times New Roman" pitchFamily="18" charset="0"/>
                <a:cs typeface="Cambria" pitchFamily="18" charset="0"/>
              </a:rPr>
              <a:t>		- cadrage des coûts d’exploitation</a:t>
            </a:r>
          </a:p>
          <a:p>
            <a:pPr marL="457200" indent="-457200">
              <a:defRPr/>
            </a:pPr>
            <a:r>
              <a:rPr lang="fr-FR" sz="1400" dirty="0">
                <a:solidFill>
                  <a:schemeClr val="accent1"/>
                </a:solidFill>
                <a:latin typeface="+mn-lt"/>
                <a:ea typeface="Times New Roman" pitchFamily="18" charset="0"/>
                <a:cs typeface="Cambria" pitchFamily="18" charset="0"/>
              </a:rPr>
              <a:t>		- cadrage des risques, opportunités et rentabilité</a:t>
            </a:r>
          </a:p>
          <a:p>
            <a:pPr marL="457200" indent="-457200">
              <a:defRPr/>
            </a:pPr>
            <a:r>
              <a:rPr lang="fr-FR" sz="1400" dirty="0">
                <a:solidFill>
                  <a:schemeClr val="accent1"/>
                </a:solidFill>
                <a:latin typeface="+mn-lt"/>
                <a:ea typeface="Times New Roman" pitchFamily="18" charset="0"/>
                <a:cs typeface="Cambria" pitchFamily="18" charset="0"/>
              </a:rPr>
              <a:t>		- cadrage des externalités socio-économiques</a:t>
            </a:r>
          </a:p>
          <a:p>
            <a:pPr marL="457200" indent="-457200">
              <a:defRPr/>
            </a:pPr>
            <a:r>
              <a:rPr lang="fr-FR" sz="1400" dirty="0">
                <a:solidFill>
                  <a:schemeClr val="accent1"/>
                </a:solidFill>
                <a:latin typeface="+mn-lt"/>
                <a:ea typeface="Times New Roman" pitchFamily="18" charset="0"/>
                <a:cs typeface="Cambria" pitchFamily="18" charset="0"/>
              </a:rPr>
              <a:t>		- cadrage de l’impact sur le budgets publics</a:t>
            </a:r>
          </a:p>
          <a:p>
            <a:pPr marL="457200" indent="-457200">
              <a:defRPr/>
            </a:pPr>
            <a:r>
              <a:rPr lang="fr-FR" sz="1400" dirty="0">
                <a:solidFill>
                  <a:schemeClr val="accent1"/>
                </a:solidFill>
                <a:latin typeface="+mn-lt"/>
                <a:ea typeface="Times New Roman" pitchFamily="18" charset="0"/>
                <a:cs typeface="Cambria" pitchFamily="18" charset="0"/>
              </a:rPr>
              <a:t>		- cadrage des </a:t>
            </a:r>
            <a:r>
              <a:rPr lang="fr-FR" sz="1400" i="1" dirty="0">
                <a:solidFill>
                  <a:schemeClr val="accent1"/>
                </a:solidFill>
                <a:latin typeface="+mn-lt"/>
                <a:ea typeface="Times New Roman" pitchFamily="18" charset="0"/>
                <a:cs typeface="Cambria" pitchFamily="18" charset="0"/>
              </a:rPr>
              <a:t>contingent </a:t>
            </a:r>
            <a:r>
              <a:rPr lang="fr-FR" sz="1400" i="1" dirty="0" err="1">
                <a:solidFill>
                  <a:schemeClr val="accent1"/>
                </a:solidFill>
                <a:latin typeface="+mn-lt"/>
                <a:ea typeface="Times New Roman" pitchFamily="18" charset="0"/>
                <a:cs typeface="Cambria" pitchFamily="18" charset="0"/>
              </a:rPr>
              <a:t>liabilities</a:t>
            </a:r>
            <a:endParaRPr lang="fr-FR" sz="1400" i="1" dirty="0">
              <a:solidFill>
                <a:schemeClr val="accent1"/>
              </a:solidFill>
              <a:latin typeface="+mn-lt"/>
              <a:ea typeface="Times New Roman" pitchFamily="18" charset="0"/>
              <a:cs typeface="Cambria" pitchFamily="18" charset="0"/>
            </a:endParaRPr>
          </a:p>
          <a:p>
            <a:pPr marL="457200" indent="-457200">
              <a:defRPr/>
            </a:pPr>
            <a:r>
              <a:rPr lang="fr-FR" sz="1400" dirty="0">
                <a:solidFill>
                  <a:schemeClr val="accent1"/>
                </a:solidFill>
                <a:latin typeface="+mn-lt"/>
                <a:ea typeface="Times New Roman" pitchFamily="18" charset="0"/>
                <a:cs typeface="Cambria" pitchFamily="18" charset="0"/>
              </a:rPr>
              <a:t>		- synthèse et éventail des options</a:t>
            </a:r>
          </a:p>
          <a:p>
            <a:pPr marL="457200" indent="-457200">
              <a:defRPr/>
            </a:pPr>
            <a:r>
              <a:rPr lang="fr-FR" sz="1400" dirty="0">
                <a:solidFill>
                  <a:schemeClr val="accent1"/>
                </a:solidFill>
                <a:latin typeface="+mn-lt"/>
                <a:ea typeface="Times New Roman" pitchFamily="18" charset="0"/>
                <a:cs typeface="Cambria" pitchFamily="18" charset="0"/>
              </a:rPr>
              <a:t>		- cadrage </a:t>
            </a:r>
            <a:r>
              <a:rPr lang="fr-FR" sz="1400" i="1" dirty="0" err="1">
                <a:solidFill>
                  <a:schemeClr val="accent1"/>
                </a:solidFill>
                <a:latin typeface="+mn-lt"/>
                <a:ea typeface="Times New Roman" pitchFamily="18" charset="0"/>
                <a:cs typeface="Cambria" pitchFamily="18" charset="0"/>
              </a:rPr>
              <a:t>ready</a:t>
            </a:r>
            <a:r>
              <a:rPr lang="fr-FR" sz="1400" i="1" dirty="0">
                <a:solidFill>
                  <a:schemeClr val="accent1"/>
                </a:solidFill>
                <a:latin typeface="+mn-lt"/>
                <a:ea typeface="Times New Roman" pitchFamily="18" charset="0"/>
                <a:cs typeface="Cambria" pitchFamily="18" charset="0"/>
              </a:rPr>
              <a:t> for money</a:t>
            </a:r>
            <a:r>
              <a:rPr lang="fr-FR" sz="1400" dirty="0">
                <a:solidFill>
                  <a:schemeClr val="accent1"/>
                </a:solidFill>
                <a:latin typeface="+mn-lt"/>
                <a:ea typeface="Times New Roman" pitchFamily="18" charset="0"/>
                <a:cs typeface="Cambria" pitchFamily="18" charset="0"/>
              </a:rPr>
              <a:t> and </a:t>
            </a:r>
            <a:r>
              <a:rPr lang="fr-FR" sz="1400" i="1" dirty="0">
                <a:solidFill>
                  <a:schemeClr val="accent1"/>
                </a:solidFill>
                <a:latin typeface="+mn-lt"/>
                <a:ea typeface="Times New Roman" pitchFamily="18" charset="0"/>
                <a:cs typeface="Cambria" pitchFamily="18" charset="0"/>
              </a:rPr>
              <a:t>public </a:t>
            </a:r>
            <a:r>
              <a:rPr lang="fr-FR" sz="1400" i="1" dirty="0" err="1">
                <a:solidFill>
                  <a:schemeClr val="accent1"/>
                </a:solidFill>
                <a:latin typeface="+mn-lt"/>
                <a:ea typeface="Times New Roman" pitchFamily="18" charset="0"/>
                <a:cs typeface="Cambria" pitchFamily="18" charset="0"/>
              </a:rPr>
              <a:t>sector</a:t>
            </a:r>
            <a:r>
              <a:rPr lang="fr-FR" sz="1400" i="1" dirty="0">
                <a:solidFill>
                  <a:schemeClr val="accent1"/>
                </a:solidFill>
                <a:latin typeface="+mn-lt"/>
                <a:ea typeface="Times New Roman" pitchFamily="18" charset="0"/>
                <a:cs typeface="Cambria" pitchFamily="18" charset="0"/>
              </a:rPr>
              <a:t> </a:t>
            </a:r>
            <a:r>
              <a:rPr lang="fr-FR" sz="1400" i="1" dirty="0" err="1">
                <a:solidFill>
                  <a:schemeClr val="accent1"/>
                </a:solidFill>
                <a:latin typeface="+mn-lt"/>
                <a:ea typeface="Times New Roman" pitchFamily="18" charset="0"/>
                <a:cs typeface="Cambria" pitchFamily="18" charset="0"/>
              </a:rPr>
              <a:t>comparator</a:t>
            </a:r>
            <a:endParaRPr lang="fr-FR" sz="1400" i="1" dirty="0">
              <a:solidFill>
                <a:schemeClr val="accent1"/>
              </a:solidFill>
              <a:latin typeface="+mn-lt"/>
              <a:ea typeface="Times New Roman" pitchFamily="18" charset="0"/>
              <a:cs typeface="Cambria" pitchFamily="18" charset="0"/>
            </a:endParaRPr>
          </a:p>
          <a:p>
            <a:pPr marL="457200" indent="-457200">
              <a:buFont typeface="+mj-lt"/>
              <a:buAutoNum type="arabicPeriod"/>
              <a:defRPr/>
            </a:pPr>
            <a:endParaRPr lang="fr-FR" sz="1400" dirty="0">
              <a:solidFill>
                <a:schemeClr val="accent1"/>
              </a:solidFill>
              <a:latin typeface="+mn-lt"/>
              <a:ea typeface="Times New Roman" pitchFamily="18" charset="0"/>
              <a:cs typeface="Cambria" pitchFamily="18" charset="0"/>
            </a:endParaRPr>
          </a:p>
          <a:p>
            <a:pPr>
              <a:defRPr/>
            </a:pPr>
            <a:endParaRPr lang="fr-FR" sz="2000" dirty="0">
              <a:solidFill>
                <a:schemeClr val="accent1"/>
              </a:solidFill>
              <a:latin typeface="+mn-lt"/>
              <a:ea typeface="Times New Roman" pitchFamily="18" charset="0"/>
              <a:cs typeface="Cambria" pitchFamily="18" charset="0"/>
            </a:endParaRPr>
          </a:p>
        </p:txBody>
      </p:sp>
    </p:spTree>
    <p:extLst>
      <p:ext uri="{BB962C8B-B14F-4D97-AF65-F5344CB8AC3E}">
        <p14:creationId xmlns:p14="http://schemas.microsoft.com/office/powerpoint/2010/main" xmlns="" val="345550051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750" y="1844675"/>
            <a:ext cx="7620000" cy="4800600"/>
          </a:xfrm>
        </p:spPr>
        <p:txBody>
          <a:bodyPr>
            <a:normAutofit lnSpcReduction="10000"/>
          </a:bodyPr>
          <a:lstStyle/>
          <a:p>
            <a:pPr marL="457200">
              <a:defRPr/>
            </a:pPr>
            <a:r>
              <a:rPr lang="fr-FR" sz="1400" dirty="0" smtClean="0">
                <a:solidFill>
                  <a:schemeClr val="accent1"/>
                </a:solidFill>
                <a:ea typeface="Times New Roman" pitchFamily="18" charset="0"/>
                <a:cs typeface="Cambria" pitchFamily="18" charset="0"/>
              </a:rPr>
              <a:t>3.	</a:t>
            </a:r>
            <a:r>
              <a:rPr lang="fr-FR" sz="1400" b="1" dirty="0" err="1" smtClean="0">
                <a:solidFill>
                  <a:schemeClr val="accent1"/>
                </a:solidFill>
                <a:ea typeface="Times New Roman" pitchFamily="18" charset="0"/>
                <a:cs typeface="Cambria" pitchFamily="18" charset="0"/>
              </a:rPr>
              <a:t>Pré-faisabilité</a:t>
            </a:r>
            <a:endParaRPr lang="fr-FR" sz="1400" b="1" dirty="0" smtClean="0">
              <a:solidFill>
                <a:schemeClr val="accent1"/>
              </a:solidFill>
              <a:ea typeface="Times New Roman" pitchFamily="18" charset="0"/>
              <a:cs typeface="Cambria" pitchFamily="18" charset="0"/>
            </a:endParaRPr>
          </a:p>
          <a:p>
            <a:pPr marL="457200">
              <a:buFont typeface="Wingdings" pitchFamily="2" charset="2"/>
              <a:buNone/>
              <a:defRPr/>
            </a:pPr>
            <a:r>
              <a:rPr lang="fr-FR" sz="1400" dirty="0" smtClean="0">
                <a:solidFill>
                  <a:schemeClr val="accent1"/>
                </a:solidFill>
                <a:ea typeface="Times New Roman" pitchFamily="18" charset="0"/>
                <a:cs typeface="Cambria" pitchFamily="18" charset="0"/>
              </a:rPr>
              <a:t>			- choix d’une ou plusieurs options pour la faisabilité</a:t>
            </a:r>
          </a:p>
          <a:p>
            <a:pPr marL="457200">
              <a:buFont typeface="Wingdings" pitchFamily="2" charset="2"/>
              <a:buNone/>
              <a:defRPr/>
            </a:pPr>
            <a:r>
              <a:rPr lang="fr-FR" sz="1400" dirty="0" smtClean="0">
                <a:solidFill>
                  <a:schemeClr val="accent1"/>
                </a:solidFill>
                <a:ea typeface="Times New Roman" pitchFamily="18" charset="0"/>
                <a:cs typeface="Cambria" pitchFamily="18" charset="0"/>
              </a:rPr>
              <a:t>			- développement ou réorientation des études et analyses d’ordres de 			  grandeur (niveau de précision: 85 à 90%)</a:t>
            </a:r>
          </a:p>
          <a:p>
            <a:pPr marL="457200">
              <a:buFont typeface="Wingdings" pitchFamily="2" charset="2"/>
              <a:buNone/>
              <a:defRPr/>
            </a:pPr>
            <a:r>
              <a:rPr lang="fr-FR" sz="1400" dirty="0" smtClean="0">
                <a:solidFill>
                  <a:schemeClr val="accent1"/>
                </a:solidFill>
                <a:ea typeface="Times New Roman" pitchFamily="18" charset="0"/>
                <a:cs typeface="Cambria" pitchFamily="18" charset="0"/>
              </a:rPr>
              <a:t>			- préparation du scénario économique de base</a:t>
            </a:r>
          </a:p>
          <a:p>
            <a:pPr marL="457200">
              <a:buFont typeface="Wingdings" pitchFamily="2" charset="2"/>
              <a:buNone/>
              <a:defRPr/>
            </a:pPr>
            <a:r>
              <a:rPr lang="fr-FR" sz="1400" dirty="0" smtClean="0">
                <a:solidFill>
                  <a:schemeClr val="accent1"/>
                </a:solidFill>
                <a:ea typeface="Times New Roman" pitchFamily="18" charset="0"/>
                <a:cs typeface="Cambria" pitchFamily="18" charset="0"/>
              </a:rPr>
              <a:t>			- préparation d’un scénario économique conceptuel</a:t>
            </a:r>
          </a:p>
          <a:p>
            <a:pPr marL="457200">
              <a:buFont typeface="Wingdings" pitchFamily="2" charset="2"/>
              <a:buNone/>
              <a:defRPr/>
            </a:pPr>
            <a:r>
              <a:rPr lang="fr-FR" sz="1400" dirty="0" smtClean="0">
                <a:solidFill>
                  <a:schemeClr val="accent1"/>
                </a:solidFill>
                <a:ea typeface="Times New Roman" pitchFamily="18" charset="0"/>
                <a:cs typeface="Cambria" pitchFamily="18" charset="0"/>
              </a:rPr>
              <a:t>			- préparation d’un scénario économique et financier pour le cycle du 			  projet</a:t>
            </a:r>
          </a:p>
          <a:p>
            <a:pPr marL="457200">
              <a:buFont typeface="Wingdings" pitchFamily="2" charset="2"/>
              <a:buNone/>
              <a:defRPr/>
            </a:pPr>
            <a:r>
              <a:rPr lang="fr-FR" sz="1400" dirty="0" smtClean="0">
                <a:solidFill>
                  <a:schemeClr val="accent1"/>
                </a:solidFill>
                <a:ea typeface="Times New Roman" pitchFamily="18" charset="0"/>
                <a:cs typeface="Cambria" pitchFamily="18" charset="0"/>
              </a:rPr>
              <a:t>			- projet de matrice de risques et opportunités et rédaction schématique 		  des conditions contractuelles qui s’y rapportent</a:t>
            </a:r>
          </a:p>
          <a:p>
            <a:pPr marL="457200">
              <a:buFont typeface="Wingdings" pitchFamily="2" charset="2"/>
              <a:buNone/>
              <a:defRPr/>
            </a:pPr>
            <a:r>
              <a:rPr lang="fr-FR" sz="1400" dirty="0" smtClean="0">
                <a:solidFill>
                  <a:schemeClr val="accent1"/>
                </a:solidFill>
                <a:ea typeface="Times New Roman" pitchFamily="18" charset="0"/>
                <a:cs typeface="Cambria" pitchFamily="18" charset="0"/>
              </a:rPr>
              <a:t>			- choix de l’option préférée</a:t>
            </a:r>
          </a:p>
          <a:p>
            <a:pPr marL="457200">
              <a:buFont typeface="Wingdings" pitchFamily="2" charset="2"/>
              <a:buNone/>
              <a:defRPr/>
            </a:pPr>
            <a:endParaRPr lang="fr-FR" sz="1400" dirty="0" smtClean="0">
              <a:solidFill>
                <a:schemeClr val="accent1"/>
              </a:solidFill>
              <a:ea typeface="Times New Roman" pitchFamily="18" charset="0"/>
              <a:cs typeface="Cambria" pitchFamily="18" charset="0"/>
            </a:endParaRPr>
          </a:p>
          <a:p>
            <a:pPr marL="457200">
              <a:defRPr/>
            </a:pPr>
            <a:r>
              <a:rPr lang="fr-FR" sz="1400" dirty="0" smtClean="0">
                <a:solidFill>
                  <a:schemeClr val="accent1"/>
                </a:solidFill>
                <a:ea typeface="Times New Roman" pitchFamily="18" charset="0"/>
                <a:cs typeface="Cambria" pitchFamily="18" charset="0"/>
              </a:rPr>
              <a:t>4. 	</a:t>
            </a:r>
            <a:r>
              <a:rPr lang="fr-FR" sz="1400" b="1" dirty="0" smtClean="0">
                <a:solidFill>
                  <a:schemeClr val="accent1"/>
                </a:solidFill>
                <a:ea typeface="Times New Roman" pitchFamily="18" charset="0"/>
                <a:cs typeface="Cambria" pitchFamily="18" charset="0"/>
              </a:rPr>
              <a:t>Modèle économique et financier complet</a:t>
            </a:r>
          </a:p>
          <a:p>
            <a:pPr marL="457200">
              <a:buFont typeface="Wingdings" pitchFamily="2" charset="2"/>
              <a:buNone/>
              <a:defRPr/>
            </a:pPr>
            <a:r>
              <a:rPr lang="fr-FR" sz="1400" dirty="0" smtClean="0">
                <a:solidFill>
                  <a:schemeClr val="accent1"/>
                </a:solidFill>
                <a:ea typeface="Times New Roman" pitchFamily="18" charset="0"/>
                <a:cs typeface="Cambria" pitchFamily="18" charset="0"/>
              </a:rPr>
              <a:t>			- sondage sur l’appétit du marché </a:t>
            </a:r>
          </a:p>
          <a:p>
            <a:pPr marL="457200">
              <a:buFont typeface="Wingdings" pitchFamily="2" charset="2"/>
              <a:buNone/>
              <a:defRPr/>
            </a:pPr>
            <a:r>
              <a:rPr lang="fr-FR" sz="1400" dirty="0" smtClean="0">
                <a:solidFill>
                  <a:schemeClr val="accent1"/>
                </a:solidFill>
                <a:ea typeface="Times New Roman" pitchFamily="18" charset="0"/>
                <a:cs typeface="Cambria" pitchFamily="18" charset="0"/>
              </a:rPr>
              <a:t>			- sondage sur l’appétit du secteur bancaire et des bailleurs de fonds</a:t>
            </a:r>
          </a:p>
          <a:p>
            <a:pPr marL="457200">
              <a:buFont typeface="Wingdings" pitchFamily="2" charset="2"/>
              <a:buNone/>
              <a:defRPr/>
            </a:pPr>
            <a:r>
              <a:rPr lang="fr-FR" sz="1400" dirty="0" smtClean="0">
                <a:solidFill>
                  <a:schemeClr val="accent1"/>
                </a:solidFill>
                <a:ea typeface="Times New Roman" pitchFamily="18" charset="0"/>
                <a:cs typeface="Cambria" pitchFamily="18" charset="0"/>
              </a:rPr>
              <a:t>			- préparation d’un projet de scénario économique et financier de base</a:t>
            </a:r>
          </a:p>
          <a:p>
            <a:pPr marL="457200">
              <a:buFont typeface="Wingdings" pitchFamily="2" charset="2"/>
              <a:buNone/>
              <a:defRPr/>
            </a:pPr>
            <a:r>
              <a:rPr lang="fr-FR" sz="1400" dirty="0" smtClean="0">
                <a:solidFill>
                  <a:schemeClr val="accent1"/>
                </a:solidFill>
                <a:ea typeface="Times New Roman" pitchFamily="18" charset="0"/>
                <a:cs typeface="Cambria" pitchFamily="18" charset="0"/>
              </a:rPr>
              <a:t>			- test de robustesse du scénario au regard de la nature de 				  l’infrastructure, du service et de son évolution, de la capacité 			  contributive et de l’appétit du secteur privé et des bailleurs</a:t>
            </a:r>
          </a:p>
          <a:p>
            <a:pPr marL="457200">
              <a:buFont typeface="Wingdings" pitchFamily="2" charset="2"/>
              <a:buNone/>
              <a:defRPr/>
            </a:pPr>
            <a:r>
              <a:rPr lang="fr-FR" sz="1400" dirty="0" smtClean="0">
                <a:solidFill>
                  <a:schemeClr val="accent1"/>
                </a:solidFill>
                <a:ea typeface="Times New Roman" pitchFamily="18" charset="0"/>
                <a:cs typeface="Cambria" pitchFamily="18" charset="0"/>
              </a:rPr>
              <a:t>			- adaptation et révision du Projet en tant que de besoin</a:t>
            </a:r>
          </a:p>
          <a:p>
            <a:pPr marL="457200">
              <a:buFont typeface="+mj-lt"/>
              <a:buAutoNum type="arabicPeriod"/>
              <a:defRPr/>
            </a:pPr>
            <a:endParaRPr lang="fr-FR" sz="1200" dirty="0" smtClean="0">
              <a:solidFill>
                <a:schemeClr val="accent1"/>
              </a:solidFill>
              <a:ea typeface="Times New Roman" pitchFamily="18" charset="0"/>
              <a:cs typeface="Cambria" pitchFamily="18" charset="0"/>
            </a:endParaRPr>
          </a:p>
          <a:p>
            <a:pPr>
              <a:defRPr/>
            </a:pPr>
            <a:endParaRPr lang="fr-FR" dirty="0"/>
          </a:p>
        </p:txBody>
      </p:sp>
      <p:sp>
        <p:nvSpPr>
          <p:cNvPr id="19459" name="Espace réservé du numéro de diapositive 3"/>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8709FE39-B5B0-43CC-973F-DA67CA2D86FE}" type="slidenum">
              <a:rPr lang="fr-BE" altLang="fr-FR" smtClean="0">
                <a:solidFill>
                  <a:srgbClr val="FFFFFF"/>
                </a:solidFill>
                <a:latin typeface="Book Antiqua" pitchFamily="-112" charset="0"/>
              </a:rPr>
              <a:pPr eaLnBrk="1" hangingPunct="1"/>
              <a:t>45</a:t>
            </a:fld>
            <a:endParaRPr lang="fr-BE" altLang="fr-FR" smtClean="0">
              <a:solidFill>
                <a:srgbClr val="FFFFFF"/>
              </a:solidFill>
              <a:latin typeface="Book Antiqua" pitchFamily="-112" charset="0"/>
            </a:endParaRPr>
          </a:p>
        </p:txBody>
      </p:sp>
      <p:sp>
        <p:nvSpPr>
          <p:cNvPr id="19460" name="Espace réservé du pied de page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BE" altLang="fr-FR" smtClean="0">
                <a:solidFill>
                  <a:schemeClr val="bg2"/>
                </a:solidFill>
                <a:latin typeface="Book Antiqua" pitchFamily="-112" charset="0"/>
              </a:rPr>
              <a:t>Frilet  -  Société d'Avocats</a:t>
            </a:r>
          </a:p>
        </p:txBody>
      </p:sp>
      <p:sp>
        <p:nvSpPr>
          <p:cNvPr id="8" name="Titre 1"/>
          <p:cNvSpPr>
            <a:spLocks noGrp="1"/>
          </p:cNvSpPr>
          <p:nvPr>
            <p:ph type="title"/>
          </p:nvPr>
        </p:nvSpPr>
        <p:spPr>
          <a:xfrm>
            <a:off x="539750" y="188913"/>
            <a:ext cx="7704138" cy="1584325"/>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ctr">
              <a:defRPr/>
            </a:pPr>
            <a:r>
              <a:rPr lang="fr-FR" sz="1800" b="1" dirty="0" smtClean="0">
                <a:solidFill>
                  <a:schemeClr val="tx2"/>
                </a:solidFill>
                <a:latin typeface="Lucida Sans" pitchFamily="-112" charset="0"/>
              </a:rPr>
              <a:t>Cas Pratique : Planification et Préparation de Projets (2) </a:t>
            </a:r>
            <a:r>
              <a:rPr lang="fr-FR" sz="1800" i="1" dirty="0" smtClean="0">
                <a:solidFill>
                  <a:schemeClr val="tx2"/>
                </a:solidFill>
                <a:latin typeface="Lucida Sans" pitchFamily="-112" charset="0"/>
              </a:rPr>
              <a:t/>
            </a:r>
            <a:br>
              <a:rPr lang="fr-FR" sz="1800" i="1" dirty="0" smtClean="0">
                <a:solidFill>
                  <a:schemeClr val="tx2"/>
                </a:solidFill>
                <a:latin typeface="Lucida Sans" pitchFamily="-112" charset="0"/>
              </a:rPr>
            </a:br>
            <a:r>
              <a:rPr lang="fr-FR" sz="1800" i="1" dirty="0" smtClean="0">
                <a:solidFill>
                  <a:schemeClr val="tx2"/>
                </a:solidFill>
                <a:latin typeface="Lucida Sans" pitchFamily="-112" charset="0"/>
              </a:rPr>
              <a:t>- Concession globale service public portuaire (Voir fiche description du projet)</a:t>
            </a:r>
            <a:br>
              <a:rPr lang="fr-FR" sz="1800" i="1" dirty="0" smtClean="0">
                <a:solidFill>
                  <a:schemeClr val="tx2"/>
                </a:solidFill>
                <a:latin typeface="Lucida Sans" pitchFamily="-112" charset="0"/>
              </a:rPr>
            </a:br>
            <a:r>
              <a:rPr lang="fr-FR" sz="1800" i="1" dirty="0" smtClean="0">
                <a:solidFill>
                  <a:schemeClr val="tx2"/>
                </a:solidFill>
                <a:latin typeface="Lucida Sans" pitchFamily="-112" charset="0"/>
              </a:rPr>
              <a:t>- Ligne Haute Tension d’Interconnexion Régionale (Voir fiche description du projet)</a:t>
            </a:r>
            <a:endParaRPr lang="fr-FR" sz="1800" dirty="0">
              <a:solidFill>
                <a:schemeClr val="tx2"/>
              </a:solidFill>
              <a:latin typeface="Lucida Sans" pitchFamily="-112" charset="0"/>
            </a:endParaRPr>
          </a:p>
        </p:txBody>
      </p:sp>
    </p:spTree>
    <p:extLst>
      <p:ext uri="{BB962C8B-B14F-4D97-AF65-F5344CB8AC3E}">
        <p14:creationId xmlns:p14="http://schemas.microsoft.com/office/powerpoint/2010/main" xmlns="" val="16119329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u contenu 2"/>
          <p:cNvSpPr>
            <a:spLocks noGrp="1"/>
          </p:cNvSpPr>
          <p:nvPr>
            <p:ph idx="1"/>
          </p:nvPr>
        </p:nvSpPr>
        <p:spPr>
          <a:xfrm>
            <a:off x="468313" y="2420938"/>
            <a:ext cx="7620000" cy="4800600"/>
          </a:xfrm>
        </p:spPr>
        <p:txBody>
          <a:bodyPr/>
          <a:lstStyle/>
          <a:p>
            <a:pPr>
              <a:buFont typeface="Wingdings" pitchFamily="-112" charset="2"/>
              <a:buChar char="§"/>
            </a:pPr>
            <a:r>
              <a:rPr lang="fr-FR" altLang="fr-FR" sz="1400" b="1" dirty="0" smtClean="0">
                <a:solidFill>
                  <a:schemeClr val="accent1"/>
                </a:solidFill>
                <a:ea typeface="Times New Roman" pitchFamily="18" charset="0"/>
                <a:cs typeface="Cambria" pitchFamily="18" charset="0"/>
              </a:rPr>
              <a:t>5.	Décision de proposer le Projet en Concession ou autre PPP</a:t>
            </a:r>
          </a:p>
          <a:p>
            <a:pPr>
              <a:buFont typeface="Wingdings" pitchFamily="-112" charset="2"/>
              <a:buNone/>
            </a:pPr>
            <a:endParaRPr lang="fr-FR" altLang="fr-FR" sz="1400" b="1" dirty="0" smtClean="0">
              <a:solidFill>
                <a:schemeClr val="accent1"/>
              </a:solidFill>
              <a:ea typeface="Times New Roman" pitchFamily="18" charset="0"/>
              <a:cs typeface="Cambria" pitchFamily="18" charset="0"/>
            </a:endParaRPr>
          </a:p>
          <a:p>
            <a:pPr>
              <a:buFont typeface="Wingdings" pitchFamily="-112" charset="2"/>
              <a:buNone/>
            </a:pPr>
            <a:r>
              <a:rPr lang="fr-FR" altLang="fr-FR" sz="1400" b="1" dirty="0" smtClean="0">
                <a:solidFill>
                  <a:schemeClr val="accent1"/>
                </a:solidFill>
                <a:ea typeface="Times New Roman" pitchFamily="18" charset="0"/>
                <a:cs typeface="Cambria" pitchFamily="18" charset="0"/>
              </a:rPr>
              <a:t>			</a:t>
            </a:r>
            <a:r>
              <a:rPr lang="fr-FR" altLang="fr-FR" sz="1400" dirty="0" smtClean="0">
                <a:solidFill>
                  <a:schemeClr val="accent1"/>
                </a:solidFill>
                <a:ea typeface="Times New Roman" pitchFamily="18" charset="0"/>
                <a:cs typeface="Cambria" pitchFamily="18" charset="0"/>
              </a:rPr>
              <a:t>-</a:t>
            </a:r>
            <a:r>
              <a:rPr lang="fr-FR" altLang="fr-FR" sz="1400" b="1" dirty="0" smtClean="0">
                <a:solidFill>
                  <a:schemeClr val="accent1"/>
                </a:solidFill>
                <a:ea typeface="Times New Roman" pitchFamily="18" charset="0"/>
                <a:cs typeface="Cambria" pitchFamily="18" charset="0"/>
              </a:rPr>
              <a:t> </a:t>
            </a:r>
            <a:r>
              <a:rPr lang="fr-FR" altLang="fr-FR" sz="1400" dirty="0" smtClean="0">
                <a:solidFill>
                  <a:schemeClr val="accent1"/>
                </a:solidFill>
                <a:ea typeface="Times New Roman" pitchFamily="18" charset="0"/>
                <a:cs typeface="Cambria" pitchFamily="18" charset="0"/>
              </a:rPr>
              <a:t>évaluation et validation des différentes étapes du processus</a:t>
            </a:r>
          </a:p>
          <a:p>
            <a:pPr>
              <a:buFont typeface="Wingdings" pitchFamily="-112" charset="2"/>
              <a:buNone/>
            </a:pPr>
            <a:r>
              <a:rPr lang="fr-FR" altLang="fr-FR" sz="1400" dirty="0" smtClean="0">
                <a:solidFill>
                  <a:schemeClr val="accent1"/>
                </a:solidFill>
                <a:ea typeface="Times New Roman" pitchFamily="18" charset="0"/>
                <a:cs typeface="Cambria" pitchFamily="18" charset="0"/>
              </a:rPr>
              <a:t>			- vérification de la bonne intégration du Projet dans la politique de 			  développement des infrastructures de service public</a:t>
            </a:r>
          </a:p>
          <a:p>
            <a:pPr>
              <a:buFont typeface="Wingdings" pitchFamily="-112" charset="2"/>
              <a:buNone/>
            </a:pPr>
            <a:r>
              <a:rPr lang="fr-FR" altLang="fr-FR" sz="1400" dirty="0" smtClean="0">
                <a:solidFill>
                  <a:schemeClr val="accent1"/>
                </a:solidFill>
                <a:ea typeface="Times New Roman" pitchFamily="18" charset="0"/>
                <a:cs typeface="Cambria" pitchFamily="18" charset="0"/>
              </a:rPr>
              <a:t>			- vérification de la priorité par rapport aux autres Projets</a:t>
            </a:r>
          </a:p>
          <a:p>
            <a:pPr>
              <a:buFont typeface="Wingdings" pitchFamily="-112" charset="2"/>
              <a:buNone/>
            </a:pPr>
            <a:r>
              <a:rPr lang="fr-FR" altLang="fr-FR" sz="1400" dirty="0" smtClean="0">
                <a:solidFill>
                  <a:schemeClr val="accent1"/>
                </a:solidFill>
                <a:ea typeface="Times New Roman" pitchFamily="18" charset="0"/>
                <a:cs typeface="Cambria" pitchFamily="18" charset="0"/>
              </a:rPr>
              <a:t>			- prise en compte d’autres considération d’opportunités</a:t>
            </a:r>
          </a:p>
          <a:p>
            <a:pPr>
              <a:buFont typeface="Wingdings" pitchFamily="-112" charset="2"/>
              <a:buNone/>
            </a:pPr>
            <a:r>
              <a:rPr lang="fr-FR" altLang="fr-FR" sz="1400" dirty="0" smtClean="0">
                <a:solidFill>
                  <a:schemeClr val="accent1"/>
                </a:solidFill>
                <a:ea typeface="Times New Roman" pitchFamily="18" charset="0"/>
                <a:cs typeface="Cambria" pitchFamily="18" charset="0"/>
              </a:rPr>
              <a:t>			- tests finaux </a:t>
            </a:r>
            <a:r>
              <a:rPr lang="fr-FR" altLang="fr-FR" sz="1400" i="1" dirty="0" smtClean="0">
                <a:solidFill>
                  <a:schemeClr val="accent1"/>
                </a:solidFill>
                <a:ea typeface="Times New Roman" pitchFamily="18" charset="0"/>
                <a:cs typeface="Cambria" pitchFamily="18" charset="0"/>
              </a:rPr>
              <a:t>value for money, public </a:t>
            </a:r>
            <a:r>
              <a:rPr lang="fr-FR" altLang="fr-FR" sz="1400" i="1" dirty="0" err="1" smtClean="0">
                <a:solidFill>
                  <a:schemeClr val="accent1"/>
                </a:solidFill>
                <a:ea typeface="Times New Roman" pitchFamily="18" charset="0"/>
                <a:cs typeface="Cambria" pitchFamily="18" charset="0"/>
              </a:rPr>
              <a:t>sector</a:t>
            </a:r>
            <a:r>
              <a:rPr lang="fr-FR" altLang="fr-FR" sz="1400" i="1" dirty="0" smtClean="0">
                <a:solidFill>
                  <a:schemeClr val="accent1"/>
                </a:solidFill>
                <a:ea typeface="Times New Roman" pitchFamily="18" charset="0"/>
                <a:cs typeface="Cambria" pitchFamily="18" charset="0"/>
              </a:rPr>
              <a:t> </a:t>
            </a:r>
            <a:r>
              <a:rPr lang="fr-FR" altLang="fr-FR" sz="1400" i="1" dirty="0" err="1" smtClean="0">
                <a:solidFill>
                  <a:schemeClr val="accent1"/>
                </a:solidFill>
                <a:ea typeface="Times New Roman" pitchFamily="18" charset="0"/>
                <a:cs typeface="Cambria" pitchFamily="18" charset="0"/>
              </a:rPr>
              <a:t>comparator</a:t>
            </a:r>
            <a:r>
              <a:rPr lang="fr-FR" altLang="fr-FR" sz="1400" dirty="0" smtClean="0">
                <a:solidFill>
                  <a:schemeClr val="accent1"/>
                </a:solidFill>
                <a:ea typeface="Times New Roman" pitchFamily="18" charset="0"/>
                <a:cs typeface="Cambria" pitchFamily="18" charset="0"/>
              </a:rPr>
              <a:t>, avantages sur 			  marché public</a:t>
            </a:r>
          </a:p>
          <a:p>
            <a:pPr>
              <a:buFont typeface="Wingdings" pitchFamily="-112" charset="2"/>
              <a:buNone/>
            </a:pPr>
            <a:r>
              <a:rPr lang="fr-FR" altLang="fr-FR" sz="1400" dirty="0" smtClean="0">
                <a:solidFill>
                  <a:schemeClr val="accent1"/>
                </a:solidFill>
                <a:ea typeface="Times New Roman" pitchFamily="18" charset="0"/>
                <a:cs typeface="Cambria" pitchFamily="18" charset="0"/>
              </a:rPr>
              <a:t>			- décision d’inscrire le Projet sur une liste de Projets à réaliser en PPP</a:t>
            </a:r>
          </a:p>
          <a:p>
            <a:pPr>
              <a:buFont typeface="Wingdings" pitchFamily="-112" charset="2"/>
              <a:buChar char="§"/>
            </a:pPr>
            <a:endParaRPr lang="fr-FR" altLang="fr-FR" dirty="0" smtClean="0">
              <a:ea typeface="ＭＳ Ｐゴシック" pitchFamily="-112" charset="-128"/>
              <a:cs typeface="Cambria" pitchFamily="18" charset="0"/>
            </a:endParaRPr>
          </a:p>
        </p:txBody>
      </p:sp>
      <p:sp>
        <p:nvSpPr>
          <p:cNvPr id="20483" name="Espace réservé du numéro de diapositive 3"/>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DB0064CD-C424-4C03-9C31-DBF342E57402}" type="slidenum">
              <a:rPr lang="fr-BE" altLang="fr-FR" smtClean="0">
                <a:solidFill>
                  <a:srgbClr val="FFFFFF"/>
                </a:solidFill>
                <a:latin typeface="Book Antiqua" pitchFamily="-112" charset="0"/>
              </a:rPr>
              <a:pPr eaLnBrk="1" hangingPunct="1"/>
              <a:t>46</a:t>
            </a:fld>
            <a:endParaRPr lang="fr-BE" altLang="fr-FR" smtClean="0">
              <a:solidFill>
                <a:srgbClr val="FFFFFF"/>
              </a:solidFill>
              <a:latin typeface="Book Antiqua" pitchFamily="-112" charset="0"/>
            </a:endParaRPr>
          </a:p>
        </p:txBody>
      </p:sp>
      <p:sp>
        <p:nvSpPr>
          <p:cNvPr id="20484" name="Espace réservé du pied de page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BE" altLang="fr-FR" smtClean="0">
                <a:solidFill>
                  <a:schemeClr val="bg2"/>
                </a:solidFill>
                <a:latin typeface="Book Antiqua" pitchFamily="-112" charset="0"/>
              </a:rPr>
              <a:t>Frilet  -  Société d'Avocats</a:t>
            </a:r>
          </a:p>
        </p:txBody>
      </p:sp>
      <p:sp>
        <p:nvSpPr>
          <p:cNvPr id="7" name="Titre 1"/>
          <p:cNvSpPr>
            <a:spLocks noGrp="1"/>
          </p:cNvSpPr>
          <p:nvPr>
            <p:ph type="title"/>
          </p:nvPr>
        </p:nvSpPr>
        <p:spPr>
          <a:xfrm>
            <a:off x="539552" y="260648"/>
            <a:ext cx="7704138" cy="1727200"/>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ctr">
              <a:defRPr/>
            </a:pPr>
            <a:r>
              <a:rPr lang="fr-FR" sz="1800" b="1" dirty="0" smtClean="0">
                <a:solidFill>
                  <a:schemeClr val="tx2"/>
                </a:solidFill>
                <a:latin typeface="Lucida Sans" pitchFamily="-112" charset="0"/>
              </a:rPr>
              <a:t>Cas Pratique : Planification et Préparation de Projets (3)</a:t>
            </a:r>
            <a:r>
              <a:rPr lang="fr-FR" sz="1800" i="1" dirty="0" smtClean="0">
                <a:solidFill>
                  <a:schemeClr val="tx2"/>
                </a:solidFill>
                <a:latin typeface="Lucida Sans" pitchFamily="-112" charset="0"/>
              </a:rPr>
              <a:t/>
            </a:r>
            <a:br>
              <a:rPr lang="fr-FR" sz="1800" i="1" dirty="0" smtClean="0">
                <a:solidFill>
                  <a:schemeClr val="tx2"/>
                </a:solidFill>
                <a:latin typeface="Lucida Sans" pitchFamily="-112" charset="0"/>
              </a:rPr>
            </a:br>
            <a:r>
              <a:rPr lang="fr-FR" sz="1800" i="1" dirty="0" smtClean="0">
                <a:solidFill>
                  <a:schemeClr val="tx2"/>
                </a:solidFill>
                <a:latin typeface="Lucida Sans" pitchFamily="-112" charset="0"/>
              </a:rPr>
              <a:t>- Concession globale service public portuaire (Voir fiche description du projet) </a:t>
            </a:r>
            <a:br>
              <a:rPr lang="fr-FR" sz="1800" i="1" dirty="0" smtClean="0">
                <a:solidFill>
                  <a:schemeClr val="tx2"/>
                </a:solidFill>
                <a:latin typeface="Lucida Sans" pitchFamily="-112" charset="0"/>
              </a:rPr>
            </a:br>
            <a:r>
              <a:rPr lang="fr-FR" sz="1800" i="1" dirty="0" smtClean="0">
                <a:solidFill>
                  <a:schemeClr val="tx2"/>
                </a:solidFill>
                <a:latin typeface="Lucida Sans" pitchFamily="-112" charset="0"/>
              </a:rPr>
              <a:t>- Ligne Haute Tension </a:t>
            </a:r>
            <a:r>
              <a:rPr lang="fr-FR" sz="1800" i="1" dirty="0">
                <a:solidFill>
                  <a:schemeClr val="tx2"/>
                </a:solidFill>
                <a:latin typeface="Lucida Sans" pitchFamily="-112" charset="0"/>
              </a:rPr>
              <a:t>d’Interconnexion </a:t>
            </a:r>
            <a:r>
              <a:rPr lang="fr-FR" sz="1800" i="1" dirty="0" smtClean="0">
                <a:solidFill>
                  <a:schemeClr val="tx2"/>
                </a:solidFill>
                <a:latin typeface="Lucida Sans" pitchFamily="-112" charset="0"/>
              </a:rPr>
              <a:t>Régionale (Voir </a:t>
            </a:r>
            <a:r>
              <a:rPr lang="fr-FR" sz="1800" i="1" dirty="0">
                <a:solidFill>
                  <a:schemeClr val="tx2"/>
                </a:solidFill>
                <a:latin typeface="Lucida Sans" pitchFamily="-112" charset="0"/>
              </a:rPr>
              <a:t>fiche description du projet)</a:t>
            </a:r>
            <a:endParaRPr lang="fr-FR" sz="1800" dirty="0">
              <a:solidFill>
                <a:schemeClr val="tx2"/>
              </a:solidFill>
              <a:latin typeface="Lucida Sans" pitchFamily="-112" charset="0"/>
            </a:endParaRPr>
          </a:p>
        </p:txBody>
      </p:sp>
    </p:spTree>
    <p:extLst>
      <p:ext uri="{BB962C8B-B14F-4D97-AF65-F5344CB8AC3E}">
        <p14:creationId xmlns:p14="http://schemas.microsoft.com/office/powerpoint/2010/main" xmlns="" val="19701696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u pied de page 3"/>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BE" altLang="fr-FR" smtClean="0">
                <a:solidFill>
                  <a:schemeClr val="bg2"/>
                </a:solidFill>
                <a:latin typeface="Book Antiqua" pitchFamily="-112" charset="0"/>
              </a:rPr>
              <a:t>Frilet  -  Société  d'Avocats</a:t>
            </a:r>
          </a:p>
        </p:txBody>
      </p:sp>
      <p:sp>
        <p:nvSpPr>
          <p:cNvPr id="21507" name="Espace réservé du numéro de diapositive 4"/>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401BDDB3-4F3B-4FE5-BE29-B9E2F6BFB73D}" type="slidenum">
              <a:rPr lang="fr-BE" altLang="fr-FR" smtClean="0">
                <a:solidFill>
                  <a:srgbClr val="FFFFFF"/>
                </a:solidFill>
                <a:latin typeface="Book Antiqua" pitchFamily="-112" charset="0"/>
              </a:rPr>
              <a:pPr eaLnBrk="1" hangingPunct="1"/>
              <a:t>47</a:t>
            </a:fld>
            <a:endParaRPr lang="fr-BE" altLang="fr-FR" smtClean="0">
              <a:solidFill>
                <a:srgbClr val="FFFFFF"/>
              </a:solidFill>
              <a:latin typeface="Book Antiqua" pitchFamily="-112" charset="0"/>
            </a:endParaRPr>
          </a:p>
        </p:txBody>
      </p:sp>
      <p:sp>
        <p:nvSpPr>
          <p:cNvPr id="4" name="ZoneTexte 3"/>
          <p:cNvSpPr txBox="1"/>
          <p:nvPr/>
        </p:nvSpPr>
        <p:spPr>
          <a:xfrm>
            <a:off x="971550" y="2492375"/>
            <a:ext cx="6769100" cy="4032250"/>
          </a:xfrm>
          <a:prstGeom prst="rect">
            <a:avLst/>
          </a:prstGeom>
          <a:noFill/>
        </p:spPr>
        <p:txBody>
          <a:bodyPr>
            <a:spAutoFit/>
          </a:bodyPr>
          <a:lstStyle/>
          <a:p>
            <a:pPr marL="457200" indent="-457200">
              <a:buFont typeface="+mj-lt"/>
              <a:buAutoNum type="arabicPeriod"/>
              <a:defRPr/>
            </a:pPr>
            <a:r>
              <a:rPr lang="fr-FR" sz="2000" dirty="0" err="1">
                <a:solidFill>
                  <a:schemeClr val="accent1"/>
                </a:solidFill>
                <a:latin typeface="+mn-lt"/>
                <a:ea typeface="Times New Roman" pitchFamily="18" charset="0"/>
                <a:cs typeface="Cambria" pitchFamily="18" charset="0"/>
              </a:rPr>
              <a:t>Pré-sélection</a:t>
            </a:r>
            <a:r>
              <a:rPr lang="fr-FR" sz="2000" dirty="0">
                <a:solidFill>
                  <a:schemeClr val="accent1"/>
                </a:solidFill>
                <a:latin typeface="+mn-lt"/>
                <a:ea typeface="Times New Roman" pitchFamily="18" charset="0"/>
                <a:cs typeface="Cambria" pitchFamily="18" charset="0"/>
              </a:rPr>
              <a:t> ou pré-qualification</a:t>
            </a:r>
          </a:p>
          <a:p>
            <a:pPr marL="457200" indent="-457200">
              <a:buFont typeface="+mj-lt"/>
              <a:buAutoNum type="arabicPeriod"/>
              <a:defRPr/>
            </a:pPr>
            <a:endParaRPr lang="fr-FR" sz="2000" dirty="0">
              <a:solidFill>
                <a:schemeClr val="accent1"/>
              </a:solidFill>
              <a:latin typeface="+mn-lt"/>
              <a:ea typeface="Times New Roman" pitchFamily="18" charset="0"/>
              <a:cs typeface="Cambria" pitchFamily="18" charset="0"/>
            </a:endParaRPr>
          </a:p>
          <a:p>
            <a:pPr marL="457200" indent="-457200">
              <a:buFont typeface="+mj-lt"/>
              <a:buAutoNum type="arabicPeriod"/>
              <a:defRPr/>
            </a:pPr>
            <a:r>
              <a:rPr lang="fr-FR" sz="2000" dirty="0">
                <a:solidFill>
                  <a:schemeClr val="accent1"/>
                </a:solidFill>
                <a:latin typeface="+mn-lt"/>
                <a:ea typeface="Times New Roman" pitchFamily="18" charset="0"/>
                <a:cs typeface="Cambria" pitchFamily="18" charset="0"/>
              </a:rPr>
              <a:t>Dossier de consultation sur performance</a:t>
            </a:r>
          </a:p>
          <a:p>
            <a:pPr marL="457200" indent="-457200">
              <a:buFont typeface="+mj-lt"/>
              <a:buAutoNum type="arabicPeriod"/>
              <a:defRPr/>
            </a:pPr>
            <a:endParaRPr lang="fr-FR" sz="2000" dirty="0">
              <a:solidFill>
                <a:schemeClr val="accent1"/>
              </a:solidFill>
              <a:latin typeface="+mn-lt"/>
              <a:ea typeface="Times New Roman" pitchFamily="18" charset="0"/>
              <a:cs typeface="Cambria" pitchFamily="18" charset="0"/>
            </a:endParaRPr>
          </a:p>
          <a:p>
            <a:pPr marL="457200" indent="-457200">
              <a:buFont typeface="+mj-lt"/>
              <a:buAutoNum type="arabicPeriod"/>
              <a:defRPr/>
            </a:pPr>
            <a:r>
              <a:rPr lang="fr-FR" sz="2000" dirty="0">
                <a:solidFill>
                  <a:schemeClr val="accent1"/>
                </a:solidFill>
                <a:latin typeface="+mn-lt"/>
                <a:ea typeface="Times New Roman" pitchFamily="18" charset="0"/>
                <a:cs typeface="Cambria" pitchFamily="18" charset="0"/>
              </a:rPr>
              <a:t>Evaluation initiale</a:t>
            </a:r>
          </a:p>
          <a:p>
            <a:pPr marL="457200" indent="-457200">
              <a:buFont typeface="+mj-lt"/>
              <a:buAutoNum type="arabicPeriod"/>
              <a:defRPr/>
            </a:pPr>
            <a:endParaRPr lang="fr-FR" sz="2000" dirty="0">
              <a:solidFill>
                <a:schemeClr val="accent1"/>
              </a:solidFill>
              <a:latin typeface="+mn-lt"/>
              <a:ea typeface="Times New Roman" pitchFamily="18" charset="0"/>
              <a:cs typeface="Cambria" pitchFamily="18" charset="0"/>
            </a:endParaRPr>
          </a:p>
          <a:p>
            <a:pPr marL="457200" indent="-457200">
              <a:buFont typeface="+mj-lt"/>
              <a:buAutoNum type="arabicPeriod"/>
              <a:defRPr/>
            </a:pPr>
            <a:r>
              <a:rPr lang="fr-FR" sz="2000" dirty="0">
                <a:solidFill>
                  <a:schemeClr val="accent1"/>
                </a:solidFill>
                <a:latin typeface="+mn-lt"/>
                <a:ea typeface="Times New Roman" pitchFamily="18" charset="0"/>
                <a:cs typeface="Cambria" pitchFamily="18" charset="0"/>
              </a:rPr>
              <a:t>Echanges structurés </a:t>
            </a:r>
            <a:r>
              <a:rPr lang="fr-FR" sz="1600" dirty="0">
                <a:solidFill>
                  <a:schemeClr val="accent1"/>
                </a:solidFill>
                <a:latin typeface="+mn-lt"/>
                <a:ea typeface="Times New Roman" pitchFamily="18" charset="0"/>
                <a:cs typeface="Cambria" pitchFamily="18" charset="0"/>
              </a:rPr>
              <a:t>(+ d’infos: Dialogue compétitif et négociation compétitive)</a:t>
            </a:r>
            <a:endParaRPr lang="fr-FR" sz="2000" dirty="0">
              <a:solidFill>
                <a:schemeClr val="accent1"/>
              </a:solidFill>
              <a:latin typeface="+mn-lt"/>
              <a:ea typeface="Times New Roman" pitchFamily="18" charset="0"/>
              <a:cs typeface="Cambria" pitchFamily="18" charset="0"/>
            </a:endParaRPr>
          </a:p>
          <a:p>
            <a:pPr marL="457200" indent="-457200">
              <a:buFont typeface="+mj-lt"/>
              <a:buAutoNum type="arabicPeriod"/>
              <a:defRPr/>
            </a:pPr>
            <a:endParaRPr lang="fr-FR" sz="2000" dirty="0">
              <a:solidFill>
                <a:schemeClr val="accent1"/>
              </a:solidFill>
              <a:latin typeface="+mn-lt"/>
              <a:ea typeface="Times New Roman" pitchFamily="18" charset="0"/>
              <a:cs typeface="Cambria" pitchFamily="18" charset="0"/>
            </a:endParaRPr>
          </a:p>
          <a:p>
            <a:pPr marL="457200" indent="-457200">
              <a:buFont typeface="+mj-lt"/>
              <a:buAutoNum type="arabicPeriod"/>
              <a:defRPr/>
            </a:pPr>
            <a:r>
              <a:rPr lang="fr-FR" sz="2000" dirty="0">
                <a:solidFill>
                  <a:schemeClr val="accent1"/>
                </a:solidFill>
                <a:latin typeface="+mn-lt"/>
                <a:ea typeface="Times New Roman" pitchFamily="18" charset="0"/>
                <a:cs typeface="Cambria" pitchFamily="18" charset="0"/>
              </a:rPr>
              <a:t>Sélection finale</a:t>
            </a:r>
          </a:p>
          <a:p>
            <a:pPr marL="457200" indent="-457200">
              <a:buFont typeface="+mj-lt"/>
              <a:buAutoNum type="arabicPeriod"/>
              <a:defRPr/>
            </a:pPr>
            <a:endParaRPr lang="fr-FR" sz="2000" dirty="0">
              <a:solidFill>
                <a:schemeClr val="accent1"/>
              </a:solidFill>
              <a:latin typeface="+mn-lt"/>
              <a:ea typeface="Times New Roman" pitchFamily="18" charset="0"/>
              <a:cs typeface="Cambria" pitchFamily="18" charset="0"/>
            </a:endParaRPr>
          </a:p>
          <a:p>
            <a:pPr marL="457200" indent="-457200">
              <a:buFont typeface="+mj-lt"/>
              <a:buAutoNum type="arabicPeriod"/>
              <a:defRPr/>
            </a:pPr>
            <a:endParaRPr lang="fr-FR" sz="2000" dirty="0">
              <a:solidFill>
                <a:schemeClr val="accent1"/>
              </a:solidFill>
              <a:latin typeface="+mn-lt"/>
              <a:ea typeface="Times New Roman" pitchFamily="18" charset="0"/>
              <a:cs typeface="Cambria" pitchFamily="18" charset="0"/>
            </a:endParaRPr>
          </a:p>
          <a:p>
            <a:pPr>
              <a:defRPr/>
            </a:pPr>
            <a:endParaRPr lang="fr-FR" sz="2000" dirty="0">
              <a:solidFill>
                <a:schemeClr val="accent1"/>
              </a:solidFill>
              <a:latin typeface="+mn-lt"/>
              <a:ea typeface="Times New Roman" pitchFamily="18" charset="0"/>
              <a:cs typeface="Cambria" pitchFamily="18" charset="0"/>
            </a:endParaRPr>
          </a:p>
        </p:txBody>
      </p:sp>
      <p:sp>
        <p:nvSpPr>
          <p:cNvPr id="8" name="Titre 1"/>
          <p:cNvSpPr>
            <a:spLocks noGrp="1"/>
          </p:cNvSpPr>
          <p:nvPr>
            <p:ph type="title"/>
          </p:nvPr>
        </p:nvSpPr>
        <p:spPr>
          <a:xfrm>
            <a:off x="539552" y="332656"/>
            <a:ext cx="7704856" cy="2016224"/>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0000"/>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ctr">
              <a:defRPr/>
            </a:pPr>
            <a:r>
              <a:rPr lang="fr-FR" sz="2500" dirty="0" smtClean="0">
                <a:solidFill>
                  <a:schemeClr val="tx2"/>
                </a:solidFill>
                <a:latin typeface="Lucida Sans" pitchFamily="-112" charset="0"/>
              </a:rPr>
              <a:t/>
            </a:r>
            <a:br>
              <a:rPr lang="fr-FR" sz="2500" dirty="0" smtClean="0">
                <a:solidFill>
                  <a:schemeClr val="tx2"/>
                </a:solidFill>
                <a:latin typeface="Lucida Sans" pitchFamily="-112" charset="0"/>
              </a:rPr>
            </a:br>
            <a:r>
              <a:rPr lang="fr-FR" sz="2500" dirty="0" smtClean="0">
                <a:solidFill>
                  <a:schemeClr val="tx2"/>
                </a:solidFill>
                <a:latin typeface="Lucida Sans" pitchFamily="-112" charset="0"/>
              </a:rPr>
              <a:t/>
            </a:r>
            <a:br>
              <a:rPr lang="fr-FR" sz="2500" dirty="0" smtClean="0">
                <a:solidFill>
                  <a:schemeClr val="tx2"/>
                </a:solidFill>
                <a:latin typeface="Lucida Sans" pitchFamily="-112" charset="0"/>
              </a:rPr>
            </a:br>
            <a:r>
              <a:rPr lang="fr-FR" sz="2000" b="1" dirty="0" smtClean="0">
                <a:solidFill>
                  <a:schemeClr val="tx2"/>
                </a:solidFill>
                <a:latin typeface="Lucida Sans" pitchFamily="-112" charset="0"/>
              </a:rPr>
              <a:t>Cas Pratique : Planification et Préparation de Projets (4) </a:t>
            </a:r>
            <a:br>
              <a:rPr lang="fr-FR" sz="2000" b="1" dirty="0" smtClean="0">
                <a:solidFill>
                  <a:schemeClr val="tx2"/>
                </a:solidFill>
                <a:latin typeface="Lucida Sans" pitchFamily="-112" charset="0"/>
              </a:rPr>
            </a:br>
            <a:r>
              <a:rPr lang="fr-FR" sz="2000" b="1" dirty="0" smtClean="0">
                <a:solidFill>
                  <a:schemeClr val="tx2"/>
                </a:solidFill>
                <a:latin typeface="Lucida Sans" pitchFamily="-112" charset="0"/>
              </a:rPr>
              <a:t>Conditions de sélection de l’investisseur</a:t>
            </a:r>
            <a:r>
              <a:rPr lang="fr-FR" sz="2000" dirty="0" smtClean="0">
                <a:solidFill>
                  <a:schemeClr val="tx2"/>
                </a:solidFill>
                <a:latin typeface="Lucida Sans" pitchFamily="-112" charset="0"/>
              </a:rPr>
              <a:t/>
            </a:r>
            <a:br>
              <a:rPr lang="fr-FR" sz="2000" dirty="0" smtClean="0">
                <a:solidFill>
                  <a:schemeClr val="tx2"/>
                </a:solidFill>
                <a:latin typeface="Lucida Sans" pitchFamily="-112" charset="0"/>
              </a:rPr>
            </a:br>
            <a:r>
              <a:rPr lang="fr-FR" sz="2000" i="1" dirty="0" smtClean="0">
                <a:solidFill>
                  <a:schemeClr val="tx2"/>
                </a:solidFill>
                <a:latin typeface="Lucida Sans" pitchFamily="-112" charset="0"/>
              </a:rPr>
              <a:t/>
            </a:r>
            <a:br>
              <a:rPr lang="fr-FR" sz="2000" i="1" dirty="0" smtClean="0">
                <a:solidFill>
                  <a:schemeClr val="tx2"/>
                </a:solidFill>
                <a:latin typeface="Lucida Sans" pitchFamily="-112" charset="0"/>
              </a:rPr>
            </a:br>
            <a:r>
              <a:rPr lang="fr-FR" sz="2000" i="1" dirty="0" smtClean="0">
                <a:solidFill>
                  <a:schemeClr val="tx2"/>
                </a:solidFill>
                <a:latin typeface="Lucida Sans" pitchFamily="-112" charset="0"/>
              </a:rPr>
              <a:t>- Concession globale service public portuaire (Voir fiche description du projet) </a:t>
            </a:r>
            <a:br>
              <a:rPr lang="fr-FR" sz="2000" i="1" dirty="0" smtClean="0">
                <a:solidFill>
                  <a:schemeClr val="tx2"/>
                </a:solidFill>
                <a:latin typeface="Lucida Sans" pitchFamily="-112" charset="0"/>
              </a:rPr>
            </a:br>
            <a:r>
              <a:rPr lang="fr-FR" sz="2000" i="1" dirty="0" smtClean="0">
                <a:solidFill>
                  <a:schemeClr val="tx2"/>
                </a:solidFill>
                <a:latin typeface="Lucida Sans" pitchFamily="-112" charset="0"/>
              </a:rPr>
              <a:t>- Ligne Haute Tension </a:t>
            </a:r>
            <a:r>
              <a:rPr lang="fr-FR" sz="2000" i="1" dirty="0">
                <a:solidFill>
                  <a:schemeClr val="tx2"/>
                </a:solidFill>
                <a:latin typeface="Lucida Sans" pitchFamily="-112" charset="0"/>
              </a:rPr>
              <a:t>d’Interconnexion Régionale (Voir fiche description du projet) </a:t>
            </a:r>
            <a:r>
              <a:rPr lang="fr-FR" sz="2000" i="1" dirty="0" smtClean="0">
                <a:solidFill>
                  <a:schemeClr val="tx2"/>
                </a:solidFill>
                <a:latin typeface="Lucida Sans" pitchFamily="-112" charset="0"/>
              </a:rPr>
              <a:t/>
            </a:r>
            <a:br>
              <a:rPr lang="fr-FR" sz="2000" i="1" dirty="0" smtClean="0">
                <a:solidFill>
                  <a:schemeClr val="tx2"/>
                </a:solidFill>
                <a:latin typeface="Lucida Sans" pitchFamily="-112" charset="0"/>
              </a:rPr>
            </a:br>
            <a:r>
              <a:rPr lang="fr-FR" sz="2000" i="1" dirty="0" smtClean="0">
                <a:solidFill>
                  <a:schemeClr val="tx2"/>
                </a:solidFill>
                <a:latin typeface="Lucida Sans" pitchFamily="-112" charset="0"/>
              </a:rPr>
              <a:t> </a:t>
            </a:r>
            <a:br>
              <a:rPr lang="fr-FR" sz="2000" i="1" dirty="0" smtClean="0">
                <a:solidFill>
                  <a:schemeClr val="tx2"/>
                </a:solidFill>
                <a:latin typeface="Lucida Sans" pitchFamily="-112" charset="0"/>
              </a:rPr>
            </a:br>
            <a:endParaRPr lang="fr-FR" sz="2500" dirty="0">
              <a:solidFill>
                <a:schemeClr val="tx2"/>
              </a:solidFill>
              <a:latin typeface="Lucida Sans" pitchFamily="-112" charset="0"/>
            </a:endParaRPr>
          </a:p>
        </p:txBody>
      </p:sp>
    </p:spTree>
    <p:extLst>
      <p:ext uri="{BB962C8B-B14F-4D97-AF65-F5344CB8AC3E}">
        <p14:creationId xmlns:p14="http://schemas.microsoft.com/office/powerpoint/2010/main" xmlns="" val="1414247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contenu 2"/>
          <p:cNvSpPr>
            <a:spLocks noGrp="1"/>
          </p:cNvSpPr>
          <p:nvPr>
            <p:ph idx="1"/>
          </p:nvPr>
        </p:nvSpPr>
        <p:spPr/>
        <p:txBody>
          <a:bodyPr/>
          <a:lstStyle/>
          <a:p>
            <a:pPr algn="just">
              <a:buFont typeface="Wingdings" pitchFamily="-112" charset="2"/>
              <a:buChar char="§"/>
            </a:pPr>
            <a:r>
              <a:rPr lang="fr-FR" altLang="fr-FR" sz="1400" dirty="0" smtClean="0">
                <a:solidFill>
                  <a:schemeClr val="accent1"/>
                </a:solidFill>
                <a:ea typeface="ＭＳ Ｐゴシック" pitchFamily="-112" charset="-128"/>
              </a:rPr>
              <a:t>En dehors de quelques pays, </a:t>
            </a:r>
            <a:r>
              <a:rPr lang="fr-FR" altLang="fr-FR" sz="1400" b="1" dirty="0" smtClean="0">
                <a:solidFill>
                  <a:schemeClr val="accent1"/>
                </a:solidFill>
                <a:ea typeface="ＭＳ Ｐゴシック" pitchFamily="-112" charset="-128"/>
              </a:rPr>
              <a:t>le cadre institutionnel et juridique permettant de réaliser les PPP reste très embryonnaire</a:t>
            </a:r>
            <a:r>
              <a:rPr lang="fr-FR" altLang="fr-FR" sz="1400" dirty="0" smtClean="0">
                <a:solidFill>
                  <a:schemeClr val="accent1"/>
                </a:solidFill>
                <a:ea typeface="ＭＳ Ｐゴシック" pitchFamily="-112" charset="-128"/>
              </a:rPr>
              <a:t>.</a:t>
            </a:r>
          </a:p>
          <a:p>
            <a:pPr algn="just">
              <a:buFont typeface="Wingdings" pitchFamily="-112" charset="2"/>
              <a:buNone/>
            </a:pPr>
            <a:endParaRPr lang="fr-FR" altLang="fr-FR" sz="1400" dirty="0" smtClean="0">
              <a:solidFill>
                <a:schemeClr val="accent1"/>
              </a:solidFill>
              <a:ea typeface="ＭＳ Ｐゴシック" pitchFamily="-112" charset="-128"/>
            </a:endParaRPr>
          </a:p>
          <a:p>
            <a:pPr algn="just">
              <a:buFont typeface="Wingdings" pitchFamily="-112" charset="2"/>
              <a:buChar char="§"/>
            </a:pPr>
            <a:r>
              <a:rPr lang="fr-FR" altLang="fr-FR" sz="1400" dirty="0" smtClean="0">
                <a:solidFill>
                  <a:schemeClr val="accent1"/>
                </a:solidFill>
                <a:ea typeface="ＭＳ Ｐゴシック" pitchFamily="-112" charset="-128"/>
              </a:rPr>
              <a:t>Cette situation </a:t>
            </a:r>
            <a:r>
              <a:rPr lang="fr-FR" altLang="fr-FR" sz="1400" b="1" dirty="0" smtClean="0">
                <a:solidFill>
                  <a:schemeClr val="accent1"/>
                </a:solidFill>
                <a:ea typeface="ＭＳ Ｐゴシック" pitchFamily="-112" charset="-128"/>
              </a:rPr>
              <a:t>contraste fortement avec le cadre institutionnel, juridique et contractuel des marchés publics</a:t>
            </a:r>
            <a:r>
              <a:rPr lang="fr-FR" altLang="fr-FR" sz="1400" dirty="0" smtClean="0">
                <a:solidFill>
                  <a:schemeClr val="accent1"/>
                </a:solidFill>
                <a:ea typeface="ＭＳ Ｐゴシック" pitchFamily="-112" charset="-128"/>
              </a:rPr>
              <a:t>. </a:t>
            </a:r>
          </a:p>
          <a:p>
            <a:pPr marL="114300" indent="0" algn="just">
              <a:buNone/>
            </a:pPr>
            <a:endParaRPr lang="fr-FR" altLang="fr-FR" sz="1400" dirty="0" smtClean="0">
              <a:solidFill>
                <a:schemeClr val="accent1"/>
              </a:solidFill>
              <a:ea typeface="ＭＳ Ｐゴシック" pitchFamily="-112" charset="-128"/>
            </a:endParaRPr>
          </a:p>
          <a:p>
            <a:pPr algn="just">
              <a:buFont typeface="Wingdings" pitchFamily="-112" charset="2"/>
              <a:buChar char="§"/>
            </a:pPr>
            <a:r>
              <a:rPr lang="fr-FR" altLang="fr-FR" sz="1400" dirty="0" smtClean="0">
                <a:solidFill>
                  <a:schemeClr val="accent1"/>
                </a:solidFill>
                <a:ea typeface="ＭＳ Ｐゴシック" pitchFamily="-112" charset="-128"/>
              </a:rPr>
              <a:t>Une approche purement contractuelle, projet par projet, reste complexe, couteuse et peu satisfaisante.</a:t>
            </a:r>
          </a:p>
          <a:p>
            <a:pPr algn="just">
              <a:buFont typeface="Wingdings" pitchFamily="-112" charset="2"/>
              <a:buNone/>
            </a:pPr>
            <a:endParaRPr lang="fr-FR" altLang="fr-FR" sz="1400" dirty="0" smtClean="0">
              <a:solidFill>
                <a:schemeClr val="accent1"/>
              </a:solidFill>
              <a:ea typeface="ＭＳ Ｐゴシック" pitchFamily="-112" charset="-128"/>
            </a:endParaRPr>
          </a:p>
          <a:p>
            <a:pPr algn="just">
              <a:buFont typeface="Wingdings" pitchFamily="-112" charset="2"/>
              <a:buChar char="§"/>
            </a:pPr>
            <a:r>
              <a:rPr lang="fr-FR" altLang="fr-FR" sz="1400" b="1" dirty="0" smtClean="0">
                <a:solidFill>
                  <a:schemeClr val="accent1"/>
                </a:solidFill>
                <a:ea typeface="ＭＳ Ｐゴシック" pitchFamily="-112" charset="-128"/>
              </a:rPr>
              <a:t>Priorités absolue </a:t>
            </a:r>
            <a:r>
              <a:rPr lang="fr-FR" altLang="fr-FR" sz="1400" dirty="0" smtClean="0">
                <a:solidFill>
                  <a:schemeClr val="accent1"/>
                </a:solidFill>
                <a:ea typeface="ＭＳ Ｐゴシック" pitchFamily="-112" charset="-128"/>
              </a:rPr>
              <a:t>:</a:t>
            </a:r>
          </a:p>
          <a:p>
            <a:pPr algn="just">
              <a:buFont typeface="Wingdings" pitchFamily="-112" charset="2"/>
              <a:buNone/>
            </a:pPr>
            <a:endParaRPr lang="fr-FR" altLang="fr-FR" sz="1400" dirty="0" smtClean="0">
              <a:solidFill>
                <a:schemeClr val="accent1"/>
              </a:solidFill>
              <a:ea typeface="ＭＳ Ｐゴシック" pitchFamily="-112" charset="-128"/>
            </a:endParaRPr>
          </a:p>
          <a:p>
            <a:pPr lvl="3">
              <a:buFont typeface="Wingdings" pitchFamily="2" charset="2"/>
              <a:buChar char="à"/>
            </a:pPr>
            <a:r>
              <a:rPr lang="fr-FR" altLang="fr-FR" sz="1400" b="1" dirty="0" smtClean="0">
                <a:solidFill>
                  <a:schemeClr val="accent1"/>
                </a:solidFill>
                <a:ea typeface="ＭＳ Ｐゴシック" pitchFamily="-112" charset="-128"/>
              </a:rPr>
              <a:t>Améliorer le processus de préparation et réalisation des projets</a:t>
            </a:r>
          </a:p>
          <a:p>
            <a:pPr marL="1050925" lvl="3" indent="0">
              <a:buNone/>
            </a:pPr>
            <a:endParaRPr lang="fr-FR" altLang="fr-FR" sz="1400" b="1" dirty="0" smtClean="0">
              <a:solidFill>
                <a:schemeClr val="accent1"/>
              </a:solidFill>
              <a:ea typeface="ＭＳ Ｐゴシック" pitchFamily="-112" charset="-128"/>
            </a:endParaRPr>
          </a:p>
          <a:p>
            <a:pPr lvl="3">
              <a:buFont typeface="Wingdings" pitchFamily="2" charset="2"/>
              <a:buChar char="à"/>
            </a:pPr>
            <a:r>
              <a:rPr lang="fr-FR" altLang="fr-FR" sz="1400" b="1" dirty="0">
                <a:solidFill>
                  <a:schemeClr val="accent1"/>
                </a:solidFill>
                <a:ea typeface="ＭＳ Ｐゴシック" pitchFamily="-112" charset="-128"/>
              </a:rPr>
              <a:t> </a:t>
            </a:r>
            <a:r>
              <a:rPr lang="fr-FR" altLang="fr-FR" sz="1400" b="1" dirty="0" smtClean="0">
                <a:solidFill>
                  <a:schemeClr val="accent1"/>
                </a:solidFill>
                <a:ea typeface="ＭＳ Ｐゴシック" pitchFamily="-112" charset="-128"/>
              </a:rPr>
              <a:t>La voie à suivre. Partager beaucoup plus largement les leçons et expériences </a:t>
            </a:r>
            <a:r>
              <a:rPr lang="fr-FR" altLang="fr-FR" sz="1400" dirty="0" smtClean="0">
                <a:solidFill>
                  <a:schemeClr val="accent1"/>
                </a:solidFill>
                <a:ea typeface="ＭＳ Ｐゴシック" pitchFamily="-112" charset="-128"/>
              </a:rPr>
              <a:t>qui conduisent  : </a:t>
            </a:r>
          </a:p>
          <a:p>
            <a:pPr marL="1050925" lvl="3" indent="0">
              <a:buNone/>
            </a:pPr>
            <a:r>
              <a:rPr lang="fr-FR" altLang="fr-FR" sz="1400" dirty="0" smtClean="0">
                <a:solidFill>
                  <a:schemeClr val="accent1"/>
                </a:solidFill>
                <a:ea typeface="ＭＳ Ｐゴシック" pitchFamily="-112" charset="-128"/>
              </a:rPr>
              <a:t>- A la formulation des bonnes pratiques </a:t>
            </a:r>
          </a:p>
          <a:p>
            <a:pPr marL="1050925" lvl="3" indent="0">
              <a:buNone/>
            </a:pPr>
            <a:r>
              <a:rPr lang="fr-FR" altLang="fr-FR" sz="1400" dirty="0" smtClean="0">
                <a:solidFill>
                  <a:schemeClr val="accent1"/>
                </a:solidFill>
                <a:ea typeface="ＭＳ Ｐゴシック" pitchFamily="-112" charset="-128"/>
              </a:rPr>
              <a:t>- A l’élaboration de principes juridiques directeurs </a:t>
            </a:r>
          </a:p>
          <a:p>
            <a:pPr marL="1050925" lvl="3" indent="0">
              <a:buNone/>
            </a:pPr>
            <a:r>
              <a:rPr lang="fr-FR" altLang="fr-FR" sz="1400" dirty="0" smtClean="0">
                <a:solidFill>
                  <a:schemeClr val="accent1"/>
                </a:solidFill>
                <a:ea typeface="ＭＳ Ｐゴシック" pitchFamily="-112" charset="-128"/>
              </a:rPr>
              <a:t>- A la mise en place d’un climat d’investissement favorable</a:t>
            </a:r>
          </a:p>
          <a:p>
            <a:pPr marL="1050925" lvl="3" indent="0">
              <a:buNone/>
            </a:pPr>
            <a:r>
              <a:rPr lang="fr-FR" altLang="fr-FR" sz="1400" dirty="0" smtClean="0">
                <a:solidFill>
                  <a:schemeClr val="accent1"/>
                </a:solidFill>
                <a:ea typeface="ＭＳ Ｐゴシック" pitchFamily="-112" charset="-128"/>
              </a:rPr>
              <a:t>- A la rédaction de lois, décrets, documents et contrats standards.</a:t>
            </a:r>
          </a:p>
          <a:p>
            <a:pPr lvl="3" algn="just">
              <a:buFont typeface="Wingdings" pitchFamily="2" charset="2"/>
              <a:buChar char="à"/>
            </a:pPr>
            <a:endParaRPr lang="fr-FR" altLang="fr-FR" sz="1400" b="1" dirty="0" smtClean="0">
              <a:solidFill>
                <a:schemeClr val="accent1"/>
              </a:solidFill>
              <a:ea typeface="ＭＳ Ｐゴシック" pitchFamily="-112" charset="-128"/>
            </a:endParaRPr>
          </a:p>
          <a:p>
            <a:pPr>
              <a:buFont typeface="Wingdings" pitchFamily="-112" charset="2"/>
              <a:buChar char="§"/>
            </a:pPr>
            <a:endParaRPr lang="fr-FR" altLang="fr-FR" dirty="0" smtClean="0">
              <a:ea typeface="ＭＳ Ｐゴシック" pitchFamily="-112" charset="-128"/>
            </a:endParaRPr>
          </a:p>
        </p:txBody>
      </p:sp>
      <p:sp>
        <p:nvSpPr>
          <p:cNvPr id="5123" name="Espace réservé du numéro de diapositive 3"/>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EBAADFCF-E7CB-4D54-98B9-F9149E0A5359}" type="slidenum">
              <a:rPr lang="fr-BE" altLang="fr-FR" smtClean="0">
                <a:solidFill>
                  <a:srgbClr val="FFFFFF"/>
                </a:solidFill>
                <a:latin typeface="Book Antiqua" pitchFamily="-112" charset="0"/>
              </a:rPr>
              <a:pPr eaLnBrk="1" hangingPunct="1"/>
              <a:t>5</a:t>
            </a:fld>
            <a:endParaRPr lang="fr-BE" altLang="fr-FR" smtClean="0">
              <a:solidFill>
                <a:srgbClr val="FFFFFF"/>
              </a:solidFill>
              <a:latin typeface="Book Antiqua" pitchFamily="-112" charset="0"/>
            </a:endParaRPr>
          </a:p>
        </p:txBody>
      </p:sp>
      <p:sp>
        <p:nvSpPr>
          <p:cNvPr id="5124" name="Espace réservé du pied de page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BE" altLang="fr-FR" smtClean="0">
                <a:solidFill>
                  <a:schemeClr val="bg2"/>
                </a:solidFill>
                <a:latin typeface="Book Antiqua" pitchFamily="-112" charset="0"/>
              </a:rPr>
              <a:t>Frilet  -  Société d'Avocats</a:t>
            </a:r>
          </a:p>
        </p:txBody>
      </p:sp>
      <p:sp>
        <p:nvSpPr>
          <p:cNvPr id="6" name="Titre 1"/>
          <p:cNvSpPr>
            <a:spLocks noGrp="1"/>
          </p:cNvSpPr>
          <p:nvPr>
            <p:ph type="title"/>
          </p:nvPr>
        </p:nvSpPr>
        <p:spPr>
          <a:xfrm>
            <a:off x="467544" y="260648"/>
            <a:ext cx="7620000" cy="706090"/>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algn="ctr" eaLnBrk="1" hangingPunct="1">
              <a:defRPr/>
            </a:pPr>
            <a:r>
              <a:rPr lang="en-US" sz="2000" dirty="0" smtClean="0">
                <a:solidFill>
                  <a:schemeClr val="tx2"/>
                </a:solidFill>
                <a:latin typeface="Lucida Sans" pitchFamily="-112" charset="0"/>
              </a:rPr>
              <a:t>Un </a:t>
            </a:r>
            <a:r>
              <a:rPr lang="en-US" sz="2000" dirty="0" err="1" smtClean="0">
                <a:solidFill>
                  <a:schemeClr val="tx2"/>
                </a:solidFill>
                <a:latin typeface="Lucida Sans" pitchFamily="-112" charset="0"/>
              </a:rPr>
              <a:t>déficit</a:t>
            </a:r>
            <a:r>
              <a:rPr lang="en-US" sz="2000" dirty="0" smtClean="0">
                <a:solidFill>
                  <a:schemeClr val="tx2"/>
                </a:solidFill>
                <a:latin typeface="Lucida Sans" pitchFamily="-112" charset="0"/>
              </a:rPr>
              <a:t> </a:t>
            </a:r>
            <a:r>
              <a:rPr lang="en-US" sz="2000" dirty="0" err="1" smtClean="0">
                <a:solidFill>
                  <a:schemeClr val="tx2"/>
                </a:solidFill>
                <a:latin typeface="Lucida Sans" pitchFamily="-112" charset="0"/>
              </a:rPr>
              <a:t>d’encadrement</a:t>
            </a:r>
            <a:r>
              <a:rPr lang="en-US" sz="2000" dirty="0" smtClean="0">
                <a:solidFill>
                  <a:schemeClr val="tx2"/>
                </a:solidFill>
                <a:latin typeface="Lucida Sans" pitchFamily="-112" charset="0"/>
              </a:rPr>
              <a:t> </a:t>
            </a:r>
            <a:r>
              <a:rPr lang="en-US" sz="2000" dirty="0" err="1" smtClean="0">
                <a:solidFill>
                  <a:schemeClr val="tx2"/>
                </a:solidFill>
                <a:latin typeface="Lucida Sans" pitchFamily="-112" charset="0"/>
              </a:rPr>
              <a:t>institutionnel</a:t>
            </a:r>
            <a:r>
              <a:rPr lang="en-US" sz="2000" dirty="0" smtClean="0">
                <a:solidFill>
                  <a:schemeClr val="tx2"/>
                </a:solidFill>
                <a:latin typeface="Lucida Sans" pitchFamily="-112" charset="0"/>
              </a:rPr>
              <a:t> et </a:t>
            </a:r>
            <a:r>
              <a:rPr lang="en-US" sz="2000" dirty="0" err="1" smtClean="0">
                <a:solidFill>
                  <a:schemeClr val="tx2"/>
                </a:solidFill>
                <a:latin typeface="Lucida Sans" pitchFamily="-112" charset="0"/>
              </a:rPr>
              <a:t>juridique</a:t>
            </a:r>
            <a:r>
              <a:rPr lang="en-US" sz="2000" dirty="0" smtClean="0">
                <a:solidFill>
                  <a:schemeClr val="tx2"/>
                </a:solidFill>
                <a:latin typeface="Lucida Sans" pitchFamily="-112" charset="0"/>
              </a:rPr>
              <a:t> pour les PPP </a:t>
            </a:r>
            <a:r>
              <a:rPr lang="en-US" sz="2000" dirty="0" err="1" smtClean="0">
                <a:solidFill>
                  <a:schemeClr val="tx2"/>
                </a:solidFill>
                <a:latin typeface="Lucida Sans" pitchFamily="-112" charset="0"/>
              </a:rPr>
              <a:t>dans</a:t>
            </a:r>
            <a:r>
              <a:rPr lang="en-US" sz="2000" dirty="0" smtClean="0">
                <a:solidFill>
                  <a:schemeClr val="tx2"/>
                </a:solidFill>
                <a:latin typeface="Lucida Sans" pitchFamily="-112" charset="0"/>
              </a:rPr>
              <a:t> les pays </a:t>
            </a:r>
            <a:r>
              <a:rPr lang="en-US" sz="2000" dirty="0" err="1" smtClean="0">
                <a:solidFill>
                  <a:schemeClr val="tx2"/>
                </a:solidFill>
                <a:latin typeface="Lucida Sans" pitchFamily="-112" charset="0"/>
              </a:rPr>
              <a:t>en</a:t>
            </a:r>
            <a:r>
              <a:rPr lang="en-US" sz="2000" dirty="0" smtClean="0">
                <a:solidFill>
                  <a:schemeClr val="tx2"/>
                </a:solidFill>
                <a:latin typeface="Lucida Sans" pitchFamily="-112" charset="0"/>
              </a:rPr>
              <a:t> </a:t>
            </a:r>
            <a:r>
              <a:rPr lang="en-US" sz="2000" dirty="0" err="1" smtClean="0">
                <a:solidFill>
                  <a:schemeClr val="tx2"/>
                </a:solidFill>
                <a:latin typeface="Lucida Sans" pitchFamily="-112" charset="0"/>
              </a:rPr>
              <a:t>développement</a:t>
            </a:r>
            <a:endParaRPr lang="en-US" sz="2000" dirty="0" smtClean="0">
              <a:solidFill>
                <a:schemeClr val="tx2"/>
              </a:solidFill>
              <a:latin typeface="Lucida Sans" pitchFamily="-112"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19D1A14F-59FF-43A2-8BC8-57F1B9EA2754}" type="slidenum">
              <a:rPr lang="fr-BE" smtClean="0"/>
              <a:pPr>
                <a:defRPr/>
              </a:pPr>
              <a:t>6</a:t>
            </a:fld>
            <a:endParaRPr lang="fr-BE"/>
          </a:p>
        </p:txBody>
      </p:sp>
      <p:sp>
        <p:nvSpPr>
          <p:cNvPr id="5" name="Espace réservé du pied de page 4"/>
          <p:cNvSpPr>
            <a:spLocks noGrp="1"/>
          </p:cNvSpPr>
          <p:nvPr>
            <p:ph type="ftr" sz="quarter" idx="11"/>
          </p:nvPr>
        </p:nvSpPr>
        <p:spPr/>
        <p:txBody>
          <a:bodyPr/>
          <a:lstStyle/>
          <a:p>
            <a:pPr>
              <a:defRPr/>
            </a:pPr>
            <a:r>
              <a:rPr lang="fr-BE" smtClean="0"/>
              <a:t>Frilet  -  Société d'Avocats</a:t>
            </a:r>
            <a:endParaRPr lang="fr-BE"/>
          </a:p>
        </p:txBody>
      </p:sp>
      <p:sp>
        <p:nvSpPr>
          <p:cNvPr id="7" name="Espace réservé du contenu 2"/>
          <p:cNvSpPr>
            <a:spLocks noGrp="1"/>
          </p:cNvSpPr>
          <p:nvPr>
            <p:ph idx="1"/>
          </p:nvPr>
        </p:nvSpPr>
        <p:spPr>
          <a:xfrm>
            <a:off x="457200" y="1124744"/>
            <a:ext cx="7620000" cy="5276056"/>
          </a:xfrm>
        </p:spPr>
        <p:txBody>
          <a:bodyPr rtlCol="0">
            <a:normAutofit fontScale="47500" lnSpcReduction="20000"/>
          </a:bodyPr>
          <a:lstStyle/>
          <a:p>
            <a:pPr>
              <a:defRPr/>
            </a:pPr>
            <a:endParaRPr lang="fr-FR" sz="1800" dirty="0" smtClean="0"/>
          </a:p>
          <a:p>
            <a:pPr>
              <a:defRPr/>
            </a:pPr>
            <a:endParaRPr lang="fr-FR" sz="1800" dirty="0"/>
          </a:p>
          <a:p>
            <a:pPr>
              <a:defRPr/>
            </a:pPr>
            <a:endParaRPr lang="fr-FR" sz="3100" dirty="0" smtClean="0">
              <a:solidFill>
                <a:schemeClr val="accent1"/>
              </a:solidFill>
            </a:endParaRPr>
          </a:p>
          <a:p>
            <a:pPr>
              <a:defRPr/>
            </a:pPr>
            <a:r>
              <a:rPr lang="fr-FR" sz="3100" dirty="0" smtClean="0">
                <a:solidFill>
                  <a:schemeClr val="accent1"/>
                </a:solidFill>
              </a:rPr>
              <a:t>Un ouvrage </a:t>
            </a:r>
            <a:r>
              <a:rPr lang="fr-FR" sz="3100" dirty="0">
                <a:solidFill>
                  <a:schemeClr val="accent1"/>
                </a:solidFill>
              </a:rPr>
              <a:t>de référence dans le domaine </a:t>
            </a:r>
            <a:r>
              <a:rPr lang="fr-FR" sz="3100" dirty="0" smtClean="0">
                <a:solidFill>
                  <a:schemeClr val="accent1"/>
                </a:solidFill>
              </a:rPr>
              <a:t>portuaire  </a:t>
            </a:r>
            <a:r>
              <a:rPr lang="fr-FR" sz="3100" dirty="0">
                <a:solidFill>
                  <a:schemeClr val="accent1"/>
                </a:solidFill>
              </a:rPr>
              <a:t>Jean </a:t>
            </a:r>
            <a:r>
              <a:rPr lang="fr-FR" sz="3100" dirty="0" err="1">
                <a:solidFill>
                  <a:schemeClr val="accent1"/>
                </a:solidFill>
              </a:rPr>
              <a:t>Grosdidier</a:t>
            </a:r>
            <a:r>
              <a:rPr lang="fr-FR" sz="3100" dirty="0">
                <a:solidFill>
                  <a:schemeClr val="accent1"/>
                </a:solidFill>
              </a:rPr>
              <a:t> De Matons (1999</a:t>
            </a:r>
            <a:r>
              <a:rPr lang="fr-FR" sz="3100" dirty="0" smtClean="0">
                <a:solidFill>
                  <a:schemeClr val="accent1"/>
                </a:solidFill>
              </a:rPr>
              <a:t>);</a:t>
            </a:r>
          </a:p>
          <a:p>
            <a:pPr>
              <a:defRPr/>
            </a:pPr>
            <a:endParaRPr lang="fr-FR" sz="3100" dirty="0" smtClean="0">
              <a:solidFill>
                <a:schemeClr val="accent1"/>
              </a:solidFill>
            </a:endParaRPr>
          </a:p>
          <a:p>
            <a:pPr>
              <a:defRPr/>
            </a:pPr>
            <a:r>
              <a:rPr lang="fr-FR" sz="3100" b="1" dirty="0" smtClean="0">
                <a:solidFill>
                  <a:schemeClr val="accent1"/>
                </a:solidFill>
              </a:rPr>
              <a:t>Le </a:t>
            </a:r>
            <a:r>
              <a:rPr lang="fr-FR" sz="3100" b="1" dirty="0">
                <a:solidFill>
                  <a:schemeClr val="accent1"/>
                </a:solidFill>
              </a:rPr>
              <a:t>guide législatif et les propositions législatives de la CNUDCI sur les financements privés des projets d’infrastructures (2001 et 2003) ; </a:t>
            </a:r>
          </a:p>
          <a:p>
            <a:pPr marL="0" indent="0">
              <a:buFont typeface="Arial" charset="0"/>
              <a:buNone/>
              <a:defRPr/>
            </a:pPr>
            <a:r>
              <a:rPr lang="fr-FR" sz="3100" b="1" dirty="0">
                <a:solidFill>
                  <a:schemeClr val="accent1"/>
                </a:solidFill>
              </a:rPr>
              <a:t> </a:t>
            </a:r>
            <a:endParaRPr lang="fr-FR" sz="3100" b="1" dirty="0" smtClean="0">
              <a:solidFill>
                <a:schemeClr val="accent1"/>
              </a:solidFill>
            </a:endParaRPr>
          </a:p>
          <a:p>
            <a:pPr>
              <a:defRPr/>
            </a:pPr>
            <a:r>
              <a:rPr lang="fr-FR" sz="3100" dirty="0">
                <a:solidFill>
                  <a:schemeClr val="accent1"/>
                </a:solidFill>
              </a:rPr>
              <a:t> </a:t>
            </a:r>
            <a:r>
              <a:rPr lang="fr-FR" sz="3100" dirty="0" smtClean="0">
                <a:solidFill>
                  <a:schemeClr val="accent1"/>
                </a:solidFill>
              </a:rPr>
              <a:t>Nombreuses publications ou études sectorielles </a:t>
            </a:r>
            <a:r>
              <a:rPr lang="fr-FR" sz="3100" dirty="0">
                <a:solidFill>
                  <a:schemeClr val="accent1"/>
                </a:solidFill>
              </a:rPr>
              <a:t>réalisés sous l’égide de la Banque mondiale, de l’AFD, ou des Nations Unies</a:t>
            </a:r>
            <a:r>
              <a:rPr lang="fr-FR" sz="3100" dirty="0" smtClean="0">
                <a:solidFill>
                  <a:schemeClr val="accent1"/>
                </a:solidFill>
              </a:rPr>
              <a:t>,</a:t>
            </a:r>
          </a:p>
          <a:p>
            <a:pPr>
              <a:defRPr/>
            </a:pPr>
            <a:endParaRPr lang="fr-FR" sz="3100" dirty="0">
              <a:solidFill>
                <a:schemeClr val="accent1"/>
              </a:solidFill>
            </a:endParaRPr>
          </a:p>
          <a:p>
            <a:pPr>
              <a:defRPr/>
            </a:pPr>
            <a:r>
              <a:rPr lang="fr-FR" sz="3100" b="1" dirty="0">
                <a:solidFill>
                  <a:schemeClr val="accent1"/>
                </a:solidFill>
              </a:rPr>
              <a:t>Un ouvrage de référence pour l’Afrique : « </a:t>
            </a:r>
            <a:r>
              <a:rPr lang="fr-FR" sz="3100" b="1" dirty="0" err="1">
                <a:solidFill>
                  <a:schemeClr val="accent1"/>
                </a:solidFill>
              </a:rPr>
              <a:t>Attracting</a:t>
            </a:r>
            <a:r>
              <a:rPr lang="fr-FR" sz="3100" b="1" dirty="0">
                <a:solidFill>
                  <a:schemeClr val="accent1"/>
                </a:solidFill>
              </a:rPr>
              <a:t> </a:t>
            </a:r>
            <a:r>
              <a:rPr lang="fr-FR" sz="3100" b="1" dirty="0" err="1">
                <a:solidFill>
                  <a:schemeClr val="accent1"/>
                </a:solidFill>
              </a:rPr>
              <a:t>investors</a:t>
            </a:r>
            <a:r>
              <a:rPr lang="fr-FR" sz="3100" b="1" dirty="0">
                <a:solidFill>
                  <a:schemeClr val="accent1"/>
                </a:solidFill>
              </a:rPr>
              <a:t> to </a:t>
            </a:r>
            <a:r>
              <a:rPr lang="fr-FR" sz="3100" b="1" dirty="0" err="1">
                <a:solidFill>
                  <a:schemeClr val="accent1"/>
                </a:solidFill>
              </a:rPr>
              <a:t>African</a:t>
            </a:r>
            <a:r>
              <a:rPr lang="fr-FR" sz="3100" b="1" dirty="0">
                <a:solidFill>
                  <a:schemeClr val="accent1"/>
                </a:solidFill>
              </a:rPr>
              <a:t> PPP – a </a:t>
            </a:r>
            <a:r>
              <a:rPr lang="fr-FR" sz="3100" b="1" dirty="0" err="1">
                <a:solidFill>
                  <a:schemeClr val="accent1"/>
                </a:solidFill>
              </a:rPr>
              <a:t>project</a:t>
            </a:r>
            <a:r>
              <a:rPr lang="fr-FR" sz="3100" b="1" dirty="0">
                <a:solidFill>
                  <a:schemeClr val="accent1"/>
                </a:solidFill>
              </a:rPr>
              <a:t> </a:t>
            </a:r>
            <a:r>
              <a:rPr lang="fr-FR" sz="3100" b="1" dirty="0" err="1">
                <a:solidFill>
                  <a:schemeClr val="accent1"/>
                </a:solidFill>
              </a:rPr>
              <a:t>preparation</a:t>
            </a:r>
            <a:r>
              <a:rPr lang="fr-FR" sz="3100" b="1" dirty="0">
                <a:solidFill>
                  <a:schemeClr val="accent1"/>
                </a:solidFill>
              </a:rPr>
              <a:t> guide»  PPIAF (2009</a:t>
            </a:r>
            <a:r>
              <a:rPr lang="fr-FR" sz="3100" b="1" dirty="0" smtClean="0">
                <a:solidFill>
                  <a:schemeClr val="accent1"/>
                </a:solidFill>
              </a:rPr>
              <a:t>);</a:t>
            </a:r>
          </a:p>
          <a:p>
            <a:pPr>
              <a:defRPr/>
            </a:pPr>
            <a:endParaRPr lang="fr-FR" sz="3100" b="1" dirty="0">
              <a:solidFill>
                <a:schemeClr val="accent1"/>
              </a:solidFill>
            </a:endParaRPr>
          </a:p>
          <a:p>
            <a:pPr>
              <a:defRPr/>
            </a:pPr>
            <a:r>
              <a:rPr lang="fr-FR" sz="3100" dirty="0" smtClean="0">
                <a:solidFill>
                  <a:schemeClr val="accent1"/>
                </a:solidFill>
              </a:rPr>
              <a:t>Les publications du PPIAF</a:t>
            </a:r>
            <a:endParaRPr lang="fr-FR" sz="3100" dirty="0">
              <a:solidFill>
                <a:schemeClr val="accent1"/>
              </a:solidFill>
            </a:endParaRPr>
          </a:p>
          <a:p>
            <a:pPr marL="114300" indent="0">
              <a:buNone/>
              <a:defRPr/>
            </a:pPr>
            <a:endParaRPr lang="fr-FR" sz="3100" dirty="0">
              <a:solidFill>
                <a:schemeClr val="accent1"/>
              </a:solidFill>
            </a:endParaRPr>
          </a:p>
          <a:p>
            <a:pPr>
              <a:defRPr/>
            </a:pPr>
            <a:r>
              <a:rPr lang="fr-FR" sz="3100" dirty="0">
                <a:solidFill>
                  <a:schemeClr val="accent1"/>
                </a:solidFill>
              </a:rPr>
              <a:t>Les travaux du Consortium </a:t>
            </a:r>
            <a:r>
              <a:rPr lang="fr-FR" sz="3100" dirty="0" smtClean="0">
                <a:solidFill>
                  <a:schemeClr val="accent1"/>
                </a:solidFill>
              </a:rPr>
              <a:t>de pour </a:t>
            </a:r>
            <a:r>
              <a:rPr lang="fr-FR" sz="3100" dirty="0">
                <a:solidFill>
                  <a:schemeClr val="accent1"/>
                </a:solidFill>
              </a:rPr>
              <a:t>les </a:t>
            </a:r>
            <a:r>
              <a:rPr lang="fr-FR" sz="3100" dirty="0" smtClean="0">
                <a:solidFill>
                  <a:schemeClr val="accent1"/>
                </a:solidFill>
              </a:rPr>
              <a:t>Infrastructures </a:t>
            </a:r>
            <a:r>
              <a:rPr lang="fr-FR" sz="3100" dirty="0">
                <a:solidFill>
                  <a:schemeClr val="accent1"/>
                </a:solidFill>
              </a:rPr>
              <a:t>en Afrique (ICA). </a:t>
            </a:r>
            <a:endParaRPr lang="fr-FR" sz="3100" dirty="0" smtClean="0">
              <a:solidFill>
                <a:schemeClr val="accent1"/>
              </a:solidFill>
            </a:endParaRPr>
          </a:p>
          <a:p>
            <a:pPr>
              <a:defRPr/>
            </a:pPr>
            <a:endParaRPr lang="fr-FR" sz="3100" dirty="0" smtClean="0">
              <a:solidFill>
                <a:schemeClr val="accent1"/>
              </a:solidFill>
            </a:endParaRPr>
          </a:p>
          <a:p>
            <a:pPr>
              <a:defRPr/>
            </a:pPr>
            <a:r>
              <a:rPr lang="fr-FR" sz="3100" dirty="0" smtClean="0">
                <a:solidFill>
                  <a:schemeClr val="accent1"/>
                </a:solidFill>
              </a:rPr>
              <a:t>Les travaux de l’Institut français des experts juridiques internationaux ( IFEJI)</a:t>
            </a:r>
            <a:endParaRPr lang="fr-FR" sz="3100" dirty="0" smtClean="0">
              <a:solidFill>
                <a:schemeClr val="accent1"/>
              </a:solidFill>
            </a:endParaRPr>
          </a:p>
          <a:p>
            <a:pPr marL="114300" indent="0">
              <a:buNone/>
              <a:defRPr/>
            </a:pPr>
            <a:endParaRPr lang="fr-FR" sz="3100" dirty="0" smtClean="0">
              <a:solidFill>
                <a:schemeClr val="accent1"/>
              </a:solidFill>
            </a:endParaRPr>
          </a:p>
          <a:p>
            <a:pPr>
              <a:defRPr/>
            </a:pPr>
            <a:r>
              <a:rPr lang="fr-FR" sz="3100" b="1" dirty="0" smtClean="0">
                <a:solidFill>
                  <a:schemeClr val="accent1"/>
                </a:solidFill>
              </a:rPr>
              <a:t>Les travaux de l’UNECE et la création des Centre d’Excellence PPP dans le monde.</a:t>
            </a:r>
            <a:endParaRPr lang="fr-FR" sz="3100" b="1" dirty="0">
              <a:solidFill>
                <a:schemeClr val="accent1"/>
              </a:solidFill>
            </a:endParaRPr>
          </a:p>
        </p:txBody>
      </p:sp>
      <p:sp>
        <p:nvSpPr>
          <p:cNvPr id="9" name="Titre 1"/>
          <p:cNvSpPr>
            <a:spLocks noGrp="1"/>
          </p:cNvSpPr>
          <p:nvPr>
            <p:ph type="title"/>
          </p:nvPr>
        </p:nvSpPr>
        <p:spPr>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algn="ctr">
              <a:defRPr/>
            </a:pPr>
            <a:r>
              <a:rPr lang="fr-FR" sz="2800" dirty="0"/>
              <a:t>Quelques repères sur la documentation et actions en cours</a:t>
            </a:r>
            <a:r>
              <a:rPr lang="fr-FR" sz="2800" b="1" dirty="0"/>
              <a:t>.</a:t>
            </a:r>
          </a:p>
        </p:txBody>
      </p:sp>
    </p:spTree>
    <p:extLst>
      <p:ext uri="{BB962C8B-B14F-4D97-AF65-F5344CB8AC3E}">
        <p14:creationId xmlns:p14="http://schemas.microsoft.com/office/powerpoint/2010/main" xmlns="" val="2628141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358775" lvl="2" indent="-358775" eaLnBrk="1" fontAlgn="auto" hangingPunct="1">
              <a:lnSpc>
                <a:spcPct val="50000"/>
              </a:lnSpc>
              <a:spcAft>
                <a:spcPts val="0"/>
              </a:spcAft>
              <a:buClr>
                <a:schemeClr val="accent3"/>
              </a:buClr>
              <a:buFont typeface="Wingdings" pitchFamily="2" charset="2"/>
              <a:buChar char="§"/>
              <a:defRPr/>
            </a:pPr>
            <a:endParaRPr lang="fr-FR" sz="1500" b="1" u="sng" dirty="0" smtClean="0">
              <a:solidFill>
                <a:schemeClr val="accent1"/>
              </a:solidFill>
            </a:endParaRPr>
          </a:p>
          <a:p>
            <a:pPr marL="358775" lvl="2" indent="-358775" eaLnBrk="1" fontAlgn="auto" hangingPunct="1">
              <a:lnSpc>
                <a:spcPct val="50000"/>
              </a:lnSpc>
              <a:spcAft>
                <a:spcPts val="0"/>
              </a:spcAft>
              <a:buClr>
                <a:schemeClr val="accent3"/>
              </a:buClr>
              <a:buFont typeface="Wingdings" pitchFamily="2" charset="2"/>
              <a:buChar char="§"/>
              <a:defRPr/>
            </a:pPr>
            <a:r>
              <a:rPr lang="fr-FR" sz="1500" b="1" u="sng" dirty="0" smtClean="0">
                <a:solidFill>
                  <a:schemeClr val="accent1"/>
                </a:solidFill>
              </a:rPr>
              <a:t>Les </a:t>
            </a:r>
            <a:r>
              <a:rPr lang="fr-FR" sz="1500" b="1" u="sng" dirty="0">
                <a:solidFill>
                  <a:schemeClr val="accent1"/>
                </a:solidFill>
              </a:rPr>
              <a:t>PPP ne sont pas des marchés publics</a:t>
            </a:r>
          </a:p>
          <a:p>
            <a:pPr marL="0" lvl="2" indent="0" eaLnBrk="1" fontAlgn="auto" hangingPunct="1">
              <a:lnSpc>
                <a:spcPct val="50000"/>
              </a:lnSpc>
              <a:spcAft>
                <a:spcPts val="0"/>
              </a:spcAft>
              <a:buClr>
                <a:schemeClr val="accent3"/>
              </a:buClr>
              <a:buNone/>
              <a:defRPr/>
            </a:pPr>
            <a:endParaRPr lang="fr-FR" sz="1500" dirty="0">
              <a:solidFill>
                <a:schemeClr val="accent1"/>
              </a:solidFill>
            </a:endParaRPr>
          </a:p>
          <a:p>
            <a:pPr marL="358775" lvl="2" indent="0" eaLnBrk="1" fontAlgn="auto" hangingPunct="1">
              <a:lnSpc>
                <a:spcPct val="50000"/>
              </a:lnSpc>
              <a:spcAft>
                <a:spcPts val="0"/>
              </a:spcAft>
              <a:buClr>
                <a:schemeClr val="accent3"/>
              </a:buClr>
              <a:buNone/>
              <a:defRPr/>
            </a:pPr>
            <a:r>
              <a:rPr lang="fr-FR" sz="1500" dirty="0">
                <a:solidFill>
                  <a:schemeClr val="accent1"/>
                </a:solidFill>
              </a:rPr>
              <a:t>- L’infrastructure n’est pas commandée, ni payée, par l’autorité publique </a:t>
            </a:r>
          </a:p>
          <a:p>
            <a:pPr marL="358775" lvl="2" indent="0" eaLnBrk="1" fontAlgn="auto" hangingPunct="1">
              <a:lnSpc>
                <a:spcPct val="50000"/>
              </a:lnSpc>
              <a:spcAft>
                <a:spcPts val="0"/>
              </a:spcAft>
              <a:buClr>
                <a:schemeClr val="accent3"/>
              </a:buClr>
              <a:buNone/>
              <a:defRPr/>
            </a:pPr>
            <a:endParaRPr lang="fr-FR" sz="1500" dirty="0">
              <a:solidFill>
                <a:schemeClr val="accent1"/>
              </a:solidFill>
            </a:endParaRPr>
          </a:p>
          <a:p>
            <a:pPr marL="358775" lvl="2" indent="0" eaLnBrk="1" fontAlgn="auto" hangingPunct="1">
              <a:lnSpc>
                <a:spcPct val="50000"/>
              </a:lnSpc>
              <a:spcAft>
                <a:spcPts val="0"/>
              </a:spcAft>
              <a:buClr>
                <a:schemeClr val="accent3"/>
              </a:buClr>
              <a:buFontTx/>
              <a:buChar char="-"/>
              <a:defRPr/>
            </a:pPr>
            <a:r>
              <a:rPr lang="fr-FR" sz="1500" dirty="0" smtClean="0">
                <a:solidFill>
                  <a:schemeClr val="accent1"/>
                </a:solidFill>
              </a:rPr>
              <a:t>L’obligation </a:t>
            </a:r>
            <a:r>
              <a:rPr lang="fr-FR" sz="1500" dirty="0">
                <a:solidFill>
                  <a:schemeClr val="accent1"/>
                </a:solidFill>
              </a:rPr>
              <a:t>du partenaire privé est principalement une obligation de résultat </a:t>
            </a:r>
            <a:r>
              <a:rPr lang="fr-FR" sz="1500" dirty="0" smtClean="0">
                <a:solidFill>
                  <a:schemeClr val="accent1"/>
                </a:solidFill>
              </a:rPr>
              <a:t>en</a:t>
            </a:r>
          </a:p>
          <a:p>
            <a:pPr marL="358775" lvl="2" indent="0" eaLnBrk="1" fontAlgn="auto" hangingPunct="1">
              <a:lnSpc>
                <a:spcPct val="50000"/>
              </a:lnSpc>
              <a:spcAft>
                <a:spcPts val="0"/>
              </a:spcAft>
              <a:buClr>
                <a:schemeClr val="accent3"/>
              </a:buClr>
              <a:buFontTx/>
              <a:buChar char="-"/>
              <a:defRPr/>
            </a:pPr>
            <a:endParaRPr lang="fr-FR" sz="1500" dirty="0" smtClean="0">
              <a:solidFill>
                <a:schemeClr val="accent1"/>
              </a:solidFill>
            </a:endParaRPr>
          </a:p>
          <a:p>
            <a:pPr marL="358775" lvl="2" indent="0" eaLnBrk="1" fontAlgn="auto" hangingPunct="1">
              <a:lnSpc>
                <a:spcPct val="50000"/>
              </a:lnSpc>
              <a:spcAft>
                <a:spcPts val="0"/>
              </a:spcAft>
              <a:buClr>
                <a:schemeClr val="accent3"/>
              </a:buClr>
              <a:buNone/>
              <a:defRPr/>
            </a:pPr>
            <a:r>
              <a:rPr lang="fr-FR" sz="1500" dirty="0" smtClean="0">
                <a:solidFill>
                  <a:schemeClr val="accent1"/>
                </a:solidFill>
              </a:rPr>
              <a:t>terme de </a:t>
            </a:r>
            <a:r>
              <a:rPr lang="fr-FR" sz="1500" dirty="0">
                <a:solidFill>
                  <a:schemeClr val="accent1"/>
                </a:solidFill>
              </a:rPr>
              <a:t>service à rendre. </a:t>
            </a:r>
          </a:p>
          <a:p>
            <a:pPr marL="358775" lvl="2" indent="0" eaLnBrk="1" fontAlgn="auto" hangingPunct="1">
              <a:lnSpc>
                <a:spcPct val="50000"/>
              </a:lnSpc>
              <a:spcAft>
                <a:spcPts val="0"/>
              </a:spcAft>
              <a:buClr>
                <a:schemeClr val="accent3"/>
              </a:buClr>
              <a:buNone/>
              <a:defRPr/>
            </a:pPr>
            <a:endParaRPr lang="fr-FR" sz="1500" dirty="0">
              <a:solidFill>
                <a:schemeClr val="accent1"/>
              </a:solidFill>
            </a:endParaRPr>
          </a:p>
          <a:p>
            <a:pPr marL="358775" lvl="2" indent="0" eaLnBrk="1" fontAlgn="auto" hangingPunct="1">
              <a:lnSpc>
                <a:spcPct val="50000"/>
              </a:lnSpc>
              <a:spcAft>
                <a:spcPts val="0"/>
              </a:spcAft>
              <a:buClr>
                <a:schemeClr val="accent3"/>
              </a:buClr>
              <a:buNone/>
              <a:defRPr/>
            </a:pPr>
            <a:r>
              <a:rPr lang="fr-FR" sz="1500" dirty="0">
                <a:solidFill>
                  <a:schemeClr val="accent1"/>
                </a:solidFill>
              </a:rPr>
              <a:t>- Le partenaire privé se rémunère sur le prix du service rendu sur une longue durée. </a:t>
            </a:r>
          </a:p>
          <a:p>
            <a:pPr marL="0" lvl="2" indent="0" eaLnBrk="1" fontAlgn="auto" hangingPunct="1">
              <a:lnSpc>
                <a:spcPct val="50000"/>
              </a:lnSpc>
              <a:spcAft>
                <a:spcPts val="0"/>
              </a:spcAft>
              <a:buClr>
                <a:schemeClr val="accent3"/>
              </a:buClr>
              <a:buNone/>
              <a:defRPr/>
            </a:pPr>
            <a:endParaRPr lang="fr-FR" sz="1500" dirty="0">
              <a:solidFill>
                <a:schemeClr val="accent1"/>
              </a:solidFill>
            </a:endParaRPr>
          </a:p>
          <a:p>
            <a:pPr marL="358775" lvl="2" indent="-358775" eaLnBrk="1" fontAlgn="auto" hangingPunct="1">
              <a:lnSpc>
                <a:spcPct val="50000"/>
              </a:lnSpc>
              <a:spcAft>
                <a:spcPts val="0"/>
              </a:spcAft>
              <a:buClr>
                <a:schemeClr val="accent3"/>
              </a:buClr>
              <a:buFont typeface="Wingdings" pitchFamily="2" charset="2"/>
              <a:buChar char="§"/>
              <a:defRPr/>
            </a:pPr>
            <a:r>
              <a:rPr lang="fr-FR" sz="1500" b="1" u="sng" dirty="0">
                <a:solidFill>
                  <a:schemeClr val="accent1"/>
                </a:solidFill>
              </a:rPr>
              <a:t>Les PPP ne sont pas des privatisations</a:t>
            </a:r>
          </a:p>
          <a:p>
            <a:pPr marL="0" lvl="2" indent="0" eaLnBrk="1" fontAlgn="auto" hangingPunct="1">
              <a:lnSpc>
                <a:spcPct val="50000"/>
              </a:lnSpc>
              <a:spcAft>
                <a:spcPts val="0"/>
              </a:spcAft>
              <a:buClr>
                <a:schemeClr val="accent3"/>
              </a:buClr>
              <a:buNone/>
              <a:defRPr/>
            </a:pPr>
            <a:endParaRPr lang="fr-FR" sz="1500" dirty="0">
              <a:solidFill>
                <a:schemeClr val="accent1"/>
              </a:solidFill>
            </a:endParaRPr>
          </a:p>
          <a:p>
            <a:pPr marL="358775" lvl="2" indent="0" eaLnBrk="1" fontAlgn="auto" hangingPunct="1">
              <a:lnSpc>
                <a:spcPct val="50000"/>
              </a:lnSpc>
              <a:spcAft>
                <a:spcPts val="0"/>
              </a:spcAft>
              <a:buClr>
                <a:schemeClr val="accent3"/>
              </a:buClr>
              <a:buNone/>
              <a:defRPr/>
            </a:pPr>
            <a:r>
              <a:rPr lang="fr-FR" sz="1500" dirty="0">
                <a:solidFill>
                  <a:schemeClr val="accent1"/>
                </a:solidFill>
              </a:rPr>
              <a:t>-Le service rendu par le partenaire privé est un service public ou un service </a:t>
            </a:r>
            <a:endParaRPr lang="fr-FR" sz="1500" dirty="0" smtClean="0">
              <a:solidFill>
                <a:schemeClr val="accent1"/>
              </a:solidFill>
            </a:endParaRPr>
          </a:p>
          <a:p>
            <a:pPr marL="358775" lvl="2" indent="0" eaLnBrk="1" fontAlgn="auto" hangingPunct="1">
              <a:lnSpc>
                <a:spcPct val="50000"/>
              </a:lnSpc>
              <a:spcAft>
                <a:spcPts val="0"/>
              </a:spcAft>
              <a:buClr>
                <a:schemeClr val="accent3"/>
              </a:buClr>
              <a:buNone/>
              <a:defRPr/>
            </a:pPr>
            <a:endParaRPr lang="fr-FR" sz="1500" dirty="0" smtClean="0">
              <a:solidFill>
                <a:schemeClr val="accent1"/>
              </a:solidFill>
            </a:endParaRPr>
          </a:p>
          <a:p>
            <a:pPr marL="358775" lvl="2" indent="0" eaLnBrk="1" fontAlgn="auto" hangingPunct="1">
              <a:lnSpc>
                <a:spcPct val="50000"/>
              </a:lnSpc>
              <a:spcAft>
                <a:spcPts val="0"/>
              </a:spcAft>
              <a:buClr>
                <a:schemeClr val="accent3"/>
              </a:buClr>
              <a:buNone/>
              <a:defRPr/>
            </a:pPr>
            <a:r>
              <a:rPr lang="fr-FR" sz="1500" dirty="0" smtClean="0">
                <a:solidFill>
                  <a:schemeClr val="accent1"/>
                </a:solidFill>
              </a:rPr>
              <a:t>d’intérêt public</a:t>
            </a:r>
            <a:r>
              <a:rPr lang="fr-FR" sz="1500" dirty="0">
                <a:solidFill>
                  <a:schemeClr val="accent1"/>
                </a:solidFill>
              </a:rPr>
              <a:t>. </a:t>
            </a:r>
          </a:p>
          <a:p>
            <a:pPr marL="358775" lvl="2" indent="0" eaLnBrk="1" fontAlgn="auto" hangingPunct="1">
              <a:lnSpc>
                <a:spcPct val="50000"/>
              </a:lnSpc>
              <a:spcAft>
                <a:spcPts val="0"/>
              </a:spcAft>
              <a:buClr>
                <a:schemeClr val="accent3"/>
              </a:buClr>
              <a:buNone/>
              <a:defRPr/>
            </a:pPr>
            <a:endParaRPr lang="fr-FR" sz="1500" dirty="0">
              <a:solidFill>
                <a:schemeClr val="accent1"/>
              </a:solidFill>
            </a:endParaRPr>
          </a:p>
          <a:p>
            <a:pPr marL="358775" lvl="2" indent="0" eaLnBrk="1" fontAlgn="auto" hangingPunct="1">
              <a:lnSpc>
                <a:spcPct val="50000"/>
              </a:lnSpc>
              <a:spcAft>
                <a:spcPts val="0"/>
              </a:spcAft>
              <a:buClr>
                <a:schemeClr val="accent3"/>
              </a:buClr>
              <a:buNone/>
              <a:defRPr/>
            </a:pPr>
            <a:r>
              <a:rPr lang="fr-FR" sz="1500" dirty="0">
                <a:solidFill>
                  <a:schemeClr val="accent1"/>
                </a:solidFill>
              </a:rPr>
              <a:t>-L’Autorité Publique contractante doit conserver le pouvoir d’adapter le service et </a:t>
            </a:r>
            <a:endParaRPr lang="fr-FR" sz="1500" dirty="0" smtClean="0">
              <a:solidFill>
                <a:schemeClr val="accent1"/>
              </a:solidFill>
            </a:endParaRPr>
          </a:p>
          <a:p>
            <a:pPr marL="358775" lvl="2" indent="0" eaLnBrk="1" fontAlgn="auto" hangingPunct="1">
              <a:lnSpc>
                <a:spcPct val="50000"/>
              </a:lnSpc>
              <a:spcAft>
                <a:spcPts val="0"/>
              </a:spcAft>
              <a:buClr>
                <a:schemeClr val="accent3"/>
              </a:buClr>
              <a:buNone/>
              <a:defRPr/>
            </a:pPr>
            <a:endParaRPr lang="fr-FR" sz="1500" dirty="0" smtClean="0">
              <a:solidFill>
                <a:schemeClr val="accent1"/>
              </a:solidFill>
            </a:endParaRPr>
          </a:p>
          <a:p>
            <a:pPr marL="358775" lvl="2" indent="0" eaLnBrk="1" fontAlgn="auto" hangingPunct="1">
              <a:lnSpc>
                <a:spcPct val="50000"/>
              </a:lnSpc>
              <a:spcAft>
                <a:spcPts val="0"/>
              </a:spcAft>
              <a:buClr>
                <a:schemeClr val="accent3"/>
              </a:buClr>
              <a:buNone/>
              <a:defRPr/>
            </a:pPr>
            <a:r>
              <a:rPr lang="fr-FR" sz="1500" dirty="0" smtClean="0">
                <a:solidFill>
                  <a:schemeClr val="accent1"/>
                </a:solidFill>
              </a:rPr>
              <a:t>de </a:t>
            </a:r>
            <a:r>
              <a:rPr lang="fr-FR" sz="1500" dirty="0">
                <a:solidFill>
                  <a:schemeClr val="accent1"/>
                </a:solidFill>
              </a:rPr>
              <a:t>tout </a:t>
            </a:r>
            <a:r>
              <a:rPr lang="fr-FR" sz="1500" dirty="0" smtClean="0">
                <a:solidFill>
                  <a:schemeClr val="accent1"/>
                </a:solidFill>
              </a:rPr>
              <a:t>contrôler </a:t>
            </a:r>
            <a:r>
              <a:rPr lang="fr-FR" sz="1500" dirty="0">
                <a:solidFill>
                  <a:schemeClr val="accent1"/>
                </a:solidFill>
              </a:rPr>
              <a:t>(notamment les comptes). </a:t>
            </a:r>
          </a:p>
          <a:p>
            <a:pPr marL="0" lvl="2" indent="0" eaLnBrk="1" fontAlgn="auto" hangingPunct="1">
              <a:lnSpc>
                <a:spcPct val="50000"/>
              </a:lnSpc>
              <a:spcAft>
                <a:spcPts val="0"/>
              </a:spcAft>
              <a:buClr>
                <a:schemeClr val="accent3"/>
              </a:buClr>
              <a:buNone/>
              <a:defRPr/>
            </a:pPr>
            <a:endParaRPr lang="fr-FR" sz="1500" dirty="0">
              <a:solidFill>
                <a:schemeClr val="accent1"/>
              </a:solidFill>
            </a:endParaRPr>
          </a:p>
          <a:p>
            <a:pPr marL="358775" lvl="2" indent="-358775" eaLnBrk="1" fontAlgn="auto" hangingPunct="1">
              <a:lnSpc>
                <a:spcPct val="50000"/>
              </a:lnSpc>
              <a:spcAft>
                <a:spcPts val="0"/>
              </a:spcAft>
              <a:buClr>
                <a:schemeClr val="accent3"/>
              </a:buClr>
              <a:buFont typeface="Wingdings" pitchFamily="2" charset="2"/>
              <a:buChar char="§"/>
              <a:defRPr/>
            </a:pPr>
            <a:r>
              <a:rPr lang="fr-FR" sz="1500" b="1" u="sng" dirty="0">
                <a:solidFill>
                  <a:schemeClr val="accent1"/>
                </a:solidFill>
              </a:rPr>
              <a:t>Le PPP est un contrat de type particulier</a:t>
            </a:r>
          </a:p>
          <a:p>
            <a:pPr marL="358775" lvl="2" indent="-358775" eaLnBrk="1" fontAlgn="auto" hangingPunct="1">
              <a:lnSpc>
                <a:spcPct val="50000"/>
              </a:lnSpc>
              <a:spcAft>
                <a:spcPts val="0"/>
              </a:spcAft>
              <a:buClr>
                <a:schemeClr val="accent3"/>
              </a:buClr>
              <a:buNone/>
              <a:defRPr/>
            </a:pPr>
            <a:r>
              <a:rPr lang="fr-FR" sz="1500" dirty="0">
                <a:solidFill>
                  <a:schemeClr val="accent1"/>
                </a:solidFill>
              </a:rPr>
              <a:t>	</a:t>
            </a:r>
          </a:p>
          <a:p>
            <a:pPr marL="358775" lvl="2" indent="0" eaLnBrk="1" fontAlgn="auto" hangingPunct="1">
              <a:lnSpc>
                <a:spcPct val="50000"/>
              </a:lnSpc>
              <a:spcAft>
                <a:spcPts val="0"/>
              </a:spcAft>
              <a:buClr>
                <a:schemeClr val="accent3"/>
              </a:buClr>
              <a:buNone/>
              <a:defRPr/>
            </a:pPr>
            <a:r>
              <a:rPr lang="fr-FR" sz="1500" dirty="0">
                <a:solidFill>
                  <a:schemeClr val="accent1"/>
                </a:solidFill>
              </a:rPr>
              <a:t>Ils doivent à la fois: </a:t>
            </a:r>
          </a:p>
          <a:p>
            <a:pPr marL="358775" lvl="2" indent="0" eaLnBrk="1" fontAlgn="auto" hangingPunct="1">
              <a:lnSpc>
                <a:spcPct val="50000"/>
              </a:lnSpc>
              <a:spcAft>
                <a:spcPts val="0"/>
              </a:spcAft>
              <a:buClr>
                <a:schemeClr val="accent3"/>
              </a:buClr>
              <a:buNone/>
              <a:defRPr/>
            </a:pPr>
            <a:endParaRPr lang="fr-FR" sz="1500" dirty="0">
              <a:solidFill>
                <a:schemeClr val="accent1"/>
              </a:solidFill>
            </a:endParaRPr>
          </a:p>
          <a:p>
            <a:pPr marL="358775" lvl="2" indent="0" eaLnBrk="1" fontAlgn="auto" hangingPunct="1">
              <a:lnSpc>
                <a:spcPct val="50000"/>
              </a:lnSpc>
              <a:spcAft>
                <a:spcPts val="0"/>
              </a:spcAft>
              <a:buClr>
                <a:schemeClr val="accent3"/>
              </a:buClr>
              <a:buNone/>
              <a:defRPr/>
            </a:pPr>
            <a:r>
              <a:rPr lang="fr-FR" sz="1500" dirty="0">
                <a:solidFill>
                  <a:schemeClr val="accent1"/>
                </a:solidFill>
              </a:rPr>
              <a:t>- ménager les intérêts privés et publics, et </a:t>
            </a:r>
          </a:p>
          <a:p>
            <a:pPr marL="358775" lvl="2" indent="0" eaLnBrk="1" fontAlgn="auto" hangingPunct="1">
              <a:lnSpc>
                <a:spcPct val="50000"/>
              </a:lnSpc>
              <a:spcAft>
                <a:spcPts val="0"/>
              </a:spcAft>
              <a:buClr>
                <a:schemeClr val="accent3"/>
              </a:buClr>
              <a:buNone/>
              <a:defRPr/>
            </a:pPr>
            <a:endParaRPr lang="fr-FR" sz="1500" dirty="0">
              <a:solidFill>
                <a:schemeClr val="accent1"/>
              </a:solidFill>
            </a:endParaRPr>
          </a:p>
          <a:p>
            <a:pPr marL="358775" lvl="2" indent="0" eaLnBrk="1" fontAlgn="auto" hangingPunct="1">
              <a:lnSpc>
                <a:spcPct val="50000"/>
              </a:lnSpc>
              <a:spcAft>
                <a:spcPts val="0"/>
              </a:spcAft>
              <a:buClr>
                <a:schemeClr val="accent3"/>
              </a:buClr>
              <a:buNone/>
              <a:defRPr/>
            </a:pPr>
            <a:r>
              <a:rPr lang="fr-FR" sz="1500" dirty="0">
                <a:solidFill>
                  <a:schemeClr val="accent1"/>
                </a:solidFill>
              </a:rPr>
              <a:t>- être basés sur l’équilibre à long terme des droits et </a:t>
            </a:r>
            <a:r>
              <a:rPr lang="fr-FR" sz="1500" dirty="0" smtClean="0">
                <a:solidFill>
                  <a:schemeClr val="accent1"/>
                </a:solidFill>
              </a:rPr>
              <a:t>obligations</a:t>
            </a:r>
            <a:endParaRPr lang="fr-FR" sz="1500" dirty="0">
              <a:solidFill>
                <a:schemeClr val="accent1"/>
              </a:solidFill>
            </a:endParaRPr>
          </a:p>
          <a:p>
            <a:pPr marL="0" lvl="2" indent="0" eaLnBrk="1" fontAlgn="auto" hangingPunct="1">
              <a:lnSpc>
                <a:spcPct val="50000"/>
              </a:lnSpc>
              <a:spcAft>
                <a:spcPts val="0"/>
              </a:spcAft>
              <a:buClr>
                <a:schemeClr val="accent3"/>
              </a:buClr>
              <a:buNone/>
              <a:defRPr/>
            </a:pPr>
            <a:endParaRPr lang="fr-FR" sz="1400" dirty="0">
              <a:solidFill>
                <a:schemeClr val="accent1"/>
              </a:solidFill>
            </a:endParaRPr>
          </a:p>
          <a:p>
            <a:pPr>
              <a:lnSpc>
                <a:spcPct val="50000"/>
              </a:lnSpc>
            </a:pPr>
            <a:endParaRPr lang="en-US" sz="1400" dirty="0"/>
          </a:p>
        </p:txBody>
      </p:sp>
      <p:sp>
        <p:nvSpPr>
          <p:cNvPr id="4" name="Espace réservé du numéro de diapositive 3"/>
          <p:cNvSpPr>
            <a:spLocks noGrp="1"/>
          </p:cNvSpPr>
          <p:nvPr>
            <p:ph type="sldNum" sz="quarter" idx="10"/>
          </p:nvPr>
        </p:nvSpPr>
        <p:spPr/>
        <p:txBody>
          <a:bodyPr/>
          <a:lstStyle/>
          <a:p>
            <a:pPr>
              <a:defRPr/>
            </a:pPr>
            <a:fld id="{19D1A14F-59FF-43A2-8BC8-57F1B9EA2754}" type="slidenum">
              <a:rPr lang="fr-BE" smtClean="0"/>
              <a:pPr>
                <a:defRPr/>
              </a:pPr>
              <a:t>7</a:t>
            </a:fld>
            <a:endParaRPr lang="fr-BE"/>
          </a:p>
        </p:txBody>
      </p:sp>
      <p:sp>
        <p:nvSpPr>
          <p:cNvPr id="5" name="Espace réservé du pied de page 4"/>
          <p:cNvSpPr>
            <a:spLocks noGrp="1"/>
          </p:cNvSpPr>
          <p:nvPr>
            <p:ph type="ftr" sz="quarter" idx="11"/>
          </p:nvPr>
        </p:nvSpPr>
        <p:spPr/>
        <p:txBody>
          <a:bodyPr/>
          <a:lstStyle/>
          <a:p>
            <a:pPr>
              <a:defRPr/>
            </a:pPr>
            <a:r>
              <a:rPr lang="fr-BE" smtClean="0"/>
              <a:t>Frilet  -  Société d'Avocats</a:t>
            </a:r>
            <a:endParaRPr lang="fr-BE"/>
          </a:p>
        </p:txBody>
      </p:sp>
      <p:sp>
        <p:nvSpPr>
          <p:cNvPr id="6" name="Titre 1"/>
          <p:cNvSpPr>
            <a:spLocks noGrp="1"/>
          </p:cNvSpPr>
          <p:nvPr>
            <p:ph type="title"/>
          </p:nvPr>
        </p:nvSpPr>
        <p:spPr>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1" fontAlgn="auto" hangingPunct="1">
              <a:spcAft>
                <a:spcPts val="0"/>
              </a:spcAft>
              <a:defRPr/>
            </a:pPr>
            <a:r>
              <a:rPr lang="fr-FR" sz="2800" b="1" dirty="0" smtClean="0"/>
              <a:t>Définition des Concessions et autres PPP </a:t>
            </a:r>
            <a:br>
              <a:rPr lang="fr-FR" sz="2800" b="1" dirty="0" smtClean="0"/>
            </a:br>
            <a:r>
              <a:rPr lang="fr-FR" sz="2400" dirty="0" smtClean="0"/>
              <a:t>Synthèse des retours d’expériences internationales</a:t>
            </a:r>
            <a:endParaRPr lang="fr-FR" sz="2400" dirty="0"/>
          </a:p>
        </p:txBody>
      </p:sp>
    </p:spTree>
    <p:extLst>
      <p:ext uri="{BB962C8B-B14F-4D97-AF65-F5344CB8AC3E}">
        <p14:creationId xmlns:p14="http://schemas.microsoft.com/office/powerpoint/2010/main" xmlns="" val="1711596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7620000" cy="706090"/>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pPr algn="ctr" eaLnBrk="1" hangingPunct="1">
              <a:defRPr/>
            </a:pPr>
            <a:r>
              <a:rPr lang="fr-FR" sz="2600" b="1" dirty="0" smtClean="0">
                <a:solidFill>
                  <a:schemeClr val="tx2"/>
                </a:solidFill>
                <a:latin typeface="Lucida Sans" pitchFamily="-112" charset="0"/>
              </a:rPr>
              <a:t>Définition des Concessions et autres PPP</a:t>
            </a:r>
            <a:r>
              <a:rPr lang="fr-FR" sz="2800" dirty="0" smtClean="0">
                <a:solidFill>
                  <a:schemeClr val="tx2"/>
                </a:solidFill>
                <a:latin typeface="Lucida Sans" pitchFamily="-112" charset="0"/>
              </a:rPr>
              <a:t/>
            </a:r>
            <a:br>
              <a:rPr lang="fr-FR" sz="2800" dirty="0" smtClean="0">
                <a:solidFill>
                  <a:schemeClr val="tx2"/>
                </a:solidFill>
                <a:latin typeface="Lucida Sans" pitchFamily="-112" charset="0"/>
              </a:rPr>
            </a:br>
            <a:r>
              <a:rPr lang="fr-FR" sz="2000" i="1" dirty="0" smtClean="0">
                <a:solidFill>
                  <a:schemeClr val="tx2"/>
                </a:solidFill>
                <a:latin typeface="Lucida Sans" pitchFamily="-112" charset="0"/>
              </a:rPr>
              <a:t>Synthèse des retours d’expérience</a:t>
            </a:r>
            <a:endParaRPr lang="fr-FR" sz="2800" i="1" dirty="0" smtClean="0">
              <a:solidFill>
                <a:schemeClr val="tx2"/>
              </a:solidFill>
              <a:latin typeface="Lucida Sans" pitchFamily="-112" charset="0"/>
            </a:endParaRPr>
          </a:p>
        </p:txBody>
      </p:sp>
      <p:sp>
        <p:nvSpPr>
          <p:cNvPr id="4101" name="Espace réservé du contenu 2"/>
          <p:cNvSpPr>
            <a:spLocks noGrp="1"/>
          </p:cNvSpPr>
          <p:nvPr>
            <p:ph idx="1"/>
          </p:nvPr>
        </p:nvSpPr>
        <p:spPr>
          <a:xfrm>
            <a:off x="468313" y="1484313"/>
            <a:ext cx="7620000" cy="4843462"/>
          </a:xfrm>
        </p:spPr>
        <p:txBody>
          <a:bodyPr/>
          <a:lstStyle/>
          <a:p>
            <a:pPr marL="342900" lvl="1" indent="-342900" algn="just" eaLnBrk="1" hangingPunct="1">
              <a:lnSpc>
                <a:spcPct val="90000"/>
              </a:lnSpc>
              <a:buClr>
                <a:schemeClr val="accent1"/>
              </a:buClr>
              <a:buFont typeface="Wingdings" pitchFamily="2" charset="2"/>
              <a:buChar char="§"/>
              <a:defRPr/>
            </a:pPr>
            <a:r>
              <a:rPr lang="fr-FR" sz="1800" dirty="0" smtClean="0">
                <a:solidFill>
                  <a:schemeClr val="accent1"/>
                </a:solidFill>
                <a:ea typeface="ＭＳ Ｐゴシック" pitchFamily="-112" charset="-128"/>
              </a:rPr>
              <a:t>Presque autant de définitions  que de pays ou de systèmes juridiques. </a:t>
            </a:r>
          </a:p>
          <a:p>
            <a:pPr marL="0" lvl="1" indent="0" algn="just" eaLnBrk="1" hangingPunct="1">
              <a:lnSpc>
                <a:spcPct val="90000"/>
              </a:lnSpc>
              <a:buClr>
                <a:schemeClr val="accent1"/>
              </a:buClr>
              <a:buFont typeface="Arial" pitchFamily="34" charset="0"/>
              <a:buNone/>
              <a:defRPr/>
            </a:pPr>
            <a:endParaRPr lang="fr-FR" sz="1800" dirty="0" smtClean="0">
              <a:solidFill>
                <a:schemeClr val="accent1"/>
              </a:solidFill>
              <a:ea typeface="ＭＳ Ｐゴシック" pitchFamily="-112" charset="-128"/>
            </a:endParaRPr>
          </a:p>
          <a:p>
            <a:pPr marL="342900" lvl="1" indent="-342900" algn="just" eaLnBrk="1" hangingPunct="1">
              <a:lnSpc>
                <a:spcPct val="90000"/>
              </a:lnSpc>
              <a:buClr>
                <a:schemeClr val="accent1"/>
              </a:buClr>
              <a:buFont typeface="Wingdings" pitchFamily="2" charset="2"/>
              <a:buChar char="§"/>
              <a:defRPr/>
            </a:pPr>
            <a:r>
              <a:rPr lang="fr-FR" sz="1800" b="1" dirty="0" smtClean="0">
                <a:solidFill>
                  <a:schemeClr val="accent1"/>
                </a:solidFill>
                <a:ea typeface="ＭＳ Ｐゴシック" pitchFamily="-112" charset="-128"/>
              </a:rPr>
              <a:t>Aucune définition utile proposée par le monde du développement: Cette situation engendre une grande insécurité juridique.</a:t>
            </a:r>
          </a:p>
          <a:p>
            <a:pPr marL="0" lvl="1" indent="0" algn="just" eaLnBrk="1" hangingPunct="1">
              <a:lnSpc>
                <a:spcPct val="90000"/>
              </a:lnSpc>
              <a:buClr>
                <a:schemeClr val="accent1"/>
              </a:buClr>
              <a:buFont typeface="Arial" pitchFamily="34" charset="0"/>
              <a:buNone/>
              <a:defRPr/>
            </a:pPr>
            <a:endParaRPr lang="fr-FR" sz="1800" b="1" dirty="0" smtClean="0">
              <a:solidFill>
                <a:schemeClr val="accent1"/>
              </a:solidFill>
              <a:ea typeface="ＭＳ Ｐゴシック" pitchFamily="-112" charset="-128"/>
            </a:endParaRPr>
          </a:p>
          <a:p>
            <a:pPr marL="342900" lvl="1" indent="-342900" algn="just" eaLnBrk="1" hangingPunct="1">
              <a:lnSpc>
                <a:spcPct val="90000"/>
              </a:lnSpc>
              <a:buClr>
                <a:schemeClr val="accent1"/>
              </a:buClr>
              <a:buFont typeface="Wingdings" pitchFamily="2" charset="2"/>
              <a:buChar char="§"/>
              <a:defRPr/>
            </a:pPr>
            <a:r>
              <a:rPr lang="fr-FR" sz="1800" b="1" dirty="0" smtClean="0">
                <a:solidFill>
                  <a:schemeClr val="accent1"/>
                </a:solidFill>
                <a:ea typeface="ＭＳ Ｐゴシック" pitchFamily="-112" charset="-128"/>
              </a:rPr>
              <a:t>Marché</a:t>
            </a:r>
            <a:r>
              <a:rPr lang="fr-FR" sz="1800" dirty="0" smtClean="0">
                <a:solidFill>
                  <a:schemeClr val="accent1"/>
                </a:solidFill>
                <a:ea typeface="ＭＳ Ｐゴシック" pitchFamily="-112" charset="-128"/>
              </a:rPr>
              <a:t> très actif de consultants internationaux dominé par les </a:t>
            </a:r>
            <a:r>
              <a:rPr lang="fr-FR" sz="1800" b="1" dirty="0" smtClean="0">
                <a:solidFill>
                  <a:schemeClr val="accent1"/>
                </a:solidFill>
                <a:ea typeface="ＭＳ Ｐゴシック" pitchFamily="-112" charset="-128"/>
              </a:rPr>
              <a:t>aspects financiers intrinsèques aux Projets </a:t>
            </a:r>
            <a:r>
              <a:rPr lang="fr-FR" sz="1800" dirty="0" smtClean="0">
                <a:solidFill>
                  <a:schemeClr val="accent1"/>
                </a:solidFill>
                <a:ea typeface="ＭＳ Ｐゴシック" pitchFamily="-112" charset="-128"/>
              </a:rPr>
              <a:t>avec une prise en compte socio-économique et dynamique très limitée.</a:t>
            </a:r>
          </a:p>
          <a:p>
            <a:pPr marL="342900" lvl="1" indent="-342900" algn="just" eaLnBrk="1" hangingPunct="1">
              <a:lnSpc>
                <a:spcPct val="90000"/>
              </a:lnSpc>
              <a:buClr>
                <a:schemeClr val="accent1"/>
              </a:buClr>
              <a:buFont typeface="Arial" pitchFamily="34" charset="0"/>
              <a:buNone/>
              <a:defRPr/>
            </a:pPr>
            <a:endParaRPr lang="fr-FR" sz="1800" dirty="0" smtClean="0">
              <a:solidFill>
                <a:schemeClr val="accent1"/>
              </a:solidFill>
              <a:ea typeface="ＭＳ Ｐゴシック" pitchFamily="-112" charset="-128"/>
            </a:endParaRPr>
          </a:p>
          <a:p>
            <a:pPr marL="342900" lvl="1" indent="-342900" algn="just" eaLnBrk="1" hangingPunct="1">
              <a:lnSpc>
                <a:spcPct val="90000"/>
              </a:lnSpc>
              <a:buClr>
                <a:schemeClr val="accent1"/>
              </a:buClr>
              <a:buFont typeface="Wingdings" pitchFamily="2" charset="2"/>
              <a:buChar char="§"/>
              <a:defRPr/>
            </a:pPr>
            <a:r>
              <a:rPr lang="fr-FR" sz="1800" dirty="0" smtClean="0">
                <a:solidFill>
                  <a:schemeClr val="accent1"/>
                </a:solidFill>
                <a:ea typeface="ＭＳ Ｐゴシック" pitchFamily="-112" charset="-128"/>
              </a:rPr>
              <a:t>Les Projets annoncés ou en cours ne reflètent pas l’éventail des projets souhaitables ou possibles.</a:t>
            </a:r>
          </a:p>
          <a:p>
            <a:pPr marL="0" lvl="1" indent="0" algn="just" eaLnBrk="1" hangingPunct="1">
              <a:lnSpc>
                <a:spcPct val="90000"/>
              </a:lnSpc>
              <a:buClr>
                <a:schemeClr val="accent1"/>
              </a:buClr>
              <a:buFont typeface="Arial" pitchFamily="34" charset="0"/>
              <a:buNone/>
              <a:defRPr/>
            </a:pPr>
            <a:endParaRPr lang="fr-FR" sz="1800" dirty="0" smtClean="0">
              <a:solidFill>
                <a:schemeClr val="accent1"/>
              </a:solidFill>
              <a:ea typeface="ＭＳ Ｐゴシック" pitchFamily="-112" charset="-128"/>
            </a:endParaRPr>
          </a:p>
          <a:p>
            <a:pPr marL="342900" lvl="1" indent="-342900" algn="just" eaLnBrk="1" hangingPunct="1">
              <a:lnSpc>
                <a:spcPct val="90000"/>
              </a:lnSpc>
              <a:buClr>
                <a:schemeClr val="accent1"/>
              </a:buClr>
              <a:buFont typeface="Wingdings" pitchFamily="2" charset="2"/>
              <a:buChar char="§"/>
              <a:defRPr/>
            </a:pPr>
            <a:r>
              <a:rPr lang="fr-FR" sz="1800" b="1" dirty="0" smtClean="0">
                <a:solidFill>
                  <a:schemeClr val="accent1"/>
                </a:solidFill>
                <a:ea typeface="ＭＳ Ｐゴシック" pitchFamily="-112" charset="-128"/>
              </a:rPr>
              <a:t>Il est donc essentiel de cadrer les enjeux sociaux et économico-juridiques qui sous-tendent le particularisme des PPP.</a:t>
            </a:r>
            <a:endParaRPr lang="fr-FR" sz="1800" b="1" dirty="0">
              <a:solidFill>
                <a:schemeClr val="accent1"/>
              </a:solidFill>
              <a:ea typeface="ＭＳ Ｐゴシック" pitchFamily="-112" charset="-128"/>
            </a:endParaRPr>
          </a:p>
        </p:txBody>
      </p:sp>
      <p:sp>
        <p:nvSpPr>
          <p:cNvPr id="6150" name="Espace réservé du pied de page 3"/>
          <p:cNvSpPr>
            <a:spLocks noGrp="1"/>
          </p:cNvSpPr>
          <p:nvPr>
            <p:ph type="ftr" sz="quarter" idx="11"/>
          </p:nvPr>
        </p:nvSpPr>
        <p:spPr bwMode="auto">
          <a:xfrm rot="16200000">
            <a:off x="7346156" y="3807619"/>
            <a:ext cx="2849563"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ctr" eaLnBrk="1" hangingPunct="1"/>
            <a:r>
              <a:rPr lang="fr-BE" altLang="fr-FR" smtClean="0">
                <a:solidFill>
                  <a:schemeClr val="bg2"/>
                </a:solidFill>
                <a:latin typeface="Book Antiqua" pitchFamily="-112" charset="0"/>
              </a:rPr>
              <a:t>Frilet  -  Société  d'Avocats</a:t>
            </a:r>
          </a:p>
        </p:txBody>
      </p:sp>
      <p:sp>
        <p:nvSpPr>
          <p:cNvPr id="6151" name="Espace réservé du numéro de diapositive 4"/>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1AB990DC-73BD-4FD5-A3DC-5312D0667194}" type="slidenum">
              <a:rPr lang="fr-BE" altLang="fr-FR" smtClean="0">
                <a:solidFill>
                  <a:srgbClr val="FFFFFF"/>
                </a:solidFill>
                <a:latin typeface="Book Antiqua" pitchFamily="-112" charset="0"/>
              </a:rPr>
              <a:pPr eaLnBrk="1" hangingPunct="1"/>
              <a:t>8</a:t>
            </a:fld>
            <a:endParaRPr lang="fr-BE" altLang="fr-FR" smtClean="0">
              <a:solidFill>
                <a:srgbClr val="FFFFFF"/>
              </a:solidFill>
              <a:latin typeface="Book Antiqua" pitchFamily="-112"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20000" cy="922114"/>
          </a:xfrm>
          <a:solidFill>
            <a:schemeClr val="accent1">
              <a:lumMod val="40000"/>
              <a:lumOff val="60000"/>
            </a:schemeClr>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ctr" eaLnBrk="1" hangingPunct="1">
              <a:defRPr/>
            </a:pPr>
            <a:r>
              <a:rPr lang="fr-FR" sz="2600" dirty="0" smtClean="0">
                <a:solidFill>
                  <a:schemeClr val="tx2"/>
                </a:solidFill>
                <a:latin typeface="Lucida Sans" pitchFamily="-112" charset="0"/>
              </a:rPr>
              <a:t>Participation privée dans les infrastructures publiques - Où se situent les PPP ?</a:t>
            </a:r>
            <a:endParaRPr lang="fr-FR" sz="2600" dirty="0">
              <a:solidFill>
                <a:schemeClr val="tx2"/>
              </a:solidFill>
              <a:latin typeface="Lucida Sans" pitchFamily="-112" charset="0"/>
            </a:endParaRPr>
          </a:p>
        </p:txBody>
      </p:sp>
      <p:sp>
        <p:nvSpPr>
          <p:cNvPr id="1030" name="Espace réservé du pied de page 3"/>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r>
              <a:rPr lang="fr-BE" altLang="fr-FR" smtClean="0">
                <a:solidFill>
                  <a:schemeClr val="bg2"/>
                </a:solidFill>
                <a:latin typeface="Book Antiqua" pitchFamily="-112" charset="0"/>
              </a:rPr>
              <a:t>Frilet  -  Société  d'Avocats</a:t>
            </a:r>
          </a:p>
        </p:txBody>
      </p:sp>
      <p:sp>
        <p:nvSpPr>
          <p:cNvPr id="1031" name="Espace réservé du numéro de diapositive 4"/>
          <p:cNvSpPr>
            <a:spLocks noGrp="1"/>
          </p:cNvSpPr>
          <p:nvPr>
            <p:ph type="sldNum" sz="quarter" idx="10"/>
          </p:nvPr>
        </p:nvSpPr>
        <p:spPr bwMode="auto">
          <a:noFill/>
          <a:ln>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33BD5425-64F4-4986-80B9-A21017052DE2}" type="slidenum">
              <a:rPr lang="fr-BE" altLang="fr-FR" smtClean="0">
                <a:solidFill>
                  <a:srgbClr val="FFFFFF"/>
                </a:solidFill>
                <a:latin typeface="Book Antiqua" pitchFamily="-112" charset="0"/>
              </a:rPr>
              <a:pPr eaLnBrk="1" hangingPunct="1"/>
              <a:t>9</a:t>
            </a:fld>
            <a:endParaRPr lang="fr-BE" altLang="fr-FR" smtClean="0">
              <a:solidFill>
                <a:srgbClr val="FFFFFF"/>
              </a:solidFill>
              <a:latin typeface="Book Antiqua" pitchFamily="-112" charset="0"/>
            </a:endParaRPr>
          </a:p>
        </p:txBody>
      </p:sp>
      <p:graphicFrame>
        <p:nvGraphicFramePr>
          <p:cNvPr id="1026" name="Espace réservé du contenu 3"/>
          <p:cNvGraphicFramePr>
            <a:graphicFrameLocks noGrp="1" noChangeAspect="1"/>
          </p:cNvGraphicFramePr>
          <p:nvPr>
            <p:ph idx="1"/>
          </p:nvPr>
        </p:nvGraphicFramePr>
        <p:xfrm>
          <a:off x="179388" y="1268413"/>
          <a:ext cx="9144000" cy="5791200"/>
        </p:xfrm>
        <a:graphic>
          <a:graphicData uri="http://schemas.openxmlformats.org/presentationml/2006/ole">
            <p:oleObj spid="_x0000_s1074" name="Document" r:id="rId3" imgW="11820814" imgH="7304763" progId="Word.Document.8">
              <p:embed/>
            </p:oleObj>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tiguïté">
  <a:themeElements>
    <a:clrScheme name="Sillage">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Sillage">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2855</TotalTime>
  <Words>3617</Words>
  <Application>Microsoft Office PowerPoint</Application>
  <PresentationFormat>Affichage à l'écran (4:3)</PresentationFormat>
  <Paragraphs>769</Paragraphs>
  <Slides>47</Slides>
  <Notes>1</Notes>
  <HiddenSlides>0</HiddenSlides>
  <MMClips>0</MMClips>
  <ScaleCrop>false</ScaleCrop>
  <HeadingPairs>
    <vt:vector size="6" baseType="variant">
      <vt:variant>
        <vt:lpstr>Thème</vt:lpstr>
      </vt:variant>
      <vt:variant>
        <vt:i4>1</vt:i4>
      </vt:variant>
      <vt:variant>
        <vt:lpstr>Serveurs OLE incorporés</vt:lpstr>
      </vt:variant>
      <vt:variant>
        <vt:i4>2</vt:i4>
      </vt:variant>
      <vt:variant>
        <vt:lpstr>Titres des diapositives</vt:lpstr>
      </vt:variant>
      <vt:variant>
        <vt:i4>47</vt:i4>
      </vt:variant>
    </vt:vector>
  </HeadingPairs>
  <TitlesOfParts>
    <vt:vector size="50" baseType="lpstr">
      <vt:lpstr>Contiguïté</vt:lpstr>
      <vt:lpstr>Document</vt:lpstr>
      <vt:lpstr>Graphique</vt:lpstr>
      <vt:lpstr> « Comment réussir les projets d’infrastructures de service public essentiels avec le concours du secteur privé- Concessions et autres PPP»  ***  Marc Frilet              Associé Gérant du Cabinet Frilet – Société d’Avocats        Vice-président de l’Institut Français  des Experts Juridiques Internationaux (IFEJI)        Co-chair du PPP Working Group IFEJI /CICA/Barreau de Paris     Chair Management Committee Global Construction Infrastructure and Legal Alliance (GCILA)  Chargé d’enseignement Droit des investissement sinternationaux Université Paris-Descartes  Administrateur de l’association ETIC-PPP    </vt:lpstr>
      <vt:lpstr>Rappel historique :  La contribution majeure des PPP au développement économique des pays de l’OCDE</vt:lpstr>
      <vt:lpstr>Les PPP, un outil économico-juridique incontournable pour la réalisation des infrastructures de service  public en Afrique</vt:lpstr>
      <vt:lpstr> Le taux d’échec des PPP dans les pays en développement est très préoccupant </vt:lpstr>
      <vt:lpstr>Un déficit d’encadrement institutionnel et juridique pour les PPP dans les pays en développement</vt:lpstr>
      <vt:lpstr>Quelques repères sur la documentation et actions en cours.</vt:lpstr>
      <vt:lpstr>Définition des Concessions et autres PPP  Synthèse des retours d’expériences internationales</vt:lpstr>
      <vt:lpstr>Définition des Concessions et autres PPP Synthèse des retours d’expérience</vt:lpstr>
      <vt:lpstr>Participation privée dans les infrastructures publiques - Où se situent les PPP ?</vt:lpstr>
      <vt:lpstr>Les principales caractéristiques des deux familles de PPP</vt:lpstr>
      <vt:lpstr>Deux grandes familles engendrant des droits et obligations différents (1)</vt:lpstr>
      <vt:lpstr>Deux grandes familles engendrant des droits et obligations différents (2)</vt:lpstr>
      <vt:lpstr>Définition générale des PPP correspondant aux besoins des pays en infrastructures essentielles de Service public</vt:lpstr>
      <vt:lpstr>Diapositive 14</vt:lpstr>
      <vt:lpstr>Les 2 familles: Bilan et perspectives au regard des pays en développement et émergents</vt:lpstr>
      <vt:lpstr>Exemples : Quelle famille de PPP pour quel projet? </vt:lpstr>
      <vt:lpstr>La pratique des PPP dans les pays en développement La structuration des PPP – Schéma de montage financier et contractuel (1)</vt:lpstr>
      <vt:lpstr>La pratique des PPP dans les pays en développement La structuration des PPP – Schéma de montage financier et contractuel (2)</vt:lpstr>
      <vt:lpstr>Identification, répartition et limitation des risques: les fondamentaux</vt:lpstr>
      <vt:lpstr>Diapositive 20</vt:lpstr>
      <vt:lpstr>Diapositive 21</vt:lpstr>
      <vt:lpstr>Exemple d’un chainon (1)  </vt:lpstr>
      <vt:lpstr>Exemple d’un chainon (2)  </vt:lpstr>
      <vt:lpstr>Conditions contractuelles : Groupe de clauses importantes pour le succès des projets de la famille Concessions/ PPP (1)</vt:lpstr>
      <vt:lpstr>Conditions contractuelles: Groupe de clauses importantes pour le succès des projets de la famille Concessions/ PPP (2)</vt:lpstr>
      <vt:lpstr>Conditions contractuelles: Groupe de clauses importantes pour le succès des projets de la famille Concessions/ PPP (3)</vt:lpstr>
      <vt:lpstr>Conditions contractuelles: Groupe de clauses importantes pour le succès des projets de la famille Concessions/ PPP (4)</vt:lpstr>
      <vt:lpstr>Conditions contractuelles: Groupe de clauses importantes pour le succès des projets de la famille Concessions/ PPP (5)</vt:lpstr>
      <vt:lpstr>Quel cadre législatif et institutionnel pour faciliter le flux des Concessions et PPP en Afrique Francophone ?  Etat des lieux (1) </vt:lpstr>
      <vt:lpstr>Quel cadre législatif et institutionnel pour faciliter le flux des Concessions et PPP en Afrique Francophone ?  Etat des lieux (2) </vt:lpstr>
      <vt:lpstr>Quel cadre législatif et institutionnel pour faciliter le flux des Concessions et PPP en Afrique Francophone ?  Etat des lieux (3) </vt:lpstr>
      <vt:lpstr>        </vt:lpstr>
      <vt:lpstr>Elaboration d’une loi cadre pour les Concessions et autres PPP : Synthèse des retours d’expérience (2) La méthodologie : Première étape </vt:lpstr>
      <vt:lpstr>Elaboration d’une loi cadre pour les Concessions et autres PPP : Synthèse des retours d’expérience (2) La méthodologie : Deuxième étape </vt:lpstr>
      <vt:lpstr>Elaboration d’une loi cadre pour les Concessions et autres PPP : Synthèse des retours d’expérience (2) La méthodologie : Troisième étape </vt:lpstr>
      <vt:lpstr>Elaboration d’une loi cadre pour les Concessions et autres PPP : Synthèse des retours d’expérience (2) La méthodologie : Quatrième étape </vt:lpstr>
      <vt:lpstr>Elaboration d’une loi cadre pour les Concessions et autres PPP : Synthèse des retours d’expérience (2) La méthodologie : Cinquième étape </vt:lpstr>
      <vt:lpstr>Plan indicatif de la loi cadre (Aide-mémoire)</vt:lpstr>
      <vt:lpstr>Plan indicatif de la loi cadre (Aide-mémoire)</vt:lpstr>
      <vt:lpstr>Plan indicatif de la loi cadre (Aide-mémoire)</vt:lpstr>
      <vt:lpstr>Plan indicatif de la loi cadre (Aide-mémoire)</vt:lpstr>
      <vt:lpstr>Plan indicatif de la loi cadre (Aide-mémoire)</vt:lpstr>
      <vt:lpstr>Plan indicatif de la loi cadre (Aide-mémoire)</vt:lpstr>
      <vt:lpstr>Cas Pratique  : Planification et Préparation de Projets (1) - Concession globale service public portuaire (voir fiche description du projet) - Ligne Haute Tension d’Interconnexion Régionale (voir fiche description du projet)</vt:lpstr>
      <vt:lpstr>Cas Pratique : Planification et Préparation de Projets (2)  - Concession globale service public portuaire (Voir fiche description du projet) - Ligne Haute Tension d’Interconnexion Régionale (Voir fiche description du projet)</vt:lpstr>
      <vt:lpstr>Cas Pratique : Planification et Préparation de Projets (3) - Concession globale service public portuaire (Voir fiche description du projet)  - Ligne Haute Tension d’Interconnexion Régionale (Voir fiche description du projet)</vt:lpstr>
      <vt:lpstr>  Cas Pratique : Planification et Préparation de Projets (4)  Conditions de sélection de l’investisseur  - Concession globale service public portuaire (Voir fiche description du projet)  - Ligne Haute Tension d’Interconnexion Régionale (Voir fiche description du projet)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Loi PPP Côte d’Ivoire  Abidjan, le  ***  mai 2012</dc:title>
  <dc:creator>Aline DUMARET</dc:creator>
  <cp:lastModifiedBy>charlene</cp:lastModifiedBy>
  <cp:revision>318</cp:revision>
  <cp:lastPrinted>2014-10-07T15:12:48Z</cp:lastPrinted>
  <dcterms:created xsi:type="dcterms:W3CDTF">2012-10-25T12:17:19Z</dcterms:created>
  <dcterms:modified xsi:type="dcterms:W3CDTF">2014-10-07T18:11:29Z</dcterms:modified>
</cp:coreProperties>
</file>